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306" r:id="rId9"/>
    <p:sldId id="307" r:id="rId10"/>
    <p:sldId id="303" r:id="rId11"/>
    <p:sldId id="304" r:id="rId12"/>
    <p:sldId id="30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>
        <p:scale>
          <a:sx n="70" d="100"/>
          <a:sy n="70" d="100"/>
        </p:scale>
        <p:origin x="-7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June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June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June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9026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30 June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30 June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30 June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30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30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000" b="1" dirty="0">
                <a:latin typeface="Al Bayan Plain" charset="-78"/>
                <a:ea typeface="Al Bayan Plain" charset="-78"/>
                <a:cs typeface="Al Bayan Plain" charset="-78"/>
              </a:rPr>
              <a:t>- يحتفظ بشيء في يده بمساعدة .</a:t>
            </a:r>
            <a:endParaRPr lang="ru-RU" sz="2000" b="1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386693" y="5326593"/>
            <a:ext cx="3184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000" b="1" dirty="0">
                <a:solidFill>
                  <a:schemeClr val="bg1"/>
                </a:solidFill>
                <a:latin typeface="Al Bayan Plain" charset="-78"/>
                <a:ea typeface="Al Bayan Plain" charset="-78"/>
                <a:cs typeface="Al Bayan Plain" charset="-78"/>
              </a:rPr>
              <a:t>مقدم الهدف:</a:t>
            </a:r>
            <a:r>
              <a:rPr lang="ar-EG" sz="2000" b="1" dirty="0">
                <a:solidFill>
                  <a:schemeClr val="bg1"/>
                </a:solidFill>
                <a:latin typeface="Al Bayan Plain" charset="-78"/>
                <a:ea typeface="Al Bayan Plain" charset="-78"/>
                <a:cs typeface="Al Bayan Plain" charset="-78"/>
              </a:rPr>
              <a:t> </a:t>
            </a:r>
            <a:r>
              <a:rPr lang="ar-AE" sz="2000" b="1" dirty="0">
                <a:solidFill>
                  <a:schemeClr val="bg1"/>
                </a:solidFill>
                <a:latin typeface="Al Bayan Plain" charset="-78"/>
                <a:ea typeface="Al Bayan Plain" charset="-78"/>
                <a:cs typeface="Al Bayan Plain" charset="-78"/>
              </a:rPr>
              <a:t>عيدة الشامسي</a:t>
            </a:r>
            <a:endParaRPr lang="en-US" sz="2000" b="1" dirty="0">
              <a:solidFill>
                <a:schemeClr val="bg1"/>
              </a:solidFill>
              <a:latin typeface="Al Bayan Plain" charset="-78"/>
              <a:ea typeface="Al Bayan Plain" charset="-78"/>
              <a:cs typeface="Al Bayan Plain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B52F4E2-BD0B-444D-A47B-469511C2E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28471">
            <a:off x="1015982" y="2048335"/>
            <a:ext cx="3734694" cy="3419972"/>
          </a:xfrm>
          <a:prstGeom prst="rect">
            <a:avLst/>
          </a:prstGeom>
          <a:solidFill>
            <a:schemeClr val="tx1"/>
          </a:solidFill>
          <a:ln w="12700" cap="rnd">
            <a:solidFill>
              <a:srgbClr val="FF0000"/>
            </a:solidFill>
            <a:prstDash val="dash"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722947"/>
              </p:ext>
            </p:extLst>
          </p:nvPr>
        </p:nvGraphicFramePr>
        <p:xfrm>
          <a:off x="154004" y="220749"/>
          <a:ext cx="10785062" cy="66036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177323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المراجعة: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الإعداد :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عيدة علي الشامسي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يحتفظ بشيء  في يده بمساعدة </a:t>
                      </a:r>
                    </a:p>
                    <a:p>
                      <a:pPr marL="171450" marR="0" lvl="0" indent="-17145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رقم الهدف : (144)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الهدف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الفئة العمرية: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3-15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فئة الإعاقة : الاعاقة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الشديدة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بيانات الهدف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درس 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مسك المكعبات </a:t>
                      </a:r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قصة: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المكعبات الملونة</a:t>
                      </a:r>
                      <a:endParaRPr lang="ar-SA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كانت الأم تلعبُ مع طفلها الصغير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بالألعاب. طلبت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الأم من طفلها الإمساك بالمكعبات الملونة قائلةً : أمسك بهذه يا طفلي الصغير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, أمسك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الطفل بالمكعب الأخضر و أمه تساعده . 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endParaRPr lang="ar-SA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كتاب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30 June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7ECA8D8-DB3F-4CF3-8DC3-97C9BBD63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549" y="3292872"/>
            <a:ext cx="3730297" cy="3343640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708761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-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- يحتفظ بشيء في يده بمساعدة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الهدف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u="none" kern="1200" baseline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الحركات الصغرى</a:t>
                      </a:r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المكونات 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 ستراتيجيات التعليم</a:t>
                      </a:r>
                      <a:r>
                        <a:rPr lang="ar-EG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en-US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/>
                      </a:r>
                      <a:br>
                        <a:rPr lang="en-US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</a:br>
                      <a:r>
                        <a:rPr lang="ar-EG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1- 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التعل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باللعب: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أن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يتمكن الطالب من الإمساك بالمكعب بكلتا يديه و بمساعدة شخصٍ ما .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و</a:t>
                      </a:r>
                      <a:r>
                        <a:rPr lang="ar-EG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تدريب 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و تقوية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عضلات يديه </a:t>
                      </a: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3- اللعب التخيلي:</a:t>
                      </a: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تمكين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الطالب  من التفكير  </a:t>
                      </a:r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وضع المكعبات إما فوق بعضها البعض . </a:t>
                      </a: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4- استراتيجية التحزيم : </a:t>
                      </a: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أو أن يضع كل لون على حده . </a:t>
                      </a: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5</a:t>
                      </a:r>
                      <a:r>
                        <a:rPr lang="ar-EG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- </a:t>
                      </a:r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اللعب الحر:</a:t>
                      </a: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ييقوم الطالب بتركيب الألوان بحسب ما يرغب . </a:t>
                      </a:r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المقدمة </a:t>
                      </a:r>
                      <a:endParaRPr lang="ar-AE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endParaRPr lang="ar-EG" sz="14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June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91303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معلم من الطالب ان يوصل بين الصورة المناسبة .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2-يطلب معلم من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الطالب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يشير على بنت تمسك الآيسكريم 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معلم من الطالب ان يشير على طفل يمسك السيارة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 يطلب معلم من الطالب ان يضع دائرة على مسك الاشياء بيده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64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276" y="525004"/>
            <a:ext cx="7574507" cy="832104"/>
          </a:xfrm>
        </p:spPr>
        <p:txBody>
          <a:bodyPr/>
          <a:lstStyle/>
          <a:p>
            <a:pPr algn="ctr" rtl="1"/>
            <a:r>
              <a:rPr lang="ar-AE" dirty="0" smtClean="0"/>
              <a:t>1-صل </a:t>
            </a:r>
            <a:r>
              <a:rPr lang="ar-AE" dirty="0"/>
              <a:t>بين الصورة و ما يمسكه الطفل بين يديد : </a:t>
            </a:r>
            <a:endParaRPr lang="en-A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0" y="2356338"/>
            <a:ext cx="1617785" cy="16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74215" y="41590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74214" y="5059067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indoor, person, dryer&#10;&#10;Description automatically generated">
            <a:extLst>
              <a:ext uri="{FF2B5EF4-FFF2-40B4-BE49-F238E27FC236}">
                <a16:creationId xmlns:a16="http://schemas.microsoft.com/office/drawing/2014/main" xmlns="" id="{9D8437DE-F054-4135-94F1-6292533B2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783" y="1518814"/>
            <a:ext cx="2379708" cy="11115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 descr="A baby holding a lemon&#10;&#10;Description automatically generated with medium confidence">
            <a:extLst>
              <a:ext uri="{FF2B5EF4-FFF2-40B4-BE49-F238E27FC236}">
                <a16:creationId xmlns:a16="http://schemas.microsoft.com/office/drawing/2014/main" xmlns="" id="{629CF3C6-9DAF-486F-B336-D9593678E8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783" y="3230251"/>
            <a:ext cx="2293890" cy="123379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 descr="A picture containing person, baby, spacecraft, high&#10;&#10;Description automatically generated">
            <a:extLst>
              <a:ext uri="{FF2B5EF4-FFF2-40B4-BE49-F238E27FC236}">
                <a16:creationId xmlns:a16="http://schemas.microsoft.com/office/drawing/2014/main" xmlns="" id="{DD0EF803-3670-4C1E-91D2-AF7A1D6BF4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040" y="5094816"/>
            <a:ext cx="2499361" cy="126153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E5801925-9E38-49B0-ACBA-EFE7BF6A66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878" y="1192292"/>
            <a:ext cx="2379522" cy="1672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A picture containing fruit, berry, vegetable&#10;&#10;Description automatically generated">
            <a:extLst>
              <a:ext uri="{FF2B5EF4-FFF2-40B4-BE49-F238E27FC236}">
                <a16:creationId xmlns:a16="http://schemas.microsoft.com/office/drawing/2014/main" xmlns="" id="{1131CF15-1105-4D6B-B1E8-24B8528979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878" y="2992769"/>
            <a:ext cx="2379522" cy="1563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0B4B5EE-87E5-475E-B12E-7E392D2608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879" y="4754887"/>
            <a:ext cx="2338564" cy="183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491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 يشير الطالب على بنت تمسك </a:t>
            </a:r>
            <a:r>
              <a:rPr lang="ar-AE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الايسكريم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0" y="2356338"/>
            <a:ext cx="1617785" cy="16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74215" y="41590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74214" y="5059067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160" y="2405825"/>
            <a:ext cx="4114800" cy="337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36" y="2179129"/>
            <a:ext cx="2894457" cy="4069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83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0" y="2356338"/>
            <a:ext cx="1617785" cy="16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74215" y="41590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74214" y="5059067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160" y="2405825"/>
            <a:ext cx="4114800" cy="337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36" y="2179129"/>
            <a:ext cx="2894457" cy="4069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210937" y="500541"/>
            <a:ext cx="7574507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3- يشير على  صورة احتفاظ بيده السيارة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0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289" y="525004"/>
            <a:ext cx="7574507" cy="832104"/>
          </a:xfrm>
        </p:spPr>
        <p:txBody>
          <a:bodyPr/>
          <a:lstStyle/>
          <a:p>
            <a:pPr algn="ctr"/>
            <a:r>
              <a:rPr lang="ar-AE" dirty="0"/>
              <a:t> </a:t>
            </a:r>
            <a:r>
              <a:rPr lang="ar-AE" dirty="0" smtClean="0"/>
              <a:t>4-ضع دائرة حول </a:t>
            </a:r>
            <a:r>
              <a:rPr lang="ar-AE" dirty="0"/>
              <a:t>الصورة </a:t>
            </a:r>
            <a:r>
              <a:rPr lang="ar-AE" dirty="0" smtClean="0"/>
              <a:t>بإمساك </a:t>
            </a:r>
            <a:r>
              <a:rPr lang="ar-AE" dirty="0"/>
              <a:t>الشيء </a:t>
            </a:r>
            <a:r>
              <a:rPr lang="ar-AE" dirty="0" smtClean="0"/>
              <a:t> في يده : </a:t>
            </a:r>
            <a:endParaRPr lang="en-A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0" y="2356338"/>
            <a:ext cx="1617785" cy="16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74215" y="41590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74214" y="5059067"/>
            <a:ext cx="1617785" cy="17989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tool&#10;&#10;Description automatically generated">
            <a:extLst>
              <a:ext uri="{FF2B5EF4-FFF2-40B4-BE49-F238E27FC236}">
                <a16:creationId xmlns:a16="http://schemas.microsoft.com/office/drawing/2014/main" xmlns="" id="{F7ACD853-46B8-4233-B6D1-19AF427FDC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" b="7591"/>
          <a:stretch/>
        </p:blipFill>
        <p:spPr>
          <a:xfrm>
            <a:off x="9375648" y="2806606"/>
            <a:ext cx="2637554" cy="1716626"/>
          </a:xfrm>
          <a:prstGeom prst="rect">
            <a:avLst/>
          </a:prstGeom>
        </p:spPr>
      </p:pic>
      <p:pic>
        <p:nvPicPr>
          <p:cNvPr id="13" name="Picture 12" descr="A picture containing mammal&#10;&#10;Description automatically generated">
            <a:extLst>
              <a:ext uri="{FF2B5EF4-FFF2-40B4-BE49-F238E27FC236}">
                <a16:creationId xmlns:a16="http://schemas.microsoft.com/office/drawing/2014/main" xmlns="" id="{C167B764-7174-45CB-8BCF-0F91D83CCC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" r="3832"/>
          <a:stretch/>
        </p:blipFill>
        <p:spPr>
          <a:xfrm>
            <a:off x="808892" y="2766694"/>
            <a:ext cx="2580484" cy="1857633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40C8E170-2B26-4F8B-B6A9-19EAC6F44D9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0" t="5847" b="5687"/>
          <a:stretch/>
        </p:blipFill>
        <p:spPr>
          <a:xfrm>
            <a:off x="4730495" y="2950464"/>
            <a:ext cx="2855087" cy="157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6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80854"/>
              </p:ext>
            </p:extLst>
          </p:nvPr>
        </p:nvGraphicFramePr>
        <p:xfrm>
          <a:off x="193963" y="134469"/>
          <a:ext cx="11804073" cy="4766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10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3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26844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none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-ان يمسك الطالب الاشياء في يده ويحتفظ بها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0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4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مسابقة من يمسك الادوات المدرسة او </a:t>
                      </a:r>
                      <a:r>
                        <a:rPr lang="ar-AE" sz="1400" b="1" u="none" baseline="0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اودات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الرياضة اسرع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القيام بنشاط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فني تلوين على صورة مسك الاشياء </a:t>
                      </a:r>
                      <a:endParaRPr lang="ar-AE" sz="14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4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4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ان يشغل موسيقى اثناء لعبة الادوار ويتوقف من تشغيل الموسيقى عند الطالب يتأخر من مسك اللعبة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طالب  يمسك </a:t>
                      </a: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بالأغراض بكلتا يديه بمساعدة و الديه أو ممرضه . </a:t>
                      </a:r>
                      <a:endParaRPr lang="ar-EG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46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مشاهده </a:t>
                      </a:r>
                      <a:r>
                        <a:rPr lang="ar-AE" sz="1400" b="1" kern="1200" baseline="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طفلاين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يمسك التلفون ويتحدثان معا (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https://www.youtube.com/watch?v=75_UadLFAaY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: بأن يمسك الأشياء بمساعدة أحد 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الجيد:  أن يمسك الأشياء بدون مساعدة ولو لمدة زمنية بسيطة  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مرتفع:   أن يمسك الأشياء بدون مساعدة و لفترة طويلة من 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الزمن. </a:t>
                      </a: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0800000" flipV="1">
            <a:off x="6415055" y="4475233"/>
            <a:ext cx="29578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30 June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purl.org/dc/dcmitype/"/>
    <ds:schemaRef ds:uri="c1803469-1359-4921-b8b2-4aa11e6de6e4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356</Words>
  <Application>Microsoft Office PowerPoint</Application>
  <PresentationFormat>Custom</PresentationFormat>
  <Paragraphs>109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- يحتفظ بشيء في يده بمساعدة .</vt:lpstr>
      <vt:lpstr>PowerPoint Presentation</vt:lpstr>
      <vt:lpstr>PowerPoint Presentation</vt:lpstr>
      <vt:lpstr>PowerPoint Presentation</vt:lpstr>
      <vt:lpstr>1-صل بين الصورة و ما يمسكه الطفل بين يديد : </vt:lpstr>
      <vt:lpstr> 2- ان يشير الطالب على بنت تمسك الايسكريم </vt:lpstr>
      <vt:lpstr>PowerPoint Presentation</vt:lpstr>
      <vt:lpstr> 4-ضع دائرة حول الصورة بإمساك الشيء  في يده 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303</cp:revision>
  <dcterms:created xsi:type="dcterms:W3CDTF">2020-07-26T19:33:45Z</dcterms:created>
  <dcterms:modified xsi:type="dcterms:W3CDTF">2021-06-30T09:30:05Z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