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67" r:id="rId6"/>
    <p:sldId id="257" r:id="rId7"/>
    <p:sldId id="258" r:id="rId8"/>
    <p:sldId id="297" r:id="rId9"/>
    <p:sldId id="29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41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16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16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16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000" b="1" dirty="0">
                <a:latin typeface="Al Bayan Plain" charset="-78"/>
                <a:ea typeface="Al Bayan Plain" charset="-78"/>
                <a:cs typeface="Al Bayan Plain" charset="-78"/>
              </a:rPr>
              <a:t>-</a:t>
            </a:r>
            <a:r>
              <a:rPr lang="ar-SA" sz="2000" b="1" dirty="0">
                <a:latin typeface="Al Bayan Plain" charset="-78"/>
                <a:ea typeface="Al Bayan Plain" charset="-78"/>
                <a:cs typeface="Al Bayan Plain" charset="-78"/>
              </a:rPr>
              <a:t>يشكل حزام طولي من الصلصال </a:t>
            </a:r>
            <a:endParaRPr lang="ru-RU" sz="2000" b="1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396382" y="5251586"/>
            <a:ext cx="2795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مقدم الهدف:</a:t>
            </a:r>
            <a:r>
              <a:rPr lang="ar-EG" sz="2000" b="1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 نورة محمد الهاجري </a:t>
            </a:r>
            <a:endParaRPr lang="en-US" sz="2000" b="1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909">
            <a:off x="532037" y="1731660"/>
            <a:ext cx="5376686" cy="40769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465153"/>
              </p:ext>
            </p:extLst>
          </p:nvPr>
        </p:nvGraphicFramePr>
        <p:xfrm>
          <a:off x="154004" y="220749"/>
          <a:ext cx="11906452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المراجعة: حفصة الشامسي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الإعداد :</a:t>
                      </a:r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نورة محمد الهاجري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-</a:t>
                      </a: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يشكل حزام طولي من الصلصال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154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الهدف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10-11 </a:t>
                      </a:r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r>
                        <a:rPr lang="ar-EG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بيانات الهدف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درس </a:t>
                      </a:r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-</a:t>
                      </a: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يشكل حزام طولي من الصلصال </a:t>
                      </a:r>
                    </a:p>
                    <a:p>
                      <a:pPr algn="r" rtl="1"/>
                      <a:endParaRPr lang="ar-EG" sz="1200" b="1" dirty="0">
                        <a:solidFill>
                          <a:srgbClr val="FF0000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قصة: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الدودة الكبيرة</a:t>
                      </a:r>
                    </a:p>
                    <a:p>
                      <a:pPr algn="r" rtl="1"/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كان ياما كان</a:t>
                      </a:r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هناك صلصال متعدد الألوان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فطلبت المعلمة من الطلاب بصنع اشكال متعددة باستخدام الصلصال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و اسهلها في البداية الحزام الطولي الذي يشبه الدودة ووضع الزينة عليها.</a:t>
                      </a:r>
                      <a:r>
                        <a:rPr lang="ar-SA" sz="1200" b="1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قال الصلصال للطفل هيا بنى نشكل دوده ملونه معاً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قام الطفل بتحريك أصابعه على العجين ثم شكل حزام طولي بالصلصال وزينه باستخدام العيون و الخرز الملون.</a:t>
                      </a:r>
                      <a:endParaRPr lang="en-US" sz="1200" b="1" baseline="0" dirty="0">
                        <a:solidFill>
                          <a:schemeClr val="tx1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en-US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endParaRPr lang="ar-SA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ctr" rtl="1"/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كتاب</a:t>
                      </a:r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16 January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/>
        </p:blipFill>
        <p:spPr>
          <a:xfrm>
            <a:off x="838200" y="1476765"/>
            <a:ext cx="3532198" cy="2348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4207067"/>
            <a:ext cx="5376909" cy="16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23023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- -</a:t>
                      </a: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يشكل حزام طولي من الصلصال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الهدف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مهارية</a:t>
                      </a:r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المكونات 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200" b="1" baseline="0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 ستراتيجيات التعليم:</a:t>
                      </a:r>
                      <a:b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</a:br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اهمية  نشاط تشكيل حزام طولي من الصلصال.</a:t>
                      </a: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1- التعلب باللعب: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تنمية القدرات الوجدانية والجسمية للأطفال والعقلية،أيضاً تساعد على تحسن وتوسيع آفاق الأطفال و الإكتساب لديهم للمعرفة وتعليم المبادئ لهم.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2- تدريب و تقوية العضلات الدقيقة: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و ذلك لأن الصلصال يحتاج قوة لتشكيلة فتعتبر تدريب جيد لتدريب وتقوية العضلات الدقيقة </a:t>
                      </a: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3- اللعب التخيلي: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تنمية القدرة التعبيرية لدى الأطفال، تنمية التفكير الإبداعي والإبتكاري لدى الطفل، واكتشاف مشاعر الأطفال واتجاهاتهم وقيمهم ومدركاتهم.</a:t>
                      </a: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4- اللعب الحر: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عند استخدام الصلصال يكون الطفل حر في تشكيلة وحر في استخداماته العده. ولا يشعر انه مقيد في شي واحد.وتساعد في إدراك معاني الأشياء.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5-استراتيجيات الضعف البصري القشري 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عند استخدام الصلصال ،يتم توفير ارضية بلون أسود  ووالوان الصلصال بالوان الاحمر والأصفر والأخضر ، وذلك لرفع انتباه الطالب اثناء العمل بالصلصال .</a:t>
                      </a:r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SA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المقدمة </a:t>
                      </a:r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4434839"/>
            <a:ext cx="4635147" cy="137588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44887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- -</a:t>
                      </a: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يشكل حزام طولي من الصلصال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الهدف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مهارية</a:t>
                      </a:r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المكونات 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baseline="0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تحليل الهدف: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 يتدرب الطالب على التشكيل بالصلصال لعمل أشكال فنية مبسطة كالحزام الطولي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 يضغط الطالب على الصلصال بيدية للبدأ بتشكيلة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 يتدرب الطالب على استخدام أداة الفرد لعمل حزام طولي</a:t>
                      </a:r>
                      <a:endParaRPr lang="ar-EG" sz="1200" b="1" kern="1200" dirty="0">
                        <a:solidFill>
                          <a:schemeClr val="tx1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SA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EG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المقدمة </a:t>
                      </a:r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January 2021</a:t>
            </a:fld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667" y1="73810" x2="16667" y2="73810"/>
                        <a14:foregroundMark x1="16667" y1="80952" x2="16667" y2="8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6420"/>
            <a:ext cx="3810000" cy="2133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828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04174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يشكل حزام طولي من الصلصال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الهدف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مهارية</a:t>
                      </a:r>
                      <a:endParaRPr lang="ar-AE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ar-AE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المكونات </a:t>
                      </a:r>
                      <a:endParaRPr lang="en-US" sz="1200" b="1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200" b="1" i="0" u="none" baseline="0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الدرس:</a:t>
                      </a:r>
                      <a:endParaRPr lang="ar-SA" sz="1200" b="1" i="0" u="none" baseline="0" dirty="0">
                        <a:solidFill>
                          <a:srgbClr val="FF0000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أنشطة  تحفيزية تساعد و تدعم مهارات الطفل ليشكل</a:t>
                      </a:r>
                      <a:r>
                        <a:rPr lang="ar-EG" sz="12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r>
                        <a:rPr lang="ar-SA" sz="1200" b="1" dirty="0">
                          <a:solidFill>
                            <a:srgbClr val="FF0000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حزام طولي من الصلصال </a:t>
                      </a:r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 :</a:t>
                      </a:r>
                      <a:endParaRPr lang="en-US" sz="1200" b="1" i="0" u="none" kern="1200" dirty="0">
                        <a:solidFill>
                          <a:srgbClr val="FF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kern="1200" dirty="0">
                        <a:solidFill>
                          <a:srgbClr val="FF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التدرج في تنفيذ النشاط:</a:t>
                      </a:r>
                      <a:endParaRPr lang="ar-EG" sz="1200" b="1" u="none" dirty="0">
                        <a:solidFill>
                          <a:srgbClr val="FF0000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يمكن أن نقسم </a:t>
                      </a:r>
                      <a:r>
                        <a:rPr lang="ar-SA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ت</a:t>
                      </a: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شكيل حزام طولي من الصلصال </a:t>
                      </a:r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إلى خطوات مختلفة:</a:t>
                      </a:r>
                    </a:p>
                    <a:p>
                      <a:pPr algn="r" rtl="1"/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1- يبدأ الطفل بمشاهدة فيديو تعليمي عن صنع الصلصال .</a:t>
                      </a:r>
                    </a:p>
                    <a:p>
                      <a:pPr algn="r" rtl="1"/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2- يقوم</a:t>
                      </a:r>
                      <a:r>
                        <a:rPr lang="en-US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المعلم</a:t>
                      </a:r>
                      <a:r>
                        <a:rPr lang="ar-EG" sz="1200" b="1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بتوزيع </a:t>
                      </a:r>
                      <a:r>
                        <a:rPr lang="ar-SA" sz="1200" b="1" baseline="0" dirty="0" err="1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</a:t>
                      </a:r>
                      <a:r>
                        <a:rPr lang="ar-EG" sz="1200" b="1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دوات الصلصال و الصلصال و الاعين للطفل</a:t>
                      </a:r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.</a:t>
                      </a:r>
                    </a:p>
                    <a:p>
                      <a:pPr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3- يقوم</a:t>
                      </a:r>
                      <a:r>
                        <a:rPr lang="ar-EG" sz="1200" b="1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r>
                        <a:rPr lang="ar-SA" sz="1200" b="1" baseline="0" dirty="0" err="1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</a:t>
                      </a:r>
                      <a:r>
                        <a:rPr lang="ar-EG" sz="1200" b="1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ولا بختيار اللون اللذي يريد القيام بحزام الطولي للصلصال </a:t>
                      </a:r>
                      <a:r>
                        <a:rPr lang="ar-EG" sz="1200" b="1" i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.</a:t>
                      </a:r>
                    </a:p>
                    <a:p>
                      <a:pPr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i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يفرد</a:t>
                      </a:r>
                      <a:r>
                        <a:rPr lang="ar-EG" sz="1200" b="1" i="0" baseline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العجين بيديه و يشكل الحزام الطولي ثم يزين الصلصال بالوان باهية.</a:t>
                      </a:r>
                      <a:endParaRPr lang="ar-EG" sz="1200" b="1" i="0" dirty="0">
                        <a:solidFill>
                          <a:srgbClr val="333333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i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يمكن اعاده الكره مره آو اخرى.</a:t>
                      </a:r>
                    </a:p>
                    <a:p>
                      <a:pPr algn="r" rtl="1">
                        <a:buFont typeface="Arial" panose="020B0604020202020204" pitchFamily="34" charset="0"/>
                        <a:buChar char="•"/>
                      </a:pPr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كما أنه في البداية أثناء استخدام يديه نتيح له الفرصة لفهم المغزي من هذا النشاط و أنه يجب عليه </a:t>
                      </a:r>
                      <a:r>
                        <a:rPr lang="ar-SA" sz="1200" b="1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صنع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اشكال معينه بستخدام الصلصال و اللذي يفرد به.</a:t>
                      </a: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EG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/>
                      <a:endParaRPr lang="ar-SA" sz="1200" b="1" u="none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ar-AE" sz="1200" b="1" baseline="0" dirty="0"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16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2" descr="Length, Measurement and Patterning with Playdough Snakes. | Eyfs activities,  Measurement activities, Measurement kindergarten">
            <a:extLst>
              <a:ext uri="{FF2B5EF4-FFF2-40B4-BE49-F238E27FC236}">
                <a16:creationId xmlns:a16="http://schemas.microsoft.com/office/drawing/2014/main" id="{8D773BD6-1556-BA4A-8F70-CA26C318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1" y="1212181"/>
            <a:ext cx="1717999" cy="22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A91312FE-476F-5946-8B8F-5BD5AE112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22" y="2552424"/>
            <a:ext cx="1717999" cy="2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6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48113"/>
              </p:ext>
            </p:extLst>
          </p:nvPr>
        </p:nvGraphicFramePr>
        <p:xfrm>
          <a:off x="180109" y="165333"/>
          <a:ext cx="11804073" cy="651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EG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يمكن أن نقسم </a:t>
                      </a:r>
                      <a:r>
                        <a:rPr lang="ar-SA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ت</a:t>
                      </a:r>
                      <a:r>
                        <a:rPr lang="ar-SA" sz="1200" b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شكيل حزام طولي من الصلصال </a:t>
                      </a:r>
                      <a:r>
                        <a:rPr lang="ar-EG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إلى خطوات مختلفة: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EG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1- يبدأ الطفل بمشاهدة فيديو تعليمي عن صنع الصلصال .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EG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2- يقوم المعلم</a:t>
                      </a:r>
                      <a:r>
                        <a:rPr lang="ar-EG" sz="1200" b="0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بتوزيع </a:t>
                      </a:r>
                      <a:r>
                        <a:rPr lang="ar-SA" sz="1200" b="0" baseline="0" dirty="0" err="1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</a:t>
                      </a:r>
                      <a:r>
                        <a:rPr lang="ar-EG" sz="1200" b="0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دوات الصلصال و الصلصال و الاعين للطفل</a:t>
                      </a:r>
                      <a:r>
                        <a:rPr lang="ar-EG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.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ar-EG" sz="1200" b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3- يقوم</a:t>
                      </a:r>
                      <a:r>
                        <a:rPr lang="ar-EG" sz="1200" b="0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</a:t>
                      </a:r>
                      <a:r>
                        <a:rPr lang="ar-SA" sz="1200" b="0" baseline="0" dirty="0" err="1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</a:t>
                      </a:r>
                      <a:r>
                        <a:rPr lang="ar-EG" sz="1200" b="0" baseline="0" dirty="0"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ولا بختيار اللون اللذي يريد القيام بحزام الطولي للصلصال </a:t>
                      </a:r>
                      <a:r>
                        <a:rPr lang="ar-EG" sz="1200" b="0" i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.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EG" sz="1200" b="0" i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يفرد</a:t>
                      </a:r>
                      <a:r>
                        <a:rPr lang="ar-EG" sz="1200" b="0" i="0" baseline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العجين بيديه و يشكل الحزام الطولي ثم يزين الصلصال بالوان باهية.</a:t>
                      </a:r>
                      <a:endParaRPr lang="ar-EG" sz="1200" b="0" i="0" dirty="0">
                        <a:solidFill>
                          <a:srgbClr val="333333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EG" sz="1200" b="0" i="0" dirty="0">
                          <a:solidFill>
                            <a:srgbClr val="333333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يمكن اعاده الكره مره آو اخرى.</a:t>
                      </a:r>
                    </a:p>
                    <a:p>
                      <a:pPr algn="r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EG" sz="1200" b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كما أنه في البداية أثناء استخدام يديه نتيح له الفرصة لفهم المغزي من هذا النشاط و أنه يجب عليه </a:t>
                      </a:r>
                      <a:r>
                        <a:rPr lang="ar-SA" sz="1200" b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صنع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EG" sz="1200" b="0" kern="1200" dirty="0">
                          <a:solidFill>
                            <a:schemeClr val="tx1"/>
                          </a:solidFill>
                          <a:effectLst/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اشكال معينه بستخدام الصلصال و اللذي يفرد به.</a:t>
                      </a:r>
                    </a:p>
                    <a:p>
                      <a:pPr algn="r"/>
                      <a:endParaRPr lang="ar-EG" sz="120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يحل ورق النشاط بالمنزل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يشكل حزام طولي من الصلصال 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 يتدرب الطالب على التشكيل بالصلصال لعمل أشكال فنية مبسطة كالحزام الطولي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 يضغط الطالب على الصلصال بيدية للبدأ بتشكيلة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أن يتدرب الطالب على استخدام أداة الفرد لعمل حزام طولي</a:t>
                      </a:r>
                      <a:endParaRPr lang="ar-EG" sz="1200" b="1" kern="1200" dirty="0">
                        <a:solidFill>
                          <a:schemeClr val="tx1"/>
                        </a:solidFill>
                        <a:latin typeface="Al Bayan Plain" charset="-78"/>
                        <a:ea typeface="Al Bayan Plain" charset="-78"/>
                        <a:cs typeface="Al Bayan Plain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متوسط : :  بأن يشكل حزام طولي من الصلصال بمساعدة كلية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الجيد:  بأن يشكل حزام طولي من الصلصال بمساعدة جزئة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l Bayan Plain" charset="-78"/>
                          <a:ea typeface="Al Bayan Plain" charset="-78"/>
                          <a:cs typeface="Al Bayan Plain" charset="-78"/>
                        </a:rPr>
                        <a:t> مرتفع:   أن يشكل حزام طولي من الصلصال بدون مساعدة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0800000" flipH="1" flipV="1">
            <a:off x="5078395" y="5401914"/>
            <a:ext cx="2007496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مشاهدة فيديو تعليمي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43951" y="4611757"/>
            <a:ext cx="2957847" cy="3947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4837043" y="4611758"/>
            <a:ext cx="2957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2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=1oYxoCV6dcI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16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 dirty="0"/>
          </a:p>
        </p:txBody>
      </p:sp>
      <p:pic>
        <p:nvPicPr>
          <p:cNvPr id="10" name="Picture 9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9C846C49-90E1-964F-B4E2-6DF6D3277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1" y="265714"/>
            <a:ext cx="1717999" cy="2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0860e916-1933-4f54-bf75-902e7a9d18bb"/>
    <ds:schemaRef ds:uri="http://schemas.microsoft.com/office/2006/documentManagement/types"/>
    <ds:schemaRef ds:uri="http://www.w3.org/XML/1998/namespace"/>
    <ds:schemaRef ds:uri="c1803469-1359-4921-b8b2-4aa11e6de6e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660</Words>
  <Application>Microsoft Office PowerPoint</Application>
  <PresentationFormat>Widescreen</PresentationFormat>
  <Paragraphs>158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 Bayan Plain</vt:lpstr>
      <vt:lpstr>Arial</vt:lpstr>
      <vt:lpstr>Calibri</vt:lpstr>
      <vt:lpstr>Calibri Light</vt:lpstr>
      <vt:lpstr>Sakkal Majalla</vt:lpstr>
      <vt:lpstr>Office Theme</vt:lpstr>
      <vt:lpstr>1_Office Theme</vt:lpstr>
      <vt:lpstr>-يشكل حزام طولي من الصلصال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Hafsa</cp:lastModifiedBy>
  <cp:revision>262</cp:revision>
  <dcterms:created xsi:type="dcterms:W3CDTF">2020-07-26T19:33:45Z</dcterms:created>
  <dcterms:modified xsi:type="dcterms:W3CDTF">2021-01-16T15:05:20Z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