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3"/>
  </p:notesMasterIdLst>
  <p:sldIdLst>
    <p:sldId id="267" r:id="rId6"/>
    <p:sldId id="257" r:id="rId7"/>
    <p:sldId id="258" r:id="rId8"/>
    <p:sldId id="287" r:id="rId9"/>
    <p:sldId id="296" r:id="rId10"/>
    <p:sldId id="264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5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770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872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1044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30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30 January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30 January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January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30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30 January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30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30 January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30 January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30 January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30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30 January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30 January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30 January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5" Type="http://schemas.openxmlformats.org/officeDocument/2006/relationships/hyperlink" Target="https://www.youtube.com/watch?v=w1lQj0RpRws" TargetMode="External"/><Relationship Id="rId4" Type="http://schemas.openxmlformats.org/officeDocument/2006/relationships/hyperlink" Target="../&#1575;&#1604;&#1575;&#1589;&#1608;&#1575;&#1578;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DZ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يبني برج من مكعبين 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753053" y="5266975"/>
            <a:ext cx="2082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DZ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يمنه الراشدي 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Placeholder 8" descr="Kids on Desk Looking at Notebook">
            <a:extLst>
              <a:ext uri="{FF2B5EF4-FFF2-40B4-BE49-F238E27FC236}">
                <a16:creationId xmlns:a16="http://schemas.microsoft.com/office/drawing/2014/main" id="{2B133EAA-3770-A540-8A85-DDC07F12078E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" y="1115082"/>
            <a:ext cx="6230657" cy="5314602"/>
          </a:xfrm>
        </p:spPr>
      </p:pic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605209"/>
              </p:ext>
            </p:extLst>
          </p:nvPr>
        </p:nvGraphicFramePr>
        <p:xfrm>
          <a:off x="154004" y="220749"/>
          <a:ext cx="11906451" cy="65121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</a:t>
                      </a:r>
                      <a:r>
                        <a:rPr lang="ar-DZ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يمنه الراشدي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</a:t>
                      </a:r>
                      <a:r>
                        <a:rPr lang="ar-DZ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157</a:t>
                      </a:r>
                      <a:r>
                        <a:rPr lang="ar-AE" sz="12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 </a:t>
                      </a:r>
                      <a:endParaRPr lang="ar-EG" sz="14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DZ" sz="14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مكعبات</a:t>
                      </a:r>
                      <a:r>
                        <a:rPr lang="ar-DZ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أختي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r>
                        <a:rPr lang="ar-DZ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وجد حمد مكعبات أخته هند ، وفرح كثيراً ثم أخذ إحدى المكعبات ,و</a:t>
                      </a:r>
                      <a:r>
                        <a:rPr lang="ar-AE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</a:t>
                      </a:r>
                      <a:r>
                        <a:rPr lang="ar-DZ" sz="14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ضعه على الأرض ثم أخذ مكعباً آخر ووضعه فوق المكعب الأول كان يريد حمد أن يبني برجاً كبيرأ وجميلاً مثل برج خليفة.</a:t>
                      </a: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algn="r" defTabSz="914400" rtl="1" eaLnBrk="1" latinLnBrk="0" hangingPunct="1"/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400" b="1" kern="1200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kern="1200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30 January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1509" y="3889830"/>
            <a:ext cx="2688319" cy="228169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1" y="3875314"/>
            <a:ext cx="2658608" cy="222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3750279"/>
              </p:ext>
            </p:extLst>
          </p:nvPr>
        </p:nvGraphicFramePr>
        <p:xfrm>
          <a:off x="336331" y="245890"/>
          <a:ext cx="11571890" cy="6475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139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320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388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حركية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11994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نشاط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بناء برج من مكعبين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على مهارة حل المشكلات 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يتطلب من الطفل بالقيام بعصف ذهني وذلك لتحديد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شكل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المكعبات</a:t>
                      </a:r>
                      <a:r>
                        <a:rPr lang="ar-DZ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وتحديد المساحة المثلى بين يديه  ليمسك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بالمكعب بإحدى </a:t>
                      </a:r>
                      <a:r>
                        <a:rPr lang="ar-SA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يديه بنجاح.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SA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en-US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r>
                        <a:rPr lang="ar-SA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تدريب و تقوية العضلات الدقيقة: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مهارة الإمساك</a:t>
                      </a:r>
                      <a:r>
                        <a:rPr lang="ar-DZ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وبناء برج من مكعبين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تتطلب  في بادئ الأمر القيام ببعض التمارين لتقوية أوتار العضلات والمفاصل اليد  لأن أغلب الأطفال من ذوي الإعاقة الشديدة لديهم  إلتواء في المفاصل و العظام  لقلة حركتهم .</a:t>
                      </a: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حيث يتم البداية بتعليمه بالإمساك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بالمكعبات</a:t>
                      </a:r>
                      <a:r>
                        <a:rPr lang="ar-DZ" sz="12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لتقوية عضلات وأصابع اليد. </a:t>
                      </a:r>
                    </a:p>
                    <a:p>
                      <a:pPr algn="r"/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تنمية المهارات البصرية: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يحتاج الطفل لمسح المنطقة المحيطة به ليستطيع  تحديد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المكعبات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ليحدد في أي اتجاه يجب أن يمد يديه ليمسك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بالمكعب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</a:p>
                    <a:p>
                      <a:pPr algn="r"/>
                      <a:endParaRPr lang="ar-EG" sz="1200" b="0" i="0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الثقة بالنفس: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</a:t>
                      </a:r>
                      <a:r>
                        <a:rPr lang="ar-DZ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ببناء برج من مكعبين بالرغم </a:t>
                      </a: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 إعاقته فإنه يشعر بالثقة و خاصة إذا كان أمام أقرانه الأسوياء.</a:t>
                      </a:r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DZ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التعليم باللعب</a:t>
                      </a:r>
                      <a:r>
                        <a:rPr lang="ar-EG" sz="14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ar-EG" sz="14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عندما يقوم الطفل </a:t>
                      </a:r>
                      <a:r>
                        <a:rPr lang="ar-DZ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ببناء برج من مكعبين عن طريق</a:t>
                      </a:r>
                      <a:r>
                        <a:rPr lang="ar-DZ" sz="1400" b="0" i="0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اللعب مع المعلم و</a:t>
                      </a:r>
                      <a:r>
                        <a:rPr lang="ar-EG" sz="14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أقرانه الأسوياء.</a:t>
                      </a:r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sp>
        <p:nvSpPr>
          <p:cNvPr id="12" name="Date Placeholder 8">
            <a:extLst>
              <a:ext uri="{FF2B5EF4-FFF2-40B4-BE49-F238E27FC236}">
                <a16:creationId xmlns:a16="http://schemas.microsoft.com/office/drawing/2014/main" id="{D7499423-0855-5D4C-BCEC-5308933D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30 January 2021</a:t>
            </a:fld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7500" y="3265714"/>
            <a:ext cx="2514600" cy="2288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0581716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 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حركية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مهارة  </a:t>
                      </a:r>
                      <a:r>
                        <a:rPr lang="ar-DZ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بناء برج من مكعبين</a:t>
                      </a:r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وذلك من خلال تقوية عضلات اليد: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المعجون الآمن  حيث ي</a:t>
                      </a:r>
                      <a:r>
                        <a:rPr lang="ar-AE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ساعد في تقوية أصابع الطالب</a:t>
                      </a: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تدريب الطفل على التقاط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مكعبات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صغيرة بإستخدام الإبهام والسبابة ووضعها في علبة.</a:t>
                      </a:r>
                      <a:endParaRPr lang="ar-EG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ترتيب المكعبات ووضعها في المكان المخصص لها.</a:t>
                      </a: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تقديم النشاط:</a:t>
                      </a:r>
                      <a:endParaRPr lang="ar-EG" sz="1200" b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يمسك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المكعب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الأقل حجماً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بأصابع يده الواحدة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يمسك الطفل المكعب الأول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3-يضع الطفل المكعب الثاني</a:t>
                      </a:r>
                      <a:r>
                        <a:rPr lang="ar-DZ" sz="1200" b="1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فوق المكعب الأول بمساعدة جسدية كاملة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4</a:t>
            </a:fld>
            <a:endParaRPr lang="en-GB"/>
          </a:p>
        </p:txBody>
      </p:sp>
      <p:sp>
        <p:nvSpPr>
          <p:cNvPr id="7" name="Date Placeholder 8">
            <a:extLst>
              <a:ext uri="{FF2B5EF4-FFF2-40B4-BE49-F238E27FC236}">
                <a16:creationId xmlns:a16="http://schemas.microsoft.com/office/drawing/2014/main" id="{0055BAA4-7013-F648-BE17-B8092279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848" y="6168198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30 January 2021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4484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78968"/>
              </p:ext>
            </p:extLst>
          </p:nvPr>
        </p:nvGraphicFramePr>
        <p:xfrm>
          <a:off x="225287" y="201391"/>
          <a:ext cx="11755944" cy="63319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588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7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968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703">
                <a:tc>
                  <a:txBody>
                    <a:bodyPr/>
                    <a:lstStyle/>
                    <a:p>
                      <a:pPr algn="r" rtl="1"/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حركية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926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EG" sz="1600" b="0" i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الدرس:</a:t>
                      </a:r>
                      <a:endParaRPr lang="ar-SA" sz="16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أنشطة  تحفيزية تساعد و تدعم مهارات الطفل </a:t>
                      </a:r>
                      <a:r>
                        <a:rPr lang="ar-DZ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لبناء برج من مكعبين </a:t>
                      </a:r>
                      <a:r>
                        <a:rPr lang="ar-EG" sz="1400" b="0" i="0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:</a:t>
                      </a:r>
                      <a:endParaRPr lang="en-US" sz="1400" b="0" i="0" u="none" kern="1200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تشجيع الطفل على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الامساك بالمكعبات البلاستيكية باحدى يديه </a:t>
                      </a: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استخدام </a:t>
                      </a:r>
                      <a:r>
                        <a:rPr lang="ar-DZ" sz="1200" b="1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المكعبات الصغيرة الحجم</a:t>
                      </a: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EG" sz="1200" b="1" i="0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EG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بوضع ا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المكعب فوق</a:t>
                      </a:r>
                      <a:r>
                        <a:rPr lang="ar-DZ" sz="1200" b="1" u="none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مكعب آخر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بشكل </a:t>
                      </a:r>
                      <a:r>
                        <a:rPr lang="ar-EG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مناسب</a:t>
                      </a:r>
                      <a:r>
                        <a:rPr lang="en-US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endParaRPr lang="ar-SA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استخدام 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المكعبات </a:t>
                      </a:r>
                      <a:r>
                        <a:rPr lang="ar-SA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خفيفة الوزن</a:t>
                      </a:r>
                      <a:r>
                        <a:rPr lang="en-US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SA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ar-EG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EG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endParaRPr lang="ar-SA" sz="16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64931" y="6168198"/>
            <a:ext cx="2743200" cy="365125"/>
          </a:xfrm>
        </p:spPr>
        <p:txBody>
          <a:bodyPr/>
          <a:lstStyle/>
          <a:p>
            <a:fld id="{00FA42EF-3AAD-44DC-B736-900FDC7B54C3}" type="datetime3">
              <a:rPr lang="en-US" smtClean="0"/>
              <a:t>30 January 2021</a:t>
            </a:fld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0001" y="2481943"/>
            <a:ext cx="3425371" cy="23658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794171" y="4586514"/>
            <a:ext cx="27577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DZ" sz="1200" dirty="0">
                <a:solidFill>
                  <a:srgbClr val="FF0000"/>
                </a:solidFill>
              </a:rPr>
              <a:t>فيديو تعليمي عن تركيب المكعبات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hlinkClick r:id="rId4" action="ppaction://hlinkfile"/>
          </p:cNvPr>
          <p:cNvSpPr txBox="1"/>
          <p:nvPr/>
        </p:nvSpPr>
        <p:spPr>
          <a:xfrm>
            <a:off x="6821716" y="5065485"/>
            <a:ext cx="3178628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https://</a:t>
            </a:r>
            <a:r>
              <a:rPr lang="en-US" dirty="0">
                <a:solidFill>
                  <a:srgbClr val="C00000"/>
                </a:solidFill>
                <a:hlinkClick r:id="rId5"/>
              </a:rPr>
              <a:t>www.youtube.sscom/watch?v=w1lQj0RpRws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761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269122"/>
              </p:ext>
            </p:extLst>
          </p:nvPr>
        </p:nvGraphicFramePr>
        <p:xfrm>
          <a:off x="180109" y="165333"/>
          <a:ext cx="11804073" cy="5981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algn="r"/>
                      <a:r>
                        <a:rPr lang="ar-EG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التدرج في تنفيذ النشاط:</a:t>
                      </a:r>
                      <a:endParaRPr lang="ar-EG" sz="1200" u="none" dirty="0">
                        <a:solidFill>
                          <a:srgbClr val="FF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يمكن أن نقسم هذه الأنشطة إلى خطوات مختلفة:</a:t>
                      </a:r>
                      <a:endParaRPr lang="ar-EG" sz="1200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يمسك ا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بالمكعب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الأقل حجماً بأصبعي الإبهام والسبابة  ووضعها في صندوق مخصص لها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يمسك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بالمكعب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البلاستيكي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اصابع</a:t>
                      </a:r>
                      <a:r>
                        <a:rPr lang="ar-DZ" sz="1200" b="1" baseline="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يده </a:t>
                      </a: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ووضعها </a:t>
                      </a:r>
                      <a:r>
                        <a:rPr lang="ar-DZ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على طاولة</a:t>
                      </a:r>
                      <a:endParaRPr lang="ar-EG" sz="1200" b="1" dirty="0"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EG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</a:t>
                      </a:r>
                      <a:r>
                        <a:rPr lang="ar-EG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بوضع </a:t>
                      </a:r>
                      <a:r>
                        <a:rPr lang="ar-DZ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مكعب فوق مكعب آخر بمساعدة جسدية كاملة</a:t>
                      </a: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AE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 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عمل سباق من يضع مكعبين فوق بعض بسرعه.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تشكيل المكعبات والرسم عليها.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u="none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الموسيقي </a:t>
                      </a:r>
                      <a:r>
                        <a:rPr lang="ar-AE" sz="1200" b="1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/ وضع اغنية  وقت اللعب بالمكعبات </a:t>
                      </a:r>
                      <a:endParaRPr lang="ar-SA" sz="1200" b="1" u="none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يلعب الوالدين مع الطالب في المنزل وتدريبه على تركيب المكعبات</a:t>
                      </a:r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38997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السمارت  بورد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الجيد: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 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مرتفع: أن يستطيع الطالب </a:t>
                      </a:r>
                      <a:r>
                        <a:rPr lang="ar-DZ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يبني برج من مكعبين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من بين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من أصل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محاولات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30 January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140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55E42C-7A16-3D40-ACAD-7AC6A29D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30 January 2021</a:t>
            </a:fld>
            <a:endParaRPr lang="en-GB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5C8137-820A-F646-9328-BB5B682C9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7</a:t>
            </a:fld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5947" y="2164443"/>
            <a:ext cx="4514850" cy="3429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36801" y="696686"/>
            <a:ext cx="64733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AE" b="1" dirty="0">
                <a:solidFill>
                  <a:schemeClr val="bg1"/>
                </a:solidFill>
              </a:rPr>
              <a:t>تدريب الطالب على مسك المكعبات ووضعها فوق بعض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611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EED42B-3B47-45C2-9F50-0B4533C0F1E3}">
  <ds:schemaRefs>
    <ds:schemaRef ds:uri="http://purl.org/dc/dcmitype/"/>
    <ds:schemaRef ds:uri="http://purl.org/dc/terms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c1803469-1359-4921-b8b2-4aa11e6de6e4"/>
    <ds:schemaRef ds:uri="0860e916-1933-4f54-bf75-902e7a9d18b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4590</TotalTime>
  <Words>605</Words>
  <Application>Microsoft Office PowerPoint</Application>
  <PresentationFormat>شاشة عريضة</PresentationFormat>
  <Paragraphs>144</Paragraphs>
  <Slides>7</Slides>
  <Notes>5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Sakkal Majalla</vt:lpstr>
      <vt:lpstr>Office Theme</vt:lpstr>
      <vt:lpstr>1_Office Theme</vt:lpstr>
      <vt:lpstr>يبني برج من مكعبين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313</cp:revision>
  <dcterms:created xsi:type="dcterms:W3CDTF">2020-07-26T19:33:45Z</dcterms:created>
  <dcterms:modified xsi:type="dcterms:W3CDTF">2021-01-30T14:06:05Z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