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1"/>
  </p:notesMasterIdLst>
  <p:sldIdLst>
    <p:sldId id="267" r:id="rId6"/>
    <p:sldId id="257" r:id="rId7"/>
    <p:sldId id="258"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45" autoAdjust="0"/>
    <p:restoredTop sz="94343" autoAdjust="0"/>
  </p:normalViewPr>
  <p:slideViewPr>
    <p:cSldViewPr snapToGrid="0">
      <p:cViewPr varScale="1">
        <p:scale>
          <a:sx n="113" d="100"/>
          <a:sy n="113" d="100"/>
        </p:scale>
        <p:origin x="208" y="232"/>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1/26/21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8783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26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26 January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26 January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26 January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26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26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26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26 January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26 January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26 January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26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26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26 January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26 January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19.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62451" y="2726139"/>
            <a:ext cx="4851352" cy="1827069"/>
          </a:xfrm>
        </p:spPr>
        <p:txBody>
          <a:bodyPr>
            <a:normAutofit/>
          </a:bodyPr>
          <a:lstStyle/>
          <a:p>
            <a:pPr algn="ctr" rtl="1"/>
            <a:r>
              <a:rPr lang="ar-AE" sz="1800" b="1" dirty="0">
                <a:solidFill>
                  <a:srgbClr val="000000"/>
                </a:solidFill>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يقلد</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حركات</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الوجه</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والشفاه</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التي</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يراها</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من</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الاخرين</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في</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المراه</a:t>
            </a:r>
            <a:br>
              <a:rPr lang="en-US" sz="1800" b="1" dirty="0">
                <a:latin typeface="Sakkal Majalla" panose="02000000000000000000" pitchFamily="2" charset="-78"/>
                <a:cs typeface="Sakkal Majalla" panose="02000000000000000000" pitchFamily="2" charset="-78"/>
              </a:rPr>
            </a:br>
            <a:endParaRPr lang="ar-AE" sz="1800" b="1" dirty="0">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B3CFDD16-DABB-F943-A2BF-FCBFC97175A4}"/>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3364" r="13364"/>
          <a:stretch>
            <a:fillRect/>
          </a:stretch>
        </p:blipFill>
        <p:spPr>
          <a:xfrm>
            <a:off x="294942" y="1600915"/>
            <a:ext cx="5697895" cy="4263234"/>
          </a:xfrm>
        </p:spPr>
      </p:pic>
      <p:sp>
        <p:nvSpPr>
          <p:cNvPr id="8" name="TextBox 7">
            <a:extLst>
              <a:ext uri="{FF2B5EF4-FFF2-40B4-BE49-F238E27FC236}">
                <a16:creationId xmlns:a16="http://schemas.microsoft.com/office/drawing/2014/main" id="{0A30DB19-3AAF-5F4E-8248-6A1056F5D5F5}"/>
              </a:ext>
            </a:extLst>
          </p:cNvPr>
          <p:cNvSpPr txBox="1"/>
          <p:nvPr/>
        </p:nvSpPr>
        <p:spPr>
          <a:xfrm rot="740450">
            <a:off x="8519886" y="5138056"/>
            <a:ext cx="3062515" cy="646331"/>
          </a:xfrm>
          <a:prstGeom prst="rect">
            <a:avLst/>
          </a:prstGeom>
          <a:noFill/>
        </p:spPr>
        <p:txBody>
          <a:bodyPr wrap="square" rtlCol="0">
            <a:spAutoFit/>
          </a:bodyPr>
          <a:lstStyle/>
          <a:p>
            <a:pPr algn="ctr"/>
            <a:r>
              <a:rPr lang="ar-SA" dirty="0">
                <a:solidFill>
                  <a:schemeClr val="bg1"/>
                </a:solidFill>
                <a:latin typeface="Arial" panose="020B0604020202020204" pitchFamily="34" charset="0"/>
                <a:cs typeface="Arial" panose="020B0604020202020204" pitchFamily="34" charset="0"/>
              </a:rPr>
              <a:t>مقدم الهدف </a:t>
            </a:r>
          </a:p>
          <a:p>
            <a:pPr algn="ctr"/>
            <a:r>
              <a:rPr lang="ar-SA" dirty="0">
                <a:solidFill>
                  <a:schemeClr val="bg1"/>
                </a:solidFill>
                <a:latin typeface="Arial" panose="020B0604020202020204" pitchFamily="34" charset="0"/>
                <a:cs typeface="Arial" panose="020B0604020202020204" pitchFamily="34" charset="0"/>
              </a:rPr>
              <a:t>عفرة محمد </a:t>
            </a:r>
            <a:r>
              <a:rPr lang="ar-SA" dirty="0" err="1">
                <a:solidFill>
                  <a:schemeClr val="bg1"/>
                </a:solidFill>
                <a:latin typeface="Arial" panose="020B0604020202020204" pitchFamily="34" charset="0"/>
                <a:cs typeface="Arial" panose="020B0604020202020204" pitchFamily="34" charset="0"/>
              </a:rPr>
              <a:t>المقبالي</a:t>
            </a: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59463102"/>
              </p:ext>
            </p:extLst>
          </p:nvPr>
        </p:nvGraphicFramePr>
        <p:xfrm>
          <a:off x="939441" y="352210"/>
          <a:ext cx="10707960" cy="6366939"/>
        </p:xfrm>
        <a:graphic>
          <a:graphicData uri="http://schemas.openxmlformats.org/drawingml/2006/table">
            <a:tbl>
              <a:tblPr firstRow="1" bandRow="1">
                <a:tableStyleId>{5940675A-B579-460E-94D1-54222C63F5DA}</a:tableStyleId>
              </a:tblPr>
              <a:tblGrid>
                <a:gridCol w="3865755">
                  <a:extLst>
                    <a:ext uri="{9D8B030D-6E8A-4147-A177-3AD203B41FA5}">
                      <a16:colId xmlns:a16="http://schemas.microsoft.com/office/drawing/2014/main" val="20000"/>
                    </a:ext>
                  </a:extLst>
                </a:gridCol>
                <a:gridCol w="3070084">
                  <a:extLst>
                    <a:ext uri="{9D8B030D-6E8A-4147-A177-3AD203B41FA5}">
                      <a16:colId xmlns:a16="http://schemas.microsoft.com/office/drawing/2014/main" val="2032493190"/>
                    </a:ext>
                  </a:extLst>
                </a:gridCol>
                <a:gridCol w="2624994">
                  <a:extLst>
                    <a:ext uri="{9D8B030D-6E8A-4147-A177-3AD203B41FA5}">
                      <a16:colId xmlns:a16="http://schemas.microsoft.com/office/drawing/2014/main" val="4078435238"/>
                    </a:ext>
                  </a:extLst>
                </a:gridCol>
                <a:gridCol w="1147127">
                  <a:extLst>
                    <a:ext uri="{9D8B030D-6E8A-4147-A177-3AD203B41FA5}">
                      <a16:colId xmlns:a16="http://schemas.microsoft.com/office/drawing/2014/main" val="20001"/>
                    </a:ext>
                  </a:extLst>
                </a:gridCol>
              </a:tblGrid>
              <a:tr h="60790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المراجعة: أ. </a:t>
                      </a:r>
                      <a:r>
                        <a:rPr lang="en-US" sz="1400" b="1" dirty="0">
                          <a:latin typeface="Sakkal Majalla" panose="02000000000000000000" pitchFamily="2" charset="-78"/>
                          <a:cs typeface="Sakkal Majalla" panose="02000000000000000000" pitchFamily="2" charset="-78"/>
                        </a:rPr>
                        <a:t> </a:t>
                      </a:r>
                      <a:r>
                        <a:rPr lang="ar-SA" sz="1400" b="1" dirty="0">
                          <a:latin typeface="Sakkal Majalla" panose="02000000000000000000" pitchFamily="2" charset="-78"/>
                          <a:cs typeface="Sakkal Majalla" panose="02000000000000000000" pitchFamily="2" charset="-78"/>
                        </a:rPr>
                        <a:t>خديجة الكعبي</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الإعداد : أ.</a:t>
                      </a:r>
                      <a:r>
                        <a:rPr lang="ar-SA" sz="1400" b="1" dirty="0">
                          <a:latin typeface="Sakkal Majalla" panose="02000000000000000000" pitchFamily="2" charset="-78"/>
                          <a:cs typeface="Sakkal Majalla" panose="02000000000000000000" pitchFamily="2" charset="-78"/>
                        </a:rPr>
                        <a:t> عفرة محمد </a:t>
                      </a:r>
                      <a:r>
                        <a:rPr lang="ar-SA" sz="1400" b="1" dirty="0" err="1">
                          <a:latin typeface="Sakkal Majalla" panose="02000000000000000000" pitchFamily="2" charset="-78"/>
                          <a:cs typeface="Sakkal Majalla" panose="02000000000000000000" pitchFamily="2" charset="-78"/>
                        </a:rPr>
                        <a:t>المقبالي</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يقلد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حركات</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الوجه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والشفاه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التي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يراها</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من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الاخرين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في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المراه</a:t>
                      </a:r>
                      <a:endParaRPr lang="ar-SA" sz="1400" b="1" dirty="0">
                        <a:latin typeface="Sakkal Majalla" panose="02000000000000000000" pitchFamily="2" charset="-78"/>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en-US" sz="1400" b="1" dirty="0">
                          <a:latin typeface="Sakkal Majalla" panose="02000000000000000000" pitchFamily="2" charset="-78"/>
                          <a:cs typeface="Sakkal Majalla" panose="02000000000000000000" pitchFamily="2" charset="-78"/>
                        </a:rPr>
                        <a:t>161</a:t>
                      </a:r>
                    </a:p>
                    <a:p>
                      <a:pPr marL="0" marR="0" lvl="0" indent="0" algn="ctr" defTabSz="914400" rtl="1" eaLnBrk="1" fontAlgn="ctr"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5627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الفئة العمرية:  </a:t>
                      </a:r>
                      <a:r>
                        <a:rPr lang="ar-AE" sz="1400" b="1" baseline="0" dirty="0">
                          <a:latin typeface="Sakkal Majalla" panose="02000000000000000000" pitchFamily="2" charset="-78"/>
                          <a:cs typeface="Sakkal Majalla" panose="02000000000000000000" pitchFamily="2" charset="-78"/>
                        </a:rPr>
                        <a:t> </a:t>
                      </a:r>
                      <a:r>
                        <a:rPr lang="en-US" sz="1400" b="1" baseline="0" dirty="0">
                          <a:latin typeface="Sakkal Majalla" panose="02000000000000000000" pitchFamily="2" charset="-78"/>
                          <a:cs typeface="Sakkal Majalla" panose="02000000000000000000" pitchFamily="2" charset="-78"/>
                        </a:rPr>
                        <a:t>  3</a:t>
                      </a:r>
                      <a:r>
                        <a:rPr lang="ar-AE" sz="1400" b="1" baseline="0" dirty="0">
                          <a:latin typeface="Sakkal Majalla" panose="02000000000000000000" pitchFamily="2" charset="-78"/>
                          <a:cs typeface="Sakkal Majalla" panose="02000000000000000000" pitchFamily="2" charset="-78"/>
                        </a:rPr>
                        <a:t>-</a:t>
                      </a:r>
                      <a:r>
                        <a:rPr lang="en-US" sz="1400" b="1" baseline="0" dirty="0">
                          <a:latin typeface="Sakkal Majalla" panose="02000000000000000000" pitchFamily="2" charset="-78"/>
                          <a:cs typeface="Sakkal Majalla" panose="02000000000000000000" pitchFamily="2" charset="-78"/>
                        </a:rPr>
                        <a:t>15 </a:t>
                      </a:r>
                      <a:r>
                        <a:rPr lang="ar-AE" sz="1400" b="1" baseline="0" dirty="0">
                          <a:latin typeface="Sakkal Majalla" panose="02000000000000000000" pitchFamily="2" charset="-78"/>
                          <a:cs typeface="Sakkal Majalla" panose="02000000000000000000" pitchFamily="2" charset="-78"/>
                        </a:rPr>
                        <a:t>س</a:t>
                      </a:r>
                      <a:r>
                        <a:rPr lang="ar-AE" sz="1400" b="1" dirty="0">
                          <a:latin typeface="Sakkal Majalla" panose="02000000000000000000" pitchFamily="2" charset="-78"/>
                          <a:cs typeface="Sakkal Majalla" panose="02000000000000000000" pitchFamily="2" charset="-78"/>
                        </a:rPr>
                        <a:t>نوات</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فئة الإعاقة : الإعاقة </a:t>
                      </a:r>
                      <a:r>
                        <a:rPr lang="ar-SA" sz="1400" b="1" dirty="0">
                          <a:latin typeface="Sakkal Majalla" panose="02000000000000000000" pitchFamily="2" charset="-78"/>
                          <a:cs typeface="Sakkal Majalla" panose="02000000000000000000" pitchFamily="2" charset="-78"/>
                        </a:rPr>
                        <a:t>الشديدة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147699">
                <a:tc gridSpan="3">
                  <a:txBody>
                    <a:bodyPr/>
                    <a:lstStyle/>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r>
                        <a:rPr lang="ar-AE" sz="1600" b="1" baseline="0" dirty="0">
                          <a:latin typeface="Sakkal Majalla" panose="02000000000000000000" pitchFamily="2" charset="-78"/>
                          <a:cs typeface="Sakkal Majalla" panose="02000000000000000000" pitchFamily="2" charset="-78"/>
                        </a:rPr>
                        <a:t>قصة :</a:t>
                      </a:r>
                    </a:p>
                    <a:p>
                      <a:pPr algn="r" rtl="1"/>
                      <a:r>
                        <a:rPr lang="ar-AE" sz="1600" b="1" baseline="0" dirty="0">
                          <a:latin typeface="Sakkal Majalla" panose="02000000000000000000" pitchFamily="2" charset="-78"/>
                          <a:cs typeface="Sakkal Majalla" panose="02000000000000000000" pitchFamily="2" charset="-78"/>
                        </a:rPr>
                        <a:t>حمد ونورة يحبان التقليد مسكت نورة المرآة وبدأت بعمل حركات بوجهها وشفتيها وقالت  لحمد  اتحداك أن تفعل مثلي بوجهك وشفتيك  وأخذ حمد يقلدها أمام أخوته  وأمه وأبيه ضحكوا  عليهم وهم يقومان بتقليد حركات الوجه  وشجعوهم على فعل ذلك  بهدف المرح والتسلية .</a:t>
                      </a: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26 January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4" name="Picture 3" descr="A picture containing posing&#10;&#10;Description automatically generated">
            <a:extLst>
              <a:ext uri="{FF2B5EF4-FFF2-40B4-BE49-F238E27FC236}">
                <a16:creationId xmlns:a16="http://schemas.microsoft.com/office/drawing/2014/main" id="{B54F1913-4D95-8C46-B1C7-47E505BEA8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0380" y="3535679"/>
            <a:ext cx="5692140" cy="2568468"/>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454860951"/>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82533">
                  <a:extLst>
                    <a:ext uri="{9D8B030D-6E8A-4147-A177-3AD203B41FA5}">
                      <a16:colId xmlns:a16="http://schemas.microsoft.com/office/drawing/2014/main" val="20000"/>
                    </a:ext>
                  </a:extLst>
                </a:gridCol>
                <a:gridCol w="1160693">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يقلد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حركات</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الوجه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والشفاه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التي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يراها</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من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الاخرين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في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المراه</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400" b="1" dirty="0">
                          <a:latin typeface="Sakkal Majalla" panose="02000000000000000000" pitchFamily="2" charset="-78"/>
                          <a:cs typeface="Sakkal Majalla" panose="02000000000000000000" pitchFamily="2" charset="-78"/>
                        </a:rPr>
                        <a:t>استراتيجيات التعليم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EG" sz="1400" b="1" baseline="0" dirty="0">
                          <a:solidFill>
                            <a:srgbClr val="FF0000"/>
                          </a:solidFill>
                          <a:latin typeface="Sakkal Majalla" panose="02000000000000000000" pitchFamily="2" charset="-78"/>
                          <a:cs typeface="Sakkal Majalla" panose="02000000000000000000" pitchFamily="2" charset="-78"/>
                        </a:rPr>
                        <a:t>ا ستراتيجيات التعليم:</a:t>
                      </a:r>
                    </a:p>
                    <a:p>
                      <a:pPr marL="0" indent="0" algn="r" rtl="1">
                        <a:buFont typeface="Arial" panose="020B0604020202020204" pitchFamily="34" charset="0"/>
                        <a:buNone/>
                      </a:pPr>
                      <a:endParaRPr lang="ar-EG" sz="14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EG" sz="14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r>
                        <a:rPr lang="ar-EG" sz="1400" b="1" i="0" kern="1200" baseline="0" dirty="0">
                          <a:solidFill>
                            <a:srgbClr val="FF0000"/>
                          </a:solidFill>
                          <a:effectLst/>
                          <a:latin typeface="Sakkal Majalla" panose="02000000000000000000" pitchFamily="2" charset="-78"/>
                          <a:ea typeface="+mn-ea"/>
                          <a:cs typeface="Sakkal Majalla" panose="02000000000000000000" pitchFamily="2" charset="-78"/>
                        </a:rPr>
                        <a:t> انظر وأفعل : </a:t>
                      </a:r>
                    </a:p>
                    <a:p>
                      <a:pPr marL="0" indent="0" algn="r" rtl="1">
                        <a:buFont typeface="Arial" panose="020B0604020202020204" pitchFamily="34" charset="0"/>
                        <a:buNone/>
                      </a:pPr>
                      <a:r>
                        <a:rPr lang="ar-EG" sz="1400" b="1" i="0" kern="1200" baseline="0" dirty="0">
                          <a:solidFill>
                            <a:schemeClr val="tx1"/>
                          </a:solidFill>
                          <a:effectLst/>
                          <a:latin typeface="Sakkal Majalla" panose="02000000000000000000" pitchFamily="2" charset="-78"/>
                          <a:ea typeface="+mn-ea"/>
                          <a:cs typeface="Sakkal Majalla" panose="02000000000000000000" pitchFamily="2" charset="-78"/>
                        </a:rPr>
                        <a:t>بأن يجلس المعلم أمام الطالب ويقوم بعمل حركات بوجهه وشفتيه ويطلب من الطالب بأن يفعل مثله .</a:t>
                      </a:r>
                      <a:br>
                        <a:rPr lang="en-US" sz="1400" b="1" i="0" kern="1200" dirty="0">
                          <a:solidFill>
                            <a:schemeClr val="tx1"/>
                          </a:solidFill>
                          <a:effectLst/>
                          <a:latin typeface="Sakkal Majalla" panose="02000000000000000000" pitchFamily="2" charset="-78"/>
                          <a:ea typeface="+mn-ea"/>
                          <a:cs typeface="Sakkal Majalla" panose="02000000000000000000" pitchFamily="2" charset="-78"/>
                        </a:rPr>
                      </a:br>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المحكاه والتقليد :</a:t>
                      </a:r>
                    </a:p>
                    <a:p>
                      <a:pPr algn="r" rtl="1"/>
                      <a:r>
                        <a:rPr lang="ar-AE" sz="1400" b="1" u="none" baseline="0" dirty="0">
                          <a:latin typeface="Sakkal Majalla" panose="02000000000000000000" pitchFamily="2" charset="-78"/>
                          <a:cs typeface="Sakkal Majalla" panose="02000000000000000000" pitchFamily="2" charset="-78"/>
                        </a:rPr>
                        <a:t>يقوم المعلم بتوفير مرآه ويبدأ بعمل حركات الوجه والشفاه ويطلب من الطلاب أن يقومو بتقليد حركاته والعمل مثله.</a:t>
                      </a: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التوجيه اللفظي:</a:t>
                      </a:r>
                    </a:p>
                    <a:p>
                      <a:pPr algn="r" rtl="1"/>
                      <a:r>
                        <a:rPr lang="ar-AE" sz="1400" b="1" u="none" baseline="0" dirty="0">
                          <a:latin typeface="Sakkal Majalla" panose="02000000000000000000" pitchFamily="2" charset="-78"/>
                          <a:cs typeface="Sakkal Majalla" panose="02000000000000000000" pitchFamily="2" charset="-78"/>
                        </a:rPr>
                        <a:t>يوفر المعلم مرآه وبطاقات لتعابير الوجه ويقوم بتوجيه  الطالب لفظيا لتقليد هذه التعبيرات .</a:t>
                      </a: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اللعب الجماعي :</a:t>
                      </a:r>
                    </a:p>
                    <a:p>
                      <a:pPr algn="r" rtl="1"/>
                      <a:r>
                        <a:rPr lang="ar-AE" sz="1400" b="1" u="none" baseline="0" dirty="0">
                          <a:latin typeface="Sakkal Majalla" panose="02000000000000000000" pitchFamily="2" charset="-78"/>
                          <a:cs typeface="Sakkal Majalla" panose="02000000000000000000" pitchFamily="2" charset="-78"/>
                        </a:rPr>
                        <a:t>يقوم المعلم بتوجيه الطلاب للعب وتقليد حركات الوجه  والشفاه .</a:t>
                      </a: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26 January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4" name="Picture 3" descr="A picture containing beverage&#10;&#10;Description automatically generated">
            <a:extLst>
              <a:ext uri="{FF2B5EF4-FFF2-40B4-BE49-F238E27FC236}">
                <a16:creationId xmlns:a16="http://schemas.microsoft.com/office/drawing/2014/main" id="{6BA63C7D-8D9D-7641-A882-8D353F42CA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2324" y="1337310"/>
            <a:ext cx="3018226" cy="2011680"/>
          </a:xfrm>
          <a:prstGeom prst="rect">
            <a:avLst/>
          </a:prstGeom>
        </p:spPr>
      </p:pic>
      <p:pic>
        <p:nvPicPr>
          <p:cNvPr id="6" name="Picture 5" descr="A collage of a child&#10;&#10;Description automatically generated with low confidence">
            <a:extLst>
              <a:ext uri="{FF2B5EF4-FFF2-40B4-BE49-F238E27FC236}">
                <a16:creationId xmlns:a16="http://schemas.microsoft.com/office/drawing/2014/main" id="{FD27AF21-8437-1947-A846-63081E0D12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602004"/>
            <a:ext cx="2865120" cy="2103120"/>
          </a:xfrm>
          <a:prstGeom prst="rect">
            <a:avLst/>
          </a:prstGeom>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831542328"/>
              </p:ext>
            </p:extLst>
          </p:nvPr>
        </p:nvGraphicFramePr>
        <p:xfrm>
          <a:off x="136479" y="0"/>
          <a:ext cx="11943226" cy="73134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429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يقلد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حركات</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الوجه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والشفاه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التي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يراها</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من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الاخرين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في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المراه</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91616">
                <a:tc>
                  <a:txBody>
                    <a:bodyPr/>
                    <a:lstStyle/>
                    <a:p>
                      <a:pPr algn="r" rtl="1"/>
                      <a:r>
                        <a:rPr lang="ar-AE" sz="1400" b="1" dirty="0">
                          <a:latin typeface="Sakkal Majalla" panose="02000000000000000000" pitchFamily="2" charset="-78"/>
                          <a:cs typeface="Sakkal Majalla" panose="02000000000000000000" pitchFamily="2" charset="-78"/>
                        </a:rPr>
                        <a:t>أ</a:t>
                      </a:r>
                      <a:r>
                        <a:rPr lang="ar-SA" sz="1400" b="1" dirty="0">
                          <a:latin typeface="Sakkal Majalla" panose="02000000000000000000" pitchFamily="2" charset="-78"/>
                          <a:cs typeface="Sakkal Majalla" panose="02000000000000000000" pitchFamily="2" charset="-78"/>
                        </a:rPr>
                        <a:t>نشطه</a:t>
                      </a:r>
                      <a:r>
                        <a:rPr lang="ar-SA" sz="1400" b="1" baseline="0" dirty="0">
                          <a:latin typeface="Sakkal Majalla" panose="02000000000000000000" pitchFamily="2" charset="-78"/>
                          <a:cs typeface="Sakkal Majalla" panose="02000000000000000000" pitchFamily="2" charset="-78"/>
                        </a:rPr>
                        <a:t> مهارية</a:t>
                      </a:r>
                      <a:endParaRPr lang="ar-AE"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616534">
                <a:tc>
                  <a:txBody>
                    <a:bodyPr/>
                    <a:lstStyle/>
                    <a:p>
                      <a:pPr marL="0" indent="0" algn="r" rtl="1">
                        <a:buFont typeface="Arial" panose="020B0604020202020204" pitchFamily="34" charset="0"/>
                        <a:buNone/>
                      </a:pPr>
                      <a:r>
                        <a:rPr lang="ar-SA" sz="1400" b="1" u="none" baseline="0" dirty="0">
                          <a:solidFill>
                            <a:srgbClr val="FF0000"/>
                          </a:solidFill>
                          <a:latin typeface="Sakkal Majalla" panose="02000000000000000000" pitchFamily="2" charset="-78"/>
                          <a:cs typeface="Sakkal Majalla" panose="02000000000000000000" pitchFamily="2" charset="-78"/>
                        </a:rPr>
                        <a:t>ال</a:t>
                      </a:r>
                      <a:r>
                        <a:rPr lang="ar-AE" sz="1400" b="1" u="none" baseline="0" dirty="0">
                          <a:solidFill>
                            <a:srgbClr val="FF0000"/>
                          </a:solidFill>
                          <a:latin typeface="Sakkal Majalla" panose="02000000000000000000" pitchFamily="2" charset="-78"/>
                          <a:cs typeface="Sakkal Majalla" panose="02000000000000000000" pitchFamily="2" charset="-78"/>
                        </a:rPr>
                        <a:t>أن</a:t>
                      </a:r>
                      <a:r>
                        <a:rPr lang="ar-SA" sz="1400" b="1" u="none" baseline="0" dirty="0">
                          <a:solidFill>
                            <a:srgbClr val="FF0000"/>
                          </a:solidFill>
                          <a:latin typeface="Sakkal Majalla" panose="02000000000000000000" pitchFamily="2" charset="-78"/>
                          <a:cs typeface="Sakkal Majalla" panose="02000000000000000000" pitchFamily="2" charset="-78"/>
                        </a:rPr>
                        <a:t>شطه الصفية </a:t>
                      </a:r>
                      <a:r>
                        <a:rPr lang="ar-AE" sz="1400" b="1" u="none" baseline="0" dirty="0">
                          <a:solidFill>
                            <a:srgbClr val="FF0000"/>
                          </a:solidFill>
                          <a:latin typeface="Sakkal Majalla" panose="02000000000000000000" pitchFamily="2" charset="-78"/>
                          <a:cs typeface="Sakkal Majalla" panose="02000000000000000000" pitchFamily="2" charset="-78"/>
                        </a:rPr>
                        <a:t>:</a:t>
                      </a:r>
                    </a:p>
                    <a:p>
                      <a:pPr marL="0" indent="0" algn="r" rtl="1">
                        <a:buFont typeface="Arial" panose="020B0604020202020204" pitchFamily="34" charset="0"/>
                        <a:buNone/>
                      </a:pPr>
                      <a:endParaRPr lang="ar-AE" sz="1400" b="1" u="none" baseline="0" dirty="0">
                        <a:solidFill>
                          <a:srgbClr val="FF0000"/>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أنشطة تدريب الطالب على النظر في المرآه .</a:t>
                      </a: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أنشطة تدريب الطالب  على تقليد حركات الوجه .</a:t>
                      </a: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انشطة تدريب الطالب على تقليد حركات الشفاه .</a:t>
                      </a:r>
                      <a:endParaRPr lang="ar-AE" sz="1400" b="1" dirty="0">
                        <a:solidFill>
                          <a:srgbClr val="FF0000"/>
                        </a:solidFill>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a:t>
                      </a:r>
                      <a:r>
                        <a:rPr kumimoji="0" lang="en-US"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  </a:t>
                      </a: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فيديو تعليمي  عن تقليد حركات الوجه وتعبيراته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 صور تعليمية لتعبيرات الوجه وتقليدها .</a:t>
                      </a:r>
                    </a:p>
                    <a:p>
                      <a:pPr algn="r" rtl="1"/>
                      <a:endParaRPr lang="ar-SA" sz="1400" b="1" baseline="0" dirty="0">
                        <a:latin typeface="Sakkal Majalla" panose="02000000000000000000" pitchFamily="2" charset="-78"/>
                        <a:cs typeface="Sakkal Majalla" panose="02000000000000000000" pitchFamily="2" charset="-78"/>
                      </a:endParaRPr>
                    </a:p>
                    <a:p>
                      <a:pPr algn="r" rtl="1"/>
                      <a:r>
                        <a:rPr lang="ar-AE" sz="1400" b="1" baseline="0" dirty="0">
                          <a:solidFill>
                            <a:srgbClr val="FF0000"/>
                          </a:solidFill>
                          <a:latin typeface="Sakkal Majalla" panose="02000000000000000000" pitchFamily="2" charset="-78"/>
                          <a:cs typeface="Sakkal Majalla" panose="02000000000000000000" pitchFamily="2" charset="-78"/>
                        </a:rPr>
                        <a:t>تحليل الهدف : </a:t>
                      </a:r>
                    </a:p>
                    <a:p>
                      <a:pPr algn="r" rtl="1"/>
                      <a:r>
                        <a:rPr lang="en-US" sz="1400" b="1" baseline="0" dirty="0">
                          <a:solidFill>
                            <a:schemeClr val="tx1"/>
                          </a:solidFill>
                          <a:latin typeface="Sakkal Majalla" panose="02000000000000000000" pitchFamily="2" charset="-78"/>
                          <a:cs typeface="Sakkal Majalla" panose="02000000000000000000" pitchFamily="2" charset="-78"/>
                        </a:rPr>
                        <a:t>1</a:t>
                      </a:r>
                      <a:r>
                        <a:rPr lang="ar-SA" sz="1400" b="1" baseline="0" dirty="0">
                          <a:solidFill>
                            <a:schemeClr val="tx1"/>
                          </a:solidFill>
                          <a:latin typeface="Sakkal Majalla" panose="02000000000000000000" pitchFamily="2" charset="-78"/>
                          <a:cs typeface="Sakkal Majalla" panose="02000000000000000000" pitchFamily="2" charset="-78"/>
                        </a:rPr>
                        <a:t>-  </a:t>
                      </a:r>
                      <a:r>
                        <a:rPr lang="ar-AE" sz="1400" b="1" baseline="0" dirty="0">
                          <a:solidFill>
                            <a:schemeClr val="tx1"/>
                          </a:solidFill>
                          <a:latin typeface="Sakkal Majalla" panose="02000000000000000000" pitchFamily="2" charset="-78"/>
                          <a:cs typeface="Sakkal Majalla" panose="02000000000000000000" pitchFamily="2" charset="-78"/>
                        </a:rPr>
                        <a:t>أن يجلس الطالب أمام المرآة جلسة صحيحة عندما يطلب منه ذلك بنسبة نجاح   </a:t>
                      </a:r>
                      <a:r>
                        <a:rPr lang="en-US" sz="1400" b="1" baseline="0" dirty="0">
                          <a:solidFill>
                            <a:schemeClr val="tx1"/>
                          </a:solidFill>
                          <a:latin typeface="Sakkal Majalla" panose="02000000000000000000" pitchFamily="2" charset="-78"/>
                          <a:cs typeface="Sakkal Majalla" panose="02000000000000000000" pitchFamily="2" charset="-78"/>
                        </a:rPr>
                        <a:t>% 100</a:t>
                      </a:r>
                      <a:r>
                        <a:rPr lang="ar-AE" sz="1400" b="1" baseline="0" dirty="0">
                          <a:solidFill>
                            <a:schemeClr val="tx1"/>
                          </a:solidFill>
                          <a:latin typeface="Sakkal Majalla" panose="02000000000000000000" pitchFamily="2" charset="-78"/>
                          <a:cs typeface="Sakkal Majalla" panose="02000000000000000000" pitchFamily="2" charset="-78"/>
                        </a:rPr>
                        <a:t>.</a:t>
                      </a:r>
                    </a:p>
                    <a:p>
                      <a:pPr algn="r" rtl="1"/>
                      <a:r>
                        <a:rPr lang="ar-AE" sz="1400" b="1" baseline="0" dirty="0">
                          <a:solidFill>
                            <a:schemeClr val="tx1"/>
                          </a:solidFill>
                          <a:latin typeface="Sakkal Majalla" panose="02000000000000000000" pitchFamily="2" charset="-78"/>
                          <a:cs typeface="Sakkal Majalla" panose="02000000000000000000" pitchFamily="2" charset="-78"/>
                        </a:rPr>
                        <a:t>2-أن </a:t>
                      </a:r>
                      <a:r>
                        <a:rPr lang="ar-SA" sz="1400" b="1" baseline="0" dirty="0">
                          <a:solidFill>
                            <a:schemeClr val="tx1"/>
                          </a:solidFill>
                          <a:latin typeface="Sakkal Majalla" panose="02000000000000000000" pitchFamily="2" charset="-78"/>
                          <a:cs typeface="Sakkal Majalla" panose="02000000000000000000" pitchFamily="2" charset="-78"/>
                        </a:rPr>
                        <a:t>ينظر الطالب إلى المرآه عندما يطلب منه ذلك بنسبة نجاح  </a:t>
                      </a:r>
                      <a:r>
                        <a:rPr lang="en-US" sz="1400" b="1" baseline="0" dirty="0">
                          <a:solidFill>
                            <a:schemeClr val="tx1"/>
                          </a:solidFill>
                          <a:latin typeface="Sakkal Majalla" panose="02000000000000000000" pitchFamily="2" charset="-78"/>
                          <a:cs typeface="Sakkal Majalla" panose="02000000000000000000" pitchFamily="2" charset="-78"/>
                        </a:rPr>
                        <a:t>%90 </a:t>
                      </a:r>
                      <a:r>
                        <a:rPr lang="ar-AE" sz="1400" b="1" baseline="0" dirty="0">
                          <a:solidFill>
                            <a:schemeClr val="tx1"/>
                          </a:solidFill>
                          <a:latin typeface="Sakkal Majalla" panose="02000000000000000000" pitchFamily="2" charset="-78"/>
                          <a:cs typeface="Sakkal Majalla" panose="02000000000000000000" pitchFamily="2" charset="-78"/>
                        </a:rPr>
                        <a:t>.</a:t>
                      </a:r>
                    </a:p>
                    <a:p>
                      <a:pPr algn="r" rtl="1"/>
                      <a:r>
                        <a:rPr lang="ar-AE" sz="1400" b="1" baseline="0" dirty="0">
                          <a:solidFill>
                            <a:schemeClr val="tx1"/>
                          </a:solidFill>
                          <a:latin typeface="Sakkal Majalla" panose="02000000000000000000" pitchFamily="2" charset="-78"/>
                          <a:cs typeface="Sakkal Majalla" panose="02000000000000000000" pitchFamily="2" charset="-78"/>
                        </a:rPr>
                        <a:t>3-أن </a:t>
                      </a:r>
                      <a:r>
                        <a:rPr lang="ar-SA" sz="1400" b="1" baseline="0" dirty="0">
                          <a:solidFill>
                            <a:schemeClr val="tx1"/>
                          </a:solidFill>
                          <a:latin typeface="Sakkal Majalla" panose="02000000000000000000" pitchFamily="2" charset="-78"/>
                          <a:cs typeface="Sakkal Majalla" panose="02000000000000000000" pitchFamily="2" charset="-78"/>
                        </a:rPr>
                        <a:t>يقلد الطالب حركات الوجه بمساعدة لفظية عندما يطلب منه ذلك بنسبة نجاح </a:t>
                      </a:r>
                      <a:r>
                        <a:rPr lang="en-US" sz="1400" b="1" baseline="0" dirty="0">
                          <a:solidFill>
                            <a:schemeClr val="tx1"/>
                          </a:solidFill>
                          <a:latin typeface="Sakkal Majalla" panose="02000000000000000000" pitchFamily="2" charset="-78"/>
                          <a:cs typeface="Sakkal Majalla" panose="02000000000000000000" pitchFamily="2" charset="-78"/>
                        </a:rPr>
                        <a:t>% 70</a:t>
                      </a:r>
                      <a:r>
                        <a:rPr lang="ar-AE" sz="1400" b="1" baseline="0" dirty="0">
                          <a:solidFill>
                            <a:schemeClr val="tx1"/>
                          </a:solidFill>
                          <a:latin typeface="Sakkal Majalla" panose="02000000000000000000" pitchFamily="2" charset="-78"/>
                          <a:cs typeface="Sakkal Majalla" panose="02000000000000000000" pitchFamily="2" charset="-78"/>
                        </a:rPr>
                        <a:t>.</a:t>
                      </a:r>
                    </a:p>
                    <a:p>
                      <a:pPr algn="r" rtl="1"/>
                      <a:r>
                        <a:rPr lang="ar-AE" sz="1400" b="1" baseline="0" dirty="0">
                          <a:solidFill>
                            <a:schemeClr val="tx1"/>
                          </a:solidFill>
                          <a:latin typeface="Sakkal Majalla" panose="02000000000000000000" pitchFamily="2" charset="-78"/>
                          <a:cs typeface="Sakkal Majalla" panose="02000000000000000000" pitchFamily="2" charset="-78"/>
                        </a:rPr>
                        <a:t>4-أن</a:t>
                      </a:r>
                      <a:r>
                        <a:rPr lang="en-US" sz="1400" b="1" baseline="0" dirty="0">
                          <a:solidFill>
                            <a:schemeClr val="tx1"/>
                          </a:solidFill>
                          <a:latin typeface="Sakkal Majalla" panose="02000000000000000000" pitchFamily="2" charset="-78"/>
                          <a:cs typeface="Sakkal Majalla" panose="02000000000000000000" pitchFamily="2" charset="-78"/>
                        </a:rPr>
                        <a:t>  </a:t>
                      </a:r>
                      <a:r>
                        <a:rPr lang="ar-SA" sz="1400" b="1" baseline="0" dirty="0">
                          <a:solidFill>
                            <a:schemeClr val="tx1"/>
                          </a:solidFill>
                          <a:latin typeface="Sakkal Majalla" panose="02000000000000000000" pitchFamily="2" charset="-78"/>
                          <a:cs typeface="Sakkal Majalla" panose="02000000000000000000" pitchFamily="2" charset="-78"/>
                        </a:rPr>
                        <a:t>يقلد الطالب حركات الشفاه بمساعدة لجسدية بسيطة عندما يطلب منه ذلك بنسبة نجاح </a:t>
                      </a:r>
                      <a:r>
                        <a:rPr lang="en-US" sz="1400" b="1" baseline="0" dirty="0">
                          <a:solidFill>
                            <a:schemeClr val="tx1"/>
                          </a:solidFill>
                          <a:latin typeface="Sakkal Majalla" panose="02000000000000000000" pitchFamily="2" charset="-78"/>
                          <a:cs typeface="Sakkal Majalla" panose="02000000000000000000" pitchFamily="2" charset="-78"/>
                        </a:rPr>
                        <a:t>% 70</a:t>
                      </a:r>
                      <a:r>
                        <a:rPr lang="ar-AE" sz="1400" b="1" baseline="0" dirty="0">
                          <a:solidFill>
                            <a:schemeClr val="tx1"/>
                          </a:solidFill>
                          <a:latin typeface="Sakkal Majalla" panose="02000000000000000000" pitchFamily="2" charset="-78"/>
                          <a:cs typeface="Sakkal Majalla" panose="02000000000000000000" pitchFamily="2" charset="-78"/>
                        </a:rPr>
                        <a:t>.</a:t>
                      </a:r>
                    </a:p>
                    <a:p>
                      <a:pPr algn="r" rtl="1"/>
                      <a:r>
                        <a:rPr lang="en-US" sz="1400" b="1" baseline="0" dirty="0">
                          <a:solidFill>
                            <a:schemeClr val="tx1"/>
                          </a:solidFill>
                          <a:latin typeface="Sakkal Majalla" panose="02000000000000000000" pitchFamily="2" charset="-78"/>
                          <a:cs typeface="Sakkal Majalla" panose="02000000000000000000" pitchFamily="2" charset="-78"/>
                        </a:rPr>
                        <a:t>5</a:t>
                      </a:r>
                      <a:r>
                        <a:rPr lang="ar-SA" sz="1400" b="1" baseline="0" dirty="0">
                          <a:solidFill>
                            <a:schemeClr val="tx1"/>
                          </a:solidFill>
                          <a:latin typeface="Sakkal Majalla" panose="02000000000000000000" pitchFamily="2" charset="-78"/>
                          <a:cs typeface="Sakkal Majalla" panose="02000000000000000000" pitchFamily="2" charset="-78"/>
                        </a:rPr>
                        <a:t>- أن يقلد الطالب أي حركة بالوجه أو الشفاه يراها من شخص آخر في المرآه .</a:t>
                      </a:r>
                      <a:endParaRPr lang="ar-AE" sz="1400" b="1"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rgbClr val="FF0000"/>
                          </a:solidFill>
                          <a:latin typeface="Sakkal Majalla" panose="02000000000000000000" pitchFamily="2" charset="-78"/>
                          <a:cs typeface="Sakkal Majalla" panose="02000000000000000000" pitchFamily="2" charset="-78"/>
                        </a:rPr>
                        <a:t>نقاط مهمة في  الحصة الدرسية</a:t>
                      </a: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algn="r" rtl="1"/>
                      <a:r>
                        <a:rPr lang="ar-AE" sz="1400" b="1" dirty="0">
                          <a:latin typeface="Sakkal Majalla" panose="02000000000000000000" pitchFamily="2" charset="-78"/>
                          <a:cs typeface="Sakkal Majalla" panose="02000000000000000000" pitchFamily="2" charset="-78"/>
                        </a:rPr>
                        <a:t>  -تحفيز الطالب على التفاعل مع المعلمة.</a:t>
                      </a:r>
                    </a:p>
                    <a:p>
                      <a:pPr algn="r" rtl="1"/>
                      <a:r>
                        <a:rPr lang="ar-AE" sz="1400" b="1" dirty="0">
                          <a:latin typeface="Sakkal Majalla" panose="02000000000000000000" pitchFamily="2" charset="-78"/>
                          <a:cs typeface="Sakkal Majalla" panose="02000000000000000000" pitchFamily="2" charset="-78"/>
                        </a:rPr>
                        <a:t>. مراعاة الفروق الفردية للحالات وإن تشابهت نسبة الذكاء والتقييم.</a:t>
                      </a:r>
                    </a:p>
                    <a:p>
                      <a:pPr algn="r" rtl="1"/>
                      <a:r>
                        <a:rPr lang="ar-AE" sz="1400" b="1" dirty="0">
                          <a:latin typeface="Sakkal Majalla" panose="02000000000000000000" pitchFamily="2" charset="-78"/>
                          <a:cs typeface="Sakkal Majalla" panose="02000000000000000000" pitchFamily="2" charset="-78"/>
                        </a:rPr>
                        <a:t>.إعطاء كل طالب حقه من الحصة .</a:t>
                      </a:r>
                    </a:p>
                    <a:p>
                      <a:pPr algn="r" rtl="1"/>
                      <a:r>
                        <a:rPr lang="ar-AE" sz="1400" b="1" dirty="0">
                          <a:latin typeface="Sakkal Majalla" panose="02000000000000000000" pitchFamily="2" charset="-78"/>
                          <a:cs typeface="Sakkal Majalla" panose="02000000000000000000" pitchFamily="2" charset="-78"/>
                        </a:rPr>
                        <a:t>. تقسيم الحصة إلى عمل جماعي وفردي .</a:t>
                      </a:r>
                    </a:p>
                    <a:p>
                      <a:pPr algn="r" rtl="1"/>
                      <a:r>
                        <a:rPr lang="ar-AE" sz="1400" b="1" dirty="0">
                          <a:latin typeface="Sakkal Majalla" panose="02000000000000000000" pitchFamily="2" charset="-78"/>
                          <a:cs typeface="Sakkal Majalla" panose="02000000000000000000" pitchFamily="2" charset="-78"/>
                        </a:rPr>
                        <a:t>-يمكن الدمج بين الأساليب لتحقيق أقصى فائدة ممكنة.</a:t>
                      </a:r>
                      <a:endParaRPr lang="ar-AE" sz="1400" b="1"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SA"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ADBA5E-4532-4792-A258-A0D67C635858}"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26 January 2021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9" name="Slide Number Placeholder 1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4" name="Picture 3" descr="Application&#10;&#10;Description automatically generated with low confidence">
            <a:extLst>
              <a:ext uri="{FF2B5EF4-FFF2-40B4-BE49-F238E27FC236}">
                <a16:creationId xmlns:a16="http://schemas.microsoft.com/office/drawing/2014/main" id="{25F5273C-8D10-1D41-B99A-9110CF3117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897630"/>
            <a:ext cx="2659380" cy="2216150"/>
          </a:xfrm>
          <a:prstGeom prst="rect">
            <a:avLst/>
          </a:prstGeom>
        </p:spPr>
      </p:pic>
      <p:pic>
        <p:nvPicPr>
          <p:cNvPr id="6" name="Picture 5" descr="A picture containing toothbrush&#10;&#10;Description automatically generated">
            <a:extLst>
              <a:ext uri="{FF2B5EF4-FFF2-40B4-BE49-F238E27FC236}">
                <a16:creationId xmlns:a16="http://schemas.microsoft.com/office/drawing/2014/main" id="{AF117AB2-4EB5-C943-9E50-1B009D9E13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2021" y="1337310"/>
            <a:ext cx="2888569" cy="2091690"/>
          </a:xfrm>
          <a:prstGeom prst="rect">
            <a:avLst/>
          </a:prstGeom>
        </p:spPr>
      </p:pic>
    </p:spTree>
    <p:extLst>
      <p:ext uri="{BB962C8B-B14F-4D97-AF65-F5344CB8AC3E}">
        <p14:creationId xmlns:p14="http://schemas.microsoft.com/office/powerpoint/2010/main" val="30246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87858286"/>
              </p:ext>
            </p:extLst>
          </p:nvPr>
        </p:nvGraphicFramePr>
        <p:xfrm>
          <a:off x="180109" y="276529"/>
          <a:ext cx="11804073" cy="6314980"/>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chemeClr val="tx1"/>
                          </a:solidFill>
                          <a:latin typeface="Sakkal Majalla" panose="02000000000000000000" pitchFamily="2" charset="-78"/>
                          <a:cs typeface="Sakkal Majalla" panose="02000000000000000000" pitchFamily="2" charset="-78"/>
                        </a:rPr>
                        <a:t>أهداف أخرى: 1 - تنمية عضلات الفكين 2- تنمية المهارات الحركية الصغرى  3- الشفط والنفخ .  </a:t>
                      </a: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التهيئة للحصة (إلقاء التحية ، السلام على الطلاب ، التذكير بما تم تعلمه في الحصة السابقة).</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عرض فيديو خاص بالدرس تقليد حركات الوجه والشفاه  .</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تدريبات  على  تنمية المهارات الحركية الصغرى  ، عضلات الفكين ، الشفط  والنفخ .</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يبتكر المدرس أنشطة وتمارين إضافية لعضلات الوجه والشفاه  مثل نفخ البالون، نفخ الشمعة    .</a:t>
                      </a:r>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الرياضي </a:t>
                      </a:r>
                      <a:r>
                        <a:rPr lang="en-GB" sz="1400" b="1" u="none" baseline="0" dirty="0">
                          <a:solidFill>
                            <a:srgbClr val="FF0000"/>
                          </a:solidFill>
                          <a:latin typeface="Sakkal Majalla" panose="02000000000000000000" pitchFamily="2" charset="-78"/>
                          <a:cs typeface="Sakkal Majalla" panose="02000000000000000000" pitchFamily="2" charset="-78"/>
                        </a:rPr>
                        <a:t>:</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نشاط عمل مسابقة نفخ البالون  ، حيث يقوم المعلم باعداد سلتين  وتقسيم الطلاب إلى مجموعتين ، ويطلب منهم نفخ أكبر عدد ممكن من البالونات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ويقوم كل طالب بالفريق بنفخ بالونة وبعد ذلك ينفخ الشمعة والفريق الأسرع في النفخ الذي ينتهي أولا هو الفريق الفائز.</a:t>
                      </a:r>
                      <a:endParaRPr lang="en-US" sz="1400" b="1" u="none" baseline="0" dirty="0">
                        <a:solidFill>
                          <a:srgbClr val="FF0000"/>
                        </a:solidFill>
                        <a:latin typeface="Sakkal Majalla" panose="02000000000000000000" pitchFamily="2" charset="-78"/>
                        <a:cs typeface="Sakkal Majalla" panose="02000000000000000000" pitchFamily="2" charset="-78"/>
                      </a:endParaRPr>
                    </a:p>
                    <a:p>
                      <a:pPr algn="r" rtl="1"/>
                      <a:endParaRPr lang="en-US"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الفني:</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تدريب الطالب على </a:t>
                      </a:r>
                      <a:r>
                        <a:rPr lang="ar-SA" sz="1400" b="1" u="none" baseline="0" dirty="0">
                          <a:solidFill>
                            <a:schemeClr val="tx1"/>
                          </a:solidFill>
                          <a:latin typeface="Sakkal Majalla" panose="02000000000000000000" pitchFamily="2" charset="-78"/>
                          <a:cs typeface="Sakkal Majalla" panose="02000000000000000000" pitchFamily="2" charset="-78"/>
                        </a:rPr>
                        <a:t>رسم تعابير الوجه ( حزين – فرحان – يبكي ). </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الموسيقى: </a:t>
                      </a:r>
                    </a:p>
                    <a:p>
                      <a:pPr algn="r" rtl="1"/>
                      <a:r>
                        <a:rPr lang="en-US" sz="1400" b="1" u="none" baseline="0" dirty="0">
                          <a:solidFill>
                            <a:schemeClr val="tx1"/>
                          </a:solidFill>
                          <a:latin typeface="Sakkal Majalla" panose="02000000000000000000" pitchFamily="2" charset="-78"/>
                          <a:cs typeface="Sakkal Majalla" panose="02000000000000000000" pitchFamily="2" charset="-78"/>
                        </a:rPr>
                        <a:t>1</a:t>
                      </a:r>
                      <a:r>
                        <a:rPr lang="ar-SA" sz="1400" b="1" u="none" baseline="0" dirty="0">
                          <a:solidFill>
                            <a:schemeClr val="tx1"/>
                          </a:solidFill>
                          <a:latin typeface="Sakkal Majalla" panose="02000000000000000000" pitchFamily="2" charset="-78"/>
                          <a:cs typeface="Sakkal Majalla" panose="02000000000000000000" pitchFamily="2" charset="-78"/>
                        </a:rPr>
                        <a:t>- تقديم عمل فني </a:t>
                      </a:r>
                      <a:r>
                        <a:rPr lang="ar-SA" sz="1400" b="1" u="none" baseline="0" dirty="0">
                          <a:solidFill>
                            <a:schemeClr val="accent6">
                              <a:lumMod val="75000"/>
                            </a:schemeClr>
                          </a:solidFill>
                          <a:latin typeface="Sakkal Majalla" panose="02000000000000000000" pitchFamily="2" charset="-78"/>
                          <a:cs typeface="Sakkal Majalla" panose="02000000000000000000" pitchFamily="2" charset="-78"/>
                        </a:rPr>
                        <a:t>مسرح العرائس </a:t>
                      </a:r>
                      <a:r>
                        <a:rPr lang="ar-SA" sz="1400" b="1" u="none" baseline="0" dirty="0">
                          <a:solidFill>
                            <a:schemeClr val="tx1"/>
                          </a:solidFill>
                          <a:latin typeface="Sakkal Majalla" panose="02000000000000000000" pitchFamily="2" charset="-78"/>
                          <a:cs typeface="Sakkal Majalla" panose="02000000000000000000" pitchFamily="2" charset="-78"/>
                        </a:rPr>
                        <a:t>وأن يقدم كل طالب شخصية من الشخصيات .</a:t>
                      </a:r>
                      <a:endParaRPr lang="ar-AE" sz="14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400" b="1" baseline="0" dirty="0">
                          <a:latin typeface="Sakkal Majalla" panose="02000000000000000000" pitchFamily="2" charset="-78"/>
                          <a:cs typeface="Sakkal Majalla" panose="02000000000000000000" pitchFamily="2" charset="-78"/>
                        </a:rPr>
                        <a:t>يساعد الأهل ابنهم  بتوفير مرآه والتدرب على تقليد حركات الوجه والشفاه ويمكن أيضاً أن يحضر الأهل مع ابنهم السيرك ويرون المهرج الذي يقوم بعمل حركات بهلوانية مضحكة.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71">
                <a:tc>
                  <a:txBody>
                    <a:bodyPr/>
                    <a:lstStyle/>
                    <a:p>
                      <a:pPr algn="r" rtl="1"/>
                      <a:r>
                        <a:rPr lang="ar-AE" sz="1400" b="1" baseline="0" dirty="0">
                          <a:latin typeface="Sakkal Majalla" panose="02000000000000000000" pitchFamily="2" charset="-78"/>
                          <a:cs typeface="Sakkal Majalla" panose="02000000000000000000" pitchFamily="2" charset="-78"/>
                        </a:rPr>
                        <a:t>مجموعة تدريبات على الآيباد  ،  سمارت بورد  ،،، توك </a:t>
                      </a:r>
                    </a:p>
                    <a:p>
                      <a:pPr marL="0" indent="0" algn="r" rtl="1">
                        <a:buFont typeface="+mj-lt"/>
                        <a:buNone/>
                      </a:pPr>
                      <a:endParaRPr lang="ar-AE" sz="14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عرض فيديو  عن تمارين حركات الوجه والشفاه وسؤاله عنها .</a:t>
                      </a: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4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إلكترونية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rgbClr val="FF0000"/>
                          </a:solidFill>
                          <a:latin typeface="Sakkal Majalla" panose="02000000000000000000" pitchFamily="2" charset="-78"/>
                          <a:cs typeface="Sakkal Majalla" panose="02000000000000000000" pitchFamily="2" charset="-78"/>
                        </a:rPr>
                        <a:t>متوسط: </a:t>
                      </a:r>
                      <a:r>
                        <a:rPr lang="en-US" sz="1400" b="1" dirty="0" err="1">
                          <a:latin typeface="Sakkal Majalla" panose="02000000000000000000" pitchFamily="2" charset="-78"/>
                          <a:cs typeface="Sakkal Majalla" panose="02000000000000000000" pitchFamily="2" charset="-78"/>
                        </a:rPr>
                        <a:t>يقلد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حركات</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الوجه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والشفاه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التي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يراها</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من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الاخرين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في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المراه</a:t>
                      </a:r>
                      <a:r>
                        <a:rPr lang="ar-SA" sz="1400" b="1" dirty="0">
                          <a:latin typeface="Sakkal Majalla" panose="02000000000000000000" pitchFamily="2" charset="-78"/>
                          <a:cs typeface="Sakkal Majalla" panose="02000000000000000000" pitchFamily="2" charset="-78"/>
                        </a:rPr>
                        <a:t> بمساعدة جسدية بسيطة                  </a:t>
                      </a:r>
                      <a:r>
                        <a:rPr lang="ar-AE" sz="1400" b="1" baseline="0" dirty="0">
                          <a:solidFill>
                            <a:srgbClr val="FF0000"/>
                          </a:solidFill>
                          <a:latin typeface="Sakkal Majalla" panose="02000000000000000000" pitchFamily="2" charset="-78"/>
                          <a:cs typeface="Sakkal Majalla" panose="02000000000000000000" pitchFamily="2" charset="-78"/>
                        </a:rPr>
                        <a:t>جيد: </a:t>
                      </a:r>
                      <a:r>
                        <a:rPr lang="en-US" sz="1400" b="1" dirty="0" err="1">
                          <a:latin typeface="Sakkal Majalla" panose="02000000000000000000" pitchFamily="2" charset="-78"/>
                          <a:cs typeface="Sakkal Majalla" panose="02000000000000000000" pitchFamily="2" charset="-78"/>
                        </a:rPr>
                        <a:t>يقلد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حركات</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الوجه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والشفاه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التي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يراها</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من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الاخرين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في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المراه</a:t>
                      </a:r>
                      <a:r>
                        <a:rPr lang="ar-SA" sz="1400" b="1" dirty="0">
                          <a:latin typeface="Sakkal Majalla" panose="02000000000000000000" pitchFamily="2" charset="-78"/>
                          <a:cs typeface="Sakkal Majalla" panose="02000000000000000000" pitchFamily="2" charset="-78"/>
                        </a:rPr>
                        <a:t> مع بعض الدعم اللفظي .</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rgbClr val="FF0000"/>
                          </a:solidFill>
                          <a:latin typeface="Sakkal Majalla" panose="02000000000000000000" pitchFamily="2" charset="-78"/>
                          <a:cs typeface="Sakkal Majalla" panose="02000000000000000000" pitchFamily="2" charset="-78"/>
                        </a:rPr>
                        <a:t>                                                           مرتفع:</a:t>
                      </a:r>
                      <a:r>
                        <a:rPr lang="ar-AE" sz="1400" b="1" baseline="0"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يقلد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حركات</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الوجه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والشفاه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التي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يراها</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من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الاخرين</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في</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المراه</a:t>
                      </a:r>
                      <a:r>
                        <a:rPr lang="ar-SA" sz="1400" b="1" dirty="0">
                          <a:latin typeface="Sakkal Majalla" panose="02000000000000000000" pitchFamily="2" charset="-78"/>
                          <a:cs typeface="Sakkal Majalla" panose="02000000000000000000" pitchFamily="2" charset="-78"/>
                        </a:rPr>
                        <a:t> بدون مساعدة .</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SA" sz="1400" b="1" dirty="0">
                          <a:latin typeface="Sakkal Majalla" panose="02000000000000000000" pitchFamily="2" charset="-78"/>
                          <a:cs typeface="Sakkal Majalla" panose="02000000000000000000" pitchFamily="2" charset="-78"/>
                        </a:rPr>
                        <a:t>.</a:t>
                      </a:r>
                      <a:br>
                        <a:rPr lang="en-US" sz="1400" b="1" dirty="0">
                          <a:latin typeface="Sakkal Majalla" panose="02000000000000000000" pitchFamily="2" charset="-78"/>
                          <a:cs typeface="Sakkal Majalla" panose="02000000000000000000" pitchFamily="2" charset="-78"/>
                        </a:rPr>
                      </a:br>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26 January 2021</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5</a:t>
            </a:fld>
            <a:endParaRPr lang="en-GB"/>
          </a:p>
        </p:txBody>
      </p:sp>
    </p:spTree>
    <p:extLst>
      <p:ext uri="{BB962C8B-B14F-4D97-AF65-F5344CB8AC3E}">
        <p14:creationId xmlns:p14="http://schemas.microsoft.com/office/powerpoint/2010/main" val="274780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2.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8687</TotalTime>
  <Words>672</Words>
  <Application>Microsoft Macintosh PowerPoint</Application>
  <PresentationFormat>Widescreen</PresentationFormat>
  <Paragraphs>129</Paragraphs>
  <Slides>5</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Sakkal Majalla</vt:lpstr>
      <vt:lpstr>Office Theme</vt:lpstr>
      <vt:lpstr>1_Office Theme</vt:lpstr>
      <vt:lpstr> يقلد حركات الوجه والشفاه التي يراها من الاخرين في المراه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Rafeea Rashed Khuwaiter Almeqbaali</cp:lastModifiedBy>
  <cp:revision>404</cp:revision>
  <dcterms:created xsi:type="dcterms:W3CDTF">2020-07-26T19:33:45Z</dcterms:created>
  <dcterms:modified xsi:type="dcterms:W3CDTF">2021-01-26T18:48:33Z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