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7" r:id="rId6"/>
    <p:sldId id="257" r:id="rId7"/>
    <p:sldId id="304" r:id="rId8"/>
    <p:sldId id="258" r:id="rId9"/>
    <p:sldId id="297" r:id="rId10"/>
    <p:sldId id="298" r:id="rId11"/>
    <p:sldId id="294" r:id="rId12"/>
    <p:sldId id="300" r:id="rId13"/>
    <p:sldId id="301" r:id="rId14"/>
    <p:sldId id="287" r:id="rId15"/>
    <p:sldId id="299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>
        <p:scale>
          <a:sx n="80" d="100"/>
          <a:sy n="80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7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5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6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5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4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1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3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 March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 March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 March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MKmbyfhkk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wYkytcpek0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wYkytcpek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diT5gjZb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اسم الهدف</a:t>
            </a:r>
            <a:b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</a:b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يقلد انشطه حركيه كبرى كالذي يراها ويلاحظها في المراه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654466" y="5266975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</a:t>
            </a:r>
            <a:r>
              <a:rPr lang="ar-AE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الهدف:فاطمة الجهوري </a:t>
            </a:r>
            <a:r>
              <a:rPr lang="ar-EG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16489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EG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يقلد انشطه حركيه كبرى كالذي يراها ويلاحظها في المراه</a:t>
                      </a:r>
                      <a:endParaRPr lang="en-US" sz="1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</a:t>
                      </a:r>
                      <a:r>
                        <a:rPr lang="ar-EG" sz="1600" b="0" i="0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600" b="0" i="0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6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أنشطة  تحفيزية تساعد و تدعم </a:t>
                      </a:r>
                      <a:r>
                        <a:rPr lang="ar-AE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الطالب للإنتباه</a:t>
                      </a:r>
                      <a:r>
                        <a:rPr lang="ar-AE" sz="14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والتركيز للحركات .</a:t>
                      </a:r>
                      <a:endParaRPr lang="en-US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إستخدام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الاجراس  أو أقمشة ملونة على اليدين حتى تلفت إنتباه الطالب , أو  تشجيعة حتى يقلد المعلمة .</a:t>
                      </a:r>
                    </a:p>
                    <a:p>
                      <a:pPr algn="r"/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كما يمكن إستخدام بعض الموسيقى أثناء ممارسة بعض الانشطة في تقليد الحركات</a:t>
                      </a:r>
                    </a:p>
                    <a:p>
                      <a:pPr algn="r"/>
                      <a:endParaRPr lang="ar-AE" sz="12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انشطة بسيطة  والعمل مع مجموعة  أو فردي :</a:t>
                      </a:r>
                    </a:p>
                    <a:p>
                      <a:pPr algn="r"/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 بعض الانشطة الراضية أو فيديوات البسيطة التي يمكن تطبيقها .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ar-AE" sz="1200" b="1" i="0" u="none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https://www.youtube.com/watch?v=7MKmbyfhkkE</a:t>
                      </a:r>
                      <a:endParaRPr lang="ar-AE" sz="1200" b="1" i="0" u="none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تقديم </a:t>
                      </a:r>
                      <a:r>
                        <a:rPr lang="ar-EG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</a:t>
                      </a:r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وتقديم المساعدة سواء جزئية بسيطة او كلية  </a:t>
                      </a:r>
                      <a:r>
                        <a:rPr lang="ar-EG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u="none" kern="120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مثل</a:t>
                      </a: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يتم التنقل بين الأعضاء بعد نجاح في تقليد لمس الجزء المطلوب .(شعر – الفم – العين – الأذن ) </a:t>
                      </a:r>
                      <a:endParaRPr lang="ar-EG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kern="120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u="non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البدء بإعطاء نشاط بسيط  لطالب </a:t>
                      </a:r>
                    </a:p>
                    <a:p>
                      <a:pPr algn="r"/>
                      <a:r>
                        <a:rPr lang="ar-AE" sz="1200" u="non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ومن الممكن ان يكون هذا النشاط  حركات بسيطة  مثل رفع اليد  إلى الاعلى .(تقديم</a:t>
                      </a:r>
                      <a:r>
                        <a:rPr lang="ar-AE" sz="1200" u="none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مساعدة إن لزم )</a:t>
                      </a:r>
                    </a:p>
                    <a:p>
                      <a:pPr algn="r"/>
                      <a:endParaRPr lang="ar-AE" sz="1200" u="non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u="non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تبادل الأدوار (إن أمكن )</a:t>
                      </a:r>
                    </a:p>
                    <a:p>
                      <a:pPr algn="r"/>
                      <a:r>
                        <a:rPr lang="ar-AE" sz="1200" u="non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يقلد المعلم</a:t>
                      </a:r>
                      <a:r>
                        <a:rPr lang="ar-AE" sz="1200" u="none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حركات الطالب  وثم العكس </a:t>
                      </a:r>
                      <a:r>
                        <a:rPr lang="ar-AE" sz="1200" u="non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 March 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04630"/>
              </p:ext>
            </p:extLst>
          </p:nvPr>
        </p:nvGraphicFramePr>
        <p:xfrm>
          <a:off x="371061" y="223029"/>
          <a:ext cx="11589108" cy="6768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الإستماع</a:t>
                      </a:r>
                      <a:r>
                        <a:rPr lang="ar-AE" sz="11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en-US" sz="11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24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استراتيجيات </a:t>
                      </a:r>
                      <a:r>
                        <a:rPr lang="ar-EG" sz="2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</a:t>
                      </a:r>
                      <a:r>
                        <a:rPr lang="ar-EG" sz="24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2400" b="1" u="sng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AE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التدريب العملي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يكون تدريب الطالب على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تقليد الحركات وذلك عن طريق تدريبة على القيام بها  عدت مرات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0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باللعب </a:t>
                      </a:r>
                      <a:endParaRPr lang="ar-AE" sz="1400" b="0" i="0" kern="120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 تدريب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الطالب على  تطبيق الحركات عن طريق اللعب وممارستها بطريقة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ممعة واستخدام الألعاب المفضلة لدى الطالب .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النمذجة والمحاكاة</a:t>
                      </a:r>
                      <a:r>
                        <a:rPr lang="ar-EG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بتقليد المعلم في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القيام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ببعض الحركات وذلك بعد اعطاء المعلم نموذج </a:t>
                      </a:r>
                      <a:r>
                        <a:rPr lang="ar-AE" sz="1400" b="1" i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للفعل 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0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الفردي 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بإعطاء المهارة  بشكل فردي وذلك لتركيز على لاكتسابها </a:t>
                      </a:r>
                      <a:r>
                        <a:rPr lang="ar-AE" sz="14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0" i="0" kern="1200" baseline="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الجماعي : </a:t>
                      </a:r>
                      <a:endParaRPr lang="ar-AE" sz="1400" b="0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الممكن اعطاءها مهارة التقليد للحركات أمام مجموعة بسيطة من ثنان او ثلاثة وذلك لتحفيز والتشجيع .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تعزيز التواصل الاجتماعي </a:t>
                      </a:r>
                      <a:r>
                        <a:rPr lang="ar-EG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EG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الممكن تعزيز الطالب  الطالب من خلال ممارست وتكرار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النشاط مع الأهل والأصدقاء </a:t>
                      </a:r>
                      <a:r>
                        <a:rPr lang="ar-SA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0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AE" sz="14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SA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عن طريق الموسيقى و الأغاني 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Super simple learning</a:t>
                      </a:r>
                      <a:endParaRPr lang="ar-EG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يسمع و يشاهد الطالب الاغنية للاستمتاع و التقليد</a:t>
                      </a:r>
                      <a:r>
                        <a:rPr lang="ar-EG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0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0" i="0" kern="120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تقليل</a:t>
                      </a:r>
                      <a:r>
                        <a:rPr lang="ar-AE" sz="14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المساعدة تدريجي </a:t>
                      </a:r>
                    </a:p>
                    <a:p>
                      <a:pPr algn="r" rtl="1"/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يقدم المعلم المساعدة لطالب عندما يحتاج الطالب إليها , ويتم تقليل المساعدة عند ظهور الاستجابات تدريجا عن الطالب حتى يبدأ الطالب في القيام بها دون ان يحتاج لمساعدة او تقديمها بشكل بسيط </a:t>
                      </a: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 March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683339"/>
              </p:ext>
            </p:extLst>
          </p:nvPr>
        </p:nvGraphicFramePr>
        <p:xfrm>
          <a:off x="173583" y="375859"/>
          <a:ext cx="11804073" cy="4615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sng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</a:t>
                      </a:r>
                      <a:r>
                        <a:rPr lang="ar-AE" sz="1200" u="sng" dirty="0" smtClean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يقلد انشطه حركيه كبرى كالذي يراها ويلاحظها في المراه</a:t>
                      </a:r>
                      <a:endParaRPr lang="ar-AE" sz="1200" b="1" u="sng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  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إعطاء النموذج المطلوب من الطالب تقليدة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ذكر إسم الفعل مع النموذج المطلوب  تقليدة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اعطاء الطالب فرصة الاستجابة من ثانية إلى 4 ثواني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تقديم المساعدة الجسدية المناسبة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استخدام الأفعال أو الأشياء المتناسبة  مع  مستوى الطالب  وإعاقتة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6- التعزيز والمكافاءة .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الأسرة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 أنشطة حركية مع الطالب أمام المرآة 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وتطبيق بعض الانشطة الرياضية البسيطة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2"/>
                        </a:rPr>
                        <a:t>https://www.youtube.com/watch?v=_wYkytcpek0</a:t>
                      </a:r>
                      <a:endParaRPr lang="ar-AE" sz="1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يقلد بمساعدة جسدية كاملة                                متوسط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أن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يقلد بمساعدة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جسدية بسيطة.                                                     مرتفع: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يقلد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بمفرده دون مساعدة 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5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15791"/>
              </p:ext>
            </p:extLst>
          </p:nvPr>
        </p:nvGraphicFramePr>
        <p:xfrm>
          <a:off x="154004" y="220749"/>
          <a:ext cx="11906451" cy="9538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آمنة الكتبي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فاطمة الجهوري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EG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يقلد انشطه حركيه كبرى كالذي يراها ويلاحظها في المراه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   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173   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3- 15 سنة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شديدة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الذهنية الشديدة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600" b="1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600" b="1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6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تقليد الحركات  التي يراها في المرآة </a:t>
                      </a:r>
                      <a:r>
                        <a:rPr lang="ar-EG" sz="1600" b="1" u="sng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2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أن يقف الطالب أمام مرآة مناسبة الحجم  والطول  مع المعلم 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القيام بنشاط معين أمام  المرآة مع الطالب  ( مثل : رفع اليد – وضع اليد على الرأس  - رفع الرجل – الدوران  - التصفيق .....إي من الأنشطة الحركية الكبرى )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3-يمكن أن يشارك معلم أخر لدى  معلم الطالب (لإعطاء الطالب نموذج من مفهوم التقليد ) . وعمل مشهد  لتقليد بين معلمين امام الطالب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إعطاء نموذج  ( رفع اليد وأن يرفع الملعم يده للأعلى   ) وإسم  للفعل المطلوب  (ارفع يدك ) وثم أعطاء الطلب وهو  أفعل كذا ,(إرفع يدك )  بعد ذلك أعطاء الطالب فرصة في النتفيذ من ثانية إلى 4 ثوان  أذا لم يقم بتنفيذ  أو لم يعطي أي نوع من الإستجابة من الممكن تقديم مساعدة جسدية بسيطة مثل  : يرفع المعلم يده , ثم يطلب المعلم من الطالب رفع اليد ويقدم له مساعدة  جزئية او كلية حسب الدعم المناسب لطالب .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نموذج  :- 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يقف الطالب مع المعلم امام المرآة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يطلب المعلم من الطالب ان ينظر إلية من خلال المرآة 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بعد ان ينتبه الطالب إلى المعلم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المعلم – يرفع يده إلى أعلى أمام المرآة </a:t>
                      </a:r>
                      <a:r>
                        <a:rPr lang="ar-AE" sz="1200" b="1" u="sng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(إعطاء النموذج )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يقول المعلم </a:t>
                      </a:r>
                      <a:r>
                        <a:rPr lang="ar-AE" sz="1200" b="1" u="sng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إرفع يدك إلى الأعلى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.(إعطاء أمر + إسم الفعل )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ينتظر المعلم الطالب حتى يرفع يده إلى الأعلى من ثانية إلى 4 ثنوان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يقدم المعلم مساعدة لطالب إذا لم يقوم بأي استجابة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7- - يضع المعلم قماش ملون أو أجراس على يدية ( حتى يلفت انتباه الطالب ) </a:t>
                      </a:r>
                      <a:r>
                        <a:rPr lang="ar-AE" sz="1200" b="1" u="sng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اذا إحتاج للفت الانتباه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8- يقول المعلم ( لأعلى )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9- إذا وجد أن الطالب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لا ينتبه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إو يجد صعوبة في التواصل البصري من خلال المرآة  يقوم المعلم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بتقديم النشاط وتكرارة عدة مرات إلى عدة جلسات حتى يتقنها الطالب  وينتقل إلى نشاط آخر .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+mn-cs"/>
                      </a:endParaRPr>
                    </a:p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كتاب</a:t>
                      </a:r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+mn-cs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 March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66" y="2663228"/>
            <a:ext cx="5029514" cy="35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75275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dirty="0" smtClean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يقلد انشطه حركيه كبرى كالذي يراها ويلاحظها في المراه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 rtl="1"/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33757"/>
              </p:ext>
            </p:extLst>
          </p:nvPr>
        </p:nvGraphicFramePr>
        <p:xfrm>
          <a:off x="1877621" y="1752817"/>
          <a:ext cx="8128000" cy="423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2116173">
                <a:tc>
                  <a:txBody>
                    <a:bodyPr/>
                    <a:lstStyle/>
                    <a:p>
                      <a:pPr algn="r"/>
                      <a:r>
                        <a:rPr lang="ar-AE" sz="1400" dirty="0" smtClean="0">
                          <a:solidFill>
                            <a:schemeClr val="tx1"/>
                          </a:solidFill>
                        </a:rPr>
                        <a:t>المعلم</a:t>
                      </a:r>
                      <a:r>
                        <a:rPr lang="ar-AE" sz="1400" baseline="0" dirty="0" smtClean="0">
                          <a:solidFill>
                            <a:schemeClr val="tx1"/>
                          </a:solidFill>
                        </a:rPr>
                        <a:t> : انا  أرفع يدي عالياً  يا فرح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يقول  المعلم : أين  هي فرح ؟</a:t>
                      </a:r>
                    </a:p>
                    <a:p>
                      <a:pPr algn="r" rtl="1"/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فرح  : انا  هنا أجلس أمام المرآة ؟</a:t>
                      </a:r>
                    </a:p>
                    <a:p>
                      <a:pPr algn="r" rtl="1"/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6173">
                <a:tc>
                  <a:txBody>
                    <a:bodyPr/>
                    <a:lstStyle/>
                    <a:p>
                      <a:pPr algn="r"/>
                      <a:r>
                        <a:rPr lang="ar-AE" sz="1400" dirty="0" smtClean="0">
                          <a:solidFill>
                            <a:schemeClr val="tx1"/>
                          </a:solidFill>
                        </a:rPr>
                        <a:t>المعلمة</a:t>
                      </a:r>
                      <a:r>
                        <a:rPr lang="ar-AE" sz="1400" baseline="0" dirty="0" smtClean="0">
                          <a:solidFill>
                            <a:schemeClr val="tx1"/>
                          </a:solidFill>
                        </a:rPr>
                        <a:t> ترفع يدها  و فرح ترفع يدها ايضاً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400" dirty="0" smtClean="0">
                          <a:solidFill>
                            <a:schemeClr val="tx1"/>
                          </a:solidFill>
                        </a:rPr>
                        <a:t>المعلمة :ارفعي يدك يا فرح</a:t>
                      </a:r>
                    </a:p>
                    <a:p>
                      <a:pPr algn="r"/>
                      <a:r>
                        <a:rPr lang="ar-AE" sz="1400" dirty="0" smtClean="0">
                          <a:solidFill>
                            <a:schemeClr val="tx1"/>
                          </a:solidFill>
                        </a:rPr>
                        <a:t>فرح (ترفع يدها للأعلى</a:t>
                      </a:r>
                      <a:r>
                        <a:rPr lang="ar-AE" sz="140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</a:p>
                    <a:p>
                      <a:pPr algn="r"/>
                      <a:endParaRPr lang="ar-A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ar-A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endParaRPr lang="ar-A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ar-A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ar-A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04" y="4042560"/>
            <a:ext cx="1261711" cy="1872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493" y="2177216"/>
            <a:ext cx="1438245" cy="1586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370" y="4328730"/>
            <a:ext cx="1438245" cy="1586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16" y="4328730"/>
            <a:ext cx="1068876" cy="1586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30836" y="1252935"/>
            <a:ext cx="2731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 : </a:t>
            </a:r>
            <a:r>
              <a:rPr lang="ar-AE" sz="3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فرح والمرآة 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200" y="1897579"/>
            <a:ext cx="2078053" cy="19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49519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dirty="0" smtClean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يقلد انشطه حركيه كبرى كالذي يراها ويلاحظها في المراه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i="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أمثلة</a:t>
                      </a:r>
                      <a:r>
                        <a:rPr lang="ar-AE" sz="1600" b="1" i="0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لبعض الحركات </a:t>
                      </a:r>
                      <a:r>
                        <a:rPr lang="ar-AE" sz="1600" b="1" i="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لتدريب</a:t>
                      </a:r>
                      <a:r>
                        <a:rPr lang="ar-AE" sz="1600" b="1" i="0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على أداء مهارات تقليد أنشطة حركية أمام المرآة  مثل : - </a:t>
                      </a:r>
                    </a:p>
                    <a:p>
                      <a:pPr algn="r" rtl="1"/>
                      <a:endParaRPr lang="ar-AE" sz="1600" b="1" i="0" u="sng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ar-A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تقليد</a:t>
                      </a:r>
                      <a:r>
                        <a:rPr lang="ar-A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مهارة</a:t>
                      </a: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الجلوس والوقوف .</a:t>
                      </a:r>
                      <a:r>
                        <a:rPr lang="ar-AE" sz="1200" b="0" dirty="0" smtClean="0"/>
                        <a:t/>
                      </a:r>
                      <a:br>
                        <a:rPr lang="ar-AE" sz="1200" b="0" dirty="0" smtClean="0"/>
                      </a:b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تقليد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مهارة</a:t>
                      </a: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يدوية كالتلويح - التصفيق .</a:t>
                      </a:r>
                      <a:r>
                        <a:rPr lang="ar-AE" sz="1200" b="0" dirty="0" smtClean="0"/>
                        <a:t/>
                      </a:r>
                      <a:br>
                        <a:rPr lang="ar-AE" sz="1200" b="0" dirty="0" smtClean="0"/>
                      </a:b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ar-AE" sz="12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تقليد</a:t>
                      </a:r>
                      <a:r>
                        <a:rPr lang="ar-AE" sz="1200" b="0" i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مهارة</a:t>
                      </a:r>
                      <a:r>
                        <a:rPr lang="ar-AE" sz="12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رفع اليد إلى أعلى .</a:t>
                      </a:r>
                      <a:r>
                        <a:rPr lang="ar-AE" sz="1200" b="0" dirty="0" smtClean="0"/>
                        <a:t/>
                      </a:r>
                      <a:br>
                        <a:rPr lang="ar-AE" sz="1200" b="0" dirty="0" smtClean="0"/>
                      </a:b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تقليد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مهارة</a:t>
                      </a: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وضع اليدين علي أعضاء الجسم ( الفم - الانف - العين - الرأس – الرجل(</a:t>
                      </a:r>
                      <a:r>
                        <a:rPr lang="ar-AE" sz="1200" b="0" dirty="0" smtClean="0"/>
                        <a:t/>
                      </a:r>
                      <a:br>
                        <a:rPr lang="ar-AE" sz="1200" b="0" dirty="0" smtClean="0"/>
                      </a:b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تقليد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مهارة</a:t>
                      </a: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أداء حركة رياضية .</a:t>
                      </a:r>
                      <a:r>
                        <a:rPr lang="ar-AE" sz="1200" b="0" dirty="0" smtClean="0"/>
                        <a:t/>
                      </a:r>
                      <a:br>
                        <a:rPr lang="ar-AE" sz="1200" b="0" dirty="0" smtClean="0"/>
                      </a:b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تقليد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مهارة</a:t>
                      </a: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آداء حركات بالذراعين ( يمين - يسار - فوق – تحت (.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ar-AE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بعد أن يستجيب الطالب في تقليد 5 حركات امام المرآة سيكون من السهل تنفيذ بعض الأوامر الأخرى , أي أن التقليد سيكون بشكل أسهل .وهذه بعض النماذج المقترحة التي يمكن استبدالها بما يتناسب مع الطالب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كما يمكن استخدام بعض الأشياء المناسبة لطالب أو الأشياء المحببة لدية . مثل تحريك السيارة أو رفع دمية أو تحريك لعبة مفضلة .</a:t>
                      </a:r>
                    </a:p>
                    <a:p>
                      <a:pPr algn="r" rtl="1"/>
                      <a:endParaRPr lang="ar-EG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48866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أن يرفع الطالب يدية  اليمين ثم اليسار ) مقلداً المعلمة امام المرآة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المرآة 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400" b="1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الإجراءات</a:t>
                      </a:r>
                      <a:r>
                        <a:rPr lang="ar-AE" sz="14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أن يقف الطالب «محمد « أمام المرآة  وإلى جانب المعلمة ,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تنادي المعلمة الطالب محمد محاولتاً جذب إنتباه الطالب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3- ترفع المعلمة يديها بمحاذات الطالب وتقول « نرفع اليمين»  ثم «نرفع  اليسار « ويكون ذلك وضمن مجاله البصري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تطلب المعلمة من الطالب فعل السلوك « محمد ارفع يمين « ثم  « ارفع يسار «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5 - أنتظر قليلا حتى اعطي الطالب فرصة لتقديم الاستجابة من ثانية إلى 4 ثوان  .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ساعديه في رفع يدية اليمين ثم اليسار  . ثم اتركي يدية للمحاولة , وعيدي النشاط من مرة إلى 10 مرات 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7- يمكن استخدام المعززات مثل أصوات التشجيع .والتصفيك أو إختيار المعزز المناسب لطالب.</a:t>
                      </a:r>
                      <a:endParaRPr lang="ar-EG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951697"/>
            <a:ext cx="30194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45996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r>
                        <a:rPr lang="ar-AE" sz="11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الهدف : تقليد لمس أعضاء الجسم أمام المرآة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المرآة 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400" b="1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الإجراءات</a:t>
                      </a:r>
                      <a:r>
                        <a:rPr lang="ar-AE" sz="14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4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أن يجلس الطالب «محمد» بجانب المرآة  وإلى جانب المعلمة  ,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تنادي المعلمة الطالب «محمد» محاولتاً جذب إنتباه الطالب  أمام المرآة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 عندما ينظر الطالب للمعلمة   من خلال المرآة   تقول المعلمة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« محمد إلمس أنفك « أو  « ضع يا محمد  يديك على انفك» .ثم  تقوم المعلمة بلمس أنفها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تكرر المعلمة  الأمر الطالب وتمسك يد الطالب باليد الاخرى وتضع يدة على انفه . تكرر  النشاط مع التعزيز و مكافأة الطالب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يتم التنقل بين الأعضاء بعد نجاح في تقليد لمس الجزء المطلوب .(شعر – الفم – العين – الأذن ) </a:t>
                      </a: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42" y="1759465"/>
            <a:ext cx="3366163" cy="42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70476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en-US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التقليد في استعمال أدوات الرسم .( نشاط فني )وذلك بإستخدام الأشياء .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فرشاة</a:t>
                      </a:r>
                      <a:r>
                        <a:rPr lang="ar-AE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 ألوان شمعية – اسفنج لطباعة  - المرآة .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/>
                      <a:r>
                        <a:rPr lang="ar-AE" sz="1400" b="1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الإجراءات</a:t>
                      </a:r>
                      <a:r>
                        <a:rPr lang="ar-AE" sz="14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</a:p>
                    <a:p>
                      <a:pPr algn="r"/>
                      <a:endParaRPr lang="ar-AE" sz="1200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أن تنادي المعلمة الطالب « محمد «حتى ينتبة إليها  من خلال النظر للمرآة 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تضع المعلمة الفرشاة التلوين امامها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تقوم المعلمة بحمل الفرشاة ( وتقوم بحركة التلوين ) كأنها تلون ..ثم تقول ألون أو لون 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تطلب من محمد أن القيام بالفعل  ( محمد لون بالفرشاة ) 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تمسك المعلمة يد محمد وهو ممسكاً فرشاة وتحرك يدية وتقول لون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تكرر المعلمة مع الطالب النشاط عدة مرات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7- لابأس في استخدام لون معين حتى يقلد أو يجذب الانتباة</a:t>
                      </a:r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EG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60861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en-US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التقليد في رمي الكرة لللأعلى و إعادة مسكها  .( نشاط رياضي ) بإستخدام الأشياء .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كرة</a:t>
                      </a:r>
                      <a:r>
                        <a:rPr lang="ar-AE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مناسبة الحجم .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/>
                      <a:r>
                        <a:rPr lang="ar-AE" sz="1400" b="1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الإجراءات</a:t>
                      </a:r>
                      <a:r>
                        <a:rPr lang="ar-AE" sz="14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</a:p>
                    <a:p>
                      <a:pPr algn="r"/>
                      <a:endParaRPr lang="ar-AE" sz="1200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أن تنادي المعلمة الطالب « محمد « حتى ينتبة إليها  من خلال النظر للمرآة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تضع المعلمة الكرة أمامها  وثم تلفت انتباهه لمسك الكرة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تقوم المعلمة برمي الكرة إلى الأعلى وتلتقطها مرة اخرى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تطلب من محمد أن يقلد الحركة ( محمدإرمي الكرة للأعلى ) 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تمسك المعلمة يد محمد وهو ممسكاً بالكرة  ..تدفع الكرة للأعلى حتى وان كانت بسيطة ومن ثم تساعدة في مسكها مرة اخرى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تكرر المعلمة مع الطالب النشاط عدة مرات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7- نستخد كرة مناسبة الحجم لطالب بحيث لا تكون ثقيلة يصعب رميها  أو  كبيرة الحجم بحيث يصعب مسكها </a:t>
                      </a:r>
                    </a:p>
                    <a:p>
                      <a:pPr algn="r"/>
                      <a:endParaRPr lang="ar-AE" sz="1200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القيام بنشاط رياضي  بسيط مناسب لطالب  بدون استخدام شي .</a:t>
                      </a:r>
                    </a:p>
                    <a:p>
                      <a:pPr algn="r"/>
                      <a:r>
                        <a:rPr lang="ar-AE" sz="1200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 عرض فيديو نشاط رياضي مناسب والقيام بتطبيق حركة منه . </a:t>
                      </a:r>
                      <a:endParaRPr lang="ar-EG" sz="1200" u="sng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en-US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https://www.youtube.com/watch?v=_wYkytcpek0</a:t>
                      </a:r>
                      <a:endParaRPr lang="ar-AE" sz="1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رياضي </a:t>
                      </a:r>
                    </a:p>
                    <a:p>
                      <a:pPr algn="r"/>
                      <a:r>
                        <a:rPr lang="ar-EG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EG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2" descr="مدرب لاعب كرة القدم التدريب ، لاعب كرة القدم, الزى, والسلع الرياضية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93" b="80238" l="16222" r="66222">
                        <a14:foregroundMark x1="27333" y1="30461" x2="27333" y2="30461"/>
                        <a14:foregroundMark x1="27333" y1="41010" x2="27333" y2="41010"/>
                        <a14:foregroundMark x1="23889" y1="39079" x2="23889" y2="39079"/>
                        <a14:foregroundMark x1="23333" y1="37147" x2="23333" y2="37147"/>
                        <a14:foregroundMark x1="31778" y1="37147" x2="31778" y2="37147"/>
                        <a14:foregroundMark x1="30889" y1="35067" x2="30889" y2="35067"/>
                        <a14:foregroundMark x1="32333" y1="39822" x2="32333" y2="39822"/>
                        <a14:foregroundMark x1="49000" y1="76523" x2="49000" y2="76523"/>
                        <a14:foregroundMark x1="49889" y1="75334" x2="49889" y2="75334"/>
                        <a14:foregroundMark x1="49222" y1="70282" x2="49222" y2="70282"/>
                        <a14:foregroundMark x1="47556" y1="78455" x2="47556" y2="78455"/>
                        <a14:foregroundMark x1="52222" y1="71025" x2="52222" y2="71025"/>
                        <a14:backgroundMark x1="26556" y1="19465" x2="26556" y2="19465"/>
                        <a14:backgroundMark x1="26556" y1="19465" x2="26556" y2="19465"/>
                        <a14:backgroundMark x1="36667" y1="21842" x2="36667" y2="21842"/>
                        <a14:backgroundMark x1="39667" y1="66716" x2="39667" y2="66716"/>
                        <a14:backgroundMark x1="58889" y1="69837" x2="58889" y2="69837"/>
                        <a14:backgroundMark x1="62333" y1="25706" x2="62333" y2="25706"/>
                        <a14:backgroundMark x1="18889" y1="64785" x2="18889" y2="6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6" y="1730361"/>
            <a:ext cx="4766952" cy="42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30888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تقليد</a:t>
                      </a:r>
                      <a:r>
                        <a:rPr lang="ar-AE" sz="11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الضرب على مثلث الموسيقى ( أدوات الموسيقى )</a:t>
                      </a:r>
                      <a:endParaRPr lang="en-US" sz="11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أدوات موسيقية </a:t>
                      </a:r>
                      <a:r>
                        <a:rPr lang="ar-AE" sz="11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آلة المثلث الموسيقي )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/>
                      <a:r>
                        <a:rPr lang="ar-AE" sz="1400" b="1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الإجراءات</a:t>
                      </a:r>
                      <a:r>
                        <a:rPr lang="ar-AE" sz="14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</a:t>
                      </a:r>
                    </a:p>
                    <a:p>
                      <a:pPr algn="r"/>
                      <a:endParaRPr lang="ar-AE" sz="1400" b="1" u="sng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أن تنادي المعلمة الطالب « محمد «  حتى ينتبة إليها  من خلال النظر للمرآة 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وتطلب منه ان ينظر إليها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تضرب المعلمة على مثلث  الموسيقى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تقول المعلمة « محمد « إفعل كذا «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تطلب من محمد أن يقلد الحركة ( محمد أفعل كذا ) 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تمسك المعلمة يد محمد وهو ممسكاً المثلث  ثم تضرب على الآلة الموسيقية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7- تكرر المعلمة مع الطالب النشاط عدة مرات .</a:t>
                      </a:r>
                    </a:p>
                    <a:p>
                      <a:pPr algn="r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8- تنتظر المعلمة من الطالب رد فعل أو ستجابة من ثانية إلى اربع ثواني ثم تقدم له مساعدة جسدية كاملة .</a:t>
                      </a:r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أيضا أستخدام و</a:t>
                      </a:r>
                      <a:r>
                        <a:rPr lang="ar-AE" sz="1200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فتح أغنية موسيقية تحمل بعض الحركات البسيطة وتنفيذها مع الطالب مثل :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موسيقي </a:t>
                      </a:r>
                      <a:r>
                        <a:rPr lang="en-US" sz="1200" b="1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https://www.youtube.com/watch?v=vGdiT5gjZbA</a:t>
                      </a:r>
                      <a:endParaRPr lang="ar-AE" sz="1200" b="1" u="sng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u="sng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u="sng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استخدام الأجراس الموسيقية </a:t>
                      </a:r>
                      <a:endParaRPr lang="ar-EG" sz="1200" u="sng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EG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SA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744" y="1620355"/>
            <a:ext cx="4467534" cy="3368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896" y="4728225"/>
            <a:ext cx="3467595" cy="18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1803469-1359-4921-b8b2-4aa11e6de6e4"/>
    <ds:schemaRef ds:uri="http://schemas.microsoft.com/office/infopath/2007/PartnerControls"/>
    <ds:schemaRef ds:uri="http://schemas.microsoft.com/office/2006/metadata/properties"/>
    <ds:schemaRef ds:uri="0860e916-1933-4f54-bf75-902e7a9d18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1360</Words>
  <Application>Microsoft Office PowerPoint</Application>
  <PresentationFormat>Custom</PresentationFormat>
  <Paragraphs>348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- اسم الهدف يقلد انشطه حركيه كبرى كالذي يراها ويلاحظها في المراه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USER</cp:lastModifiedBy>
  <cp:revision>303</cp:revision>
  <dcterms:created xsi:type="dcterms:W3CDTF">2020-07-26T19:33:45Z</dcterms:created>
  <dcterms:modified xsi:type="dcterms:W3CDTF">2021-03-02T04:36:12Z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