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1"/>
  </p:notesMasterIdLst>
  <p:sldIdLst>
    <p:sldId id="267" r:id="rId6"/>
    <p:sldId id="257" r:id="rId7"/>
    <p:sldId id="258"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33" autoAdjust="0"/>
    <p:restoredTop sz="94343" autoAdjust="0"/>
  </p:normalViewPr>
  <p:slideViewPr>
    <p:cSldViewPr snapToGrid="0">
      <p:cViewPr varScale="1">
        <p:scale>
          <a:sx n="78" d="100"/>
          <a:sy n="78" d="100"/>
        </p:scale>
        <p:origin x="504" y="77"/>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15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15 February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15 February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15 February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15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15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15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15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15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15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15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15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15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15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15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15 February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62451" y="2726139"/>
            <a:ext cx="4851352" cy="1827069"/>
          </a:xfrm>
        </p:spPr>
        <p:txBody>
          <a:bodyPr>
            <a:normAutofit/>
          </a:bodyPr>
          <a:lstStyle/>
          <a:p>
            <a:pPr algn="ctr" rtl="1"/>
            <a:r>
              <a:rPr lang="en-US" sz="2000" b="1" dirty="0" err="1">
                <a:latin typeface="Sakkal Majalla" panose="02000000000000000000" pitchFamily="2" charset="-78"/>
                <a:cs typeface="Sakkal Majalla" panose="02000000000000000000" pitchFamily="2" charset="-78"/>
              </a:rPr>
              <a:t>يمد</a:t>
            </a:r>
            <a:r>
              <a:rPr lang="en-US" sz="2000" b="1" dirty="0">
                <a:latin typeface="Sakkal Majalla" panose="02000000000000000000" pitchFamily="2" charset="-78"/>
                <a:cs typeface="Sakkal Majalla" panose="02000000000000000000" pitchFamily="2" charset="-78"/>
              </a:rPr>
              <a:t>  </a:t>
            </a:r>
            <a:r>
              <a:rPr lang="en-US" sz="2000" b="1" dirty="0" err="1">
                <a:latin typeface="Sakkal Majalla" panose="02000000000000000000" pitchFamily="2" charset="-78"/>
                <a:cs typeface="Sakkal Majalla" panose="02000000000000000000" pitchFamily="2" charset="-78"/>
              </a:rPr>
              <a:t>ذراعيه</a:t>
            </a:r>
            <a:r>
              <a:rPr lang="en-US" sz="2000" b="1" dirty="0">
                <a:latin typeface="Sakkal Majalla" panose="02000000000000000000" pitchFamily="2" charset="-78"/>
                <a:cs typeface="Sakkal Majalla" panose="02000000000000000000" pitchFamily="2" charset="-78"/>
              </a:rPr>
              <a:t> </a:t>
            </a:r>
            <a:r>
              <a:rPr lang="en-US" sz="2000" b="1" dirty="0" err="1">
                <a:latin typeface="Sakkal Majalla" panose="02000000000000000000" pitchFamily="2" charset="-78"/>
                <a:cs typeface="Sakkal Majalla" panose="02000000000000000000" pitchFamily="2" charset="-78"/>
              </a:rPr>
              <a:t>ورجلية</a:t>
            </a:r>
            <a:r>
              <a:rPr lang="en-US" sz="2000" b="1" dirty="0">
                <a:latin typeface="Sakkal Majalla" panose="02000000000000000000" pitchFamily="2" charset="-78"/>
                <a:cs typeface="Sakkal Majalla" panose="02000000000000000000" pitchFamily="2" charset="-78"/>
              </a:rPr>
              <a:t> </a:t>
            </a:r>
            <a:r>
              <a:rPr lang="en-US" sz="2000" b="1" dirty="0" err="1">
                <a:latin typeface="Sakkal Majalla" panose="02000000000000000000" pitchFamily="2" charset="-78"/>
                <a:cs typeface="Sakkal Majalla" panose="02000000000000000000" pitchFamily="2" charset="-78"/>
              </a:rPr>
              <a:t>عند</a:t>
            </a:r>
            <a:r>
              <a:rPr lang="en-US" sz="2000" b="1" dirty="0">
                <a:latin typeface="Sakkal Majalla" panose="02000000000000000000" pitchFamily="2" charset="-78"/>
                <a:cs typeface="Sakkal Majalla" panose="02000000000000000000" pitchFamily="2" charset="-78"/>
              </a:rPr>
              <a:t> </a:t>
            </a:r>
            <a:r>
              <a:rPr lang="en-US" sz="2000" b="1" dirty="0" err="1">
                <a:latin typeface="Sakkal Majalla" panose="02000000000000000000" pitchFamily="2" charset="-78"/>
                <a:cs typeface="Sakkal Majalla" panose="02000000000000000000" pitchFamily="2" charset="-78"/>
              </a:rPr>
              <a:t>إلباسه</a:t>
            </a:r>
            <a:r>
              <a:rPr lang="en-US" sz="2000" b="1" dirty="0">
                <a:latin typeface="Sakkal Majalla" panose="02000000000000000000" pitchFamily="2" charset="-78"/>
                <a:cs typeface="Sakkal Majalla" panose="02000000000000000000" pitchFamily="2" charset="-78"/>
              </a:rPr>
              <a:t> </a:t>
            </a:r>
            <a:r>
              <a:rPr lang="en-US" sz="2000" b="1" dirty="0" err="1">
                <a:latin typeface="Sakkal Majalla" panose="02000000000000000000" pitchFamily="2" charset="-78"/>
                <a:cs typeface="Sakkal Majalla" panose="02000000000000000000" pitchFamily="2" charset="-78"/>
              </a:rPr>
              <a:t>ثيابه</a:t>
            </a:r>
            <a:br>
              <a:rPr lang="ar-AE" sz="2000" b="1" dirty="0">
                <a:latin typeface="Sakkal Majalla" panose="02000000000000000000" pitchFamily="2" charset="-78"/>
                <a:cs typeface="Sakkal Majalla" panose="02000000000000000000" pitchFamily="2" charset="-78"/>
              </a:rPr>
            </a:br>
            <a:r>
              <a:rPr lang="en-US" sz="2000" b="1" dirty="0">
                <a:latin typeface="Sakkal Majalla" panose="02000000000000000000" pitchFamily="2" charset="-78"/>
                <a:cs typeface="Sakkal Majalla" panose="02000000000000000000" pitchFamily="2" charset="-78"/>
              </a:rPr>
              <a:t>(201)</a:t>
            </a:r>
            <a:endParaRPr lang="ar-AE" sz="2000" b="1" dirty="0">
              <a:latin typeface="Sakkal Majalla" panose="02000000000000000000" pitchFamily="2" charset="-78"/>
              <a:cs typeface="Sakkal Majalla" panose="02000000000000000000" pitchFamily="2" charset="-78"/>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519886" y="5199611"/>
            <a:ext cx="3062515" cy="523220"/>
          </a:xfrm>
          <a:prstGeom prst="rect">
            <a:avLst/>
          </a:prstGeom>
          <a:noFill/>
        </p:spPr>
        <p:txBody>
          <a:bodyPr wrap="square" rtlCol="0">
            <a:spAutoFit/>
          </a:bodyPr>
          <a:lstStyle/>
          <a:p>
            <a:pPr algn="ctr"/>
            <a:r>
              <a:rPr lang="ar-SA" sz="1400" b="1" dirty="0">
                <a:solidFill>
                  <a:schemeClr val="bg1"/>
                </a:solidFill>
                <a:latin typeface="Sakkal Majalla" panose="02000000000000000000" pitchFamily="2" charset="-78"/>
                <a:cs typeface="Sakkal Majalla" panose="02000000000000000000" pitchFamily="2" charset="-78"/>
              </a:rPr>
              <a:t>مقدم الهدف </a:t>
            </a:r>
          </a:p>
          <a:p>
            <a:pPr algn="ctr"/>
            <a:r>
              <a:rPr lang="ar-SA" sz="1400" b="1" dirty="0">
                <a:solidFill>
                  <a:schemeClr val="bg1"/>
                </a:solidFill>
                <a:latin typeface="Sakkal Majalla" panose="02000000000000000000" pitchFamily="2" charset="-78"/>
                <a:cs typeface="Sakkal Majalla" panose="02000000000000000000" pitchFamily="2" charset="-78"/>
              </a:rPr>
              <a:t>عفرة محمد </a:t>
            </a:r>
            <a:r>
              <a:rPr lang="ar-SA" sz="1400" b="1" dirty="0" err="1">
                <a:solidFill>
                  <a:schemeClr val="bg1"/>
                </a:solidFill>
                <a:latin typeface="Sakkal Majalla" panose="02000000000000000000" pitchFamily="2" charset="-78"/>
                <a:cs typeface="Sakkal Majalla" panose="02000000000000000000" pitchFamily="2" charset="-78"/>
              </a:rPr>
              <a:t>المقبالي</a:t>
            </a:r>
            <a:endParaRPr lang="en-US" sz="1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15416599"/>
              </p:ext>
            </p:extLst>
          </p:nvPr>
        </p:nvGraphicFramePr>
        <p:xfrm>
          <a:off x="154004" y="224444"/>
          <a:ext cx="11906451" cy="6416501"/>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المراجعة: أ. </a:t>
                      </a:r>
                      <a:r>
                        <a:rPr lang="en-US" sz="1400" b="1" dirty="0">
                          <a:latin typeface="Sakkal Majalla" panose="02000000000000000000" pitchFamily="2" charset="-78"/>
                          <a:cs typeface="Sakkal Majalla" panose="02000000000000000000" pitchFamily="2" charset="-78"/>
                        </a:rPr>
                        <a:t> </a:t>
                      </a:r>
                      <a:r>
                        <a:rPr lang="ar-SA" sz="1400" b="1" dirty="0">
                          <a:latin typeface="Sakkal Majalla" panose="02000000000000000000" pitchFamily="2" charset="-78"/>
                          <a:cs typeface="Sakkal Majalla" panose="02000000000000000000" pitchFamily="2" charset="-78"/>
                        </a:rPr>
                        <a:t>خديجة الكعبي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الإعداد : أ.</a:t>
                      </a:r>
                      <a:r>
                        <a:rPr lang="ar-SA" sz="1400" b="1" dirty="0">
                          <a:latin typeface="Sakkal Majalla" panose="02000000000000000000" pitchFamily="2" charset="-78"/>
                          <a:cs typeface="Sakkal Majalla" panose="02000000000000000000" pitchFamily="2" charset="-78"/>
                        </a:rPr>
                        <a:t> عفرة محمد </a:t>
                      </a:r>
                      <a:r>
                        <a:rPr lang="ar-SA" sz="1400" b="1" dirty="0" err="1">
                          <a:latin typeface="Sakkal Majalla" panose="02000000000000000000" pitchFamily="2" charset="-78"/>
                          <a:cs typeface="Sakkal Majalla" panose="02000000000000000000" pitchFamily="2" charset="-78"/>
                        </a:rPr>
                        <a:t>المقبالي</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en-US" sz="1400" b="1" dirty="0" err="1">
                          <a:latin typeface="Sakkal Majalla" panose="02000000000000000000" pitchFamily="2" charset="-78"/>
                          <a:cs typeface="Sakkal Majalla" panose="02000000000000000000" pitchFamily="2" charset="-78"/>
                        </a:rPr>
                        <a:t>يمد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ذراعيه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ورجلية</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عند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إلباسه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ثيابه</a:t>
                      </a: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الفئة العمرية:  </a:t>
                      </a:r>
                      <a:r>
                        <a:rPr lang="ar-AE" sz="1400" b="1" baseline="0" dirty="0">
                          <a:latin typeface="Sakkal Majalla" panose="02000000000000000000" pitchFamily="2" charset="-78"/>
                          <a:cs typeface="Sakkal Majalla" panose="02000000000000000000" pitchFamily="2" charset="-78"/>
                        </a:rPr>
                        <a:t> </a:t>
                      </a:r>
                      <a:r>
                        <a:rPr lang="en-US" sz="1400" b="1" baseline="0" dirty="0">
                          <a:latin typeface="Sakkal Majalla" panose="02000000000000000000" pitchFamily="2" charset="-78"/>
                          <a:cs typeface="Sakkal Majalla" panose="02000000000000000000" pitchFamily="2" charset="-78"/>
                        </a:rPr>
                        <a:t>  3</a:t>
                      </a:r>
                      <a:r>
                        <a:rPr lang="ar-AE" sz="1400" b="1" baseline="0" dirty="0">
                          <a:latin typeface="Sakkal Majalla" panose="02000000000000000000" pitchFamily="2" charset="-78"/>
                          <a:cs typeface="Sakkal Majalla" panose="02000000000000000000" pitchFamily="2" charset="-78"/>
                        </a:rPr>
                        <a:t>- </a:t>
                      </a:r>
                      <a:r>
                        <a:rPr lang="en-US" sz="1400" b="1" baseline="0" dirty="0">
                          <a:latin typeface="Sakkal Majalla" panose="02000000000000000000" pitchFamily="2" charset="-78"/>
                          <a:cs typeface="Sakkal Majalla" panose="02000000000000000000" pitchFamily="2" charset="-78"/>
                        </a:rPr>
                        <a:t>15</a:t>
                      </a:r>
                      <a:r>
                        <a:rPr lang="ar-AE" sz="1400" b="1" baseline="0" dirty="0">
                          <a:latin typeface="Sakkal Majalla" panose="02000000000000000000" pitchFamily="2" charset="-78"/>
                          <a:cs typeface="Sakkal Majalla" panose="02000000000000000000" pitchFamily="2" charset="-78"/>
                        </a:rPr>
                        <a:t>س</a:t>
                      </a:r>
                      <a:r>
                        <a:rPr lang="ar-AE" sz="14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فئة الإعاقة : الإعاقة </a:t>
                      </a:r>
                      <a:r>
                        <a:rPr lang="ar-SA" sz="1400" b="1" dirty="0">
                          <a:latin typeface="Sakkal Majalla" panose="02000000000000000000" pitchFamily="2" charset="-78"/>
                          <a:cs typeface="Sakkal Majalla" panose="02000000000000000000" pitchFamily="2" charset="-78"/>
                        </a:rPr>
                        <a:t>الشديدة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r>
                        <a:rPr lang="ar-AE" sz="1400" b="1" baseline="0" dirty="0">
                          <a:solidFill>
                            <a:srgbClr val="FF0000"/>
                          </a:solidFill>
                          <a:latin typeface="Sakkal Majalla" panose="02000000000000000000" pitchFamily="2" charset="-78"/>
                          <a:cs typeface="Sakkal Majalla" panose="02000000000000000000" pitchFamily="2" charset="-78"/>
                        </a:rPr>
                        <a:t>قصة  :</a:t>
                      </a:r>
                    </a:p>
                    <a:p>
                      <a:pPr algn="r" rtl="1"/>
                      <a:r>
                        <a:rPr lang="ar-SA" sz="1400" b="1" baseline="0" dirty="0">
                          <a:solidFill>
                            <a:schemeClr val="tx1"/>
                          </a:solidFill>
                          <a:latin typeface="Sakkal Majalla" panose="02000000000000000000" pitchFamily="2" charset="-78"/>
                          <a:cs typeface="Sakkal Majalla" panose="02000000000000000000" pitchFamily="2" charset="-78"/>
                        </a:rPr>
                        <a:t> حمد طفل يحب اللعب بالكرة وفي يوم من الأيام وبينما هو يلعب مع صديقه فهد تعثر في الملعب وانكسر ذراعه وساقه مما اضطره إلى عدم القدرة على المشي ففكرت أمه بطريقة تساعده على لبس وخلع ملابسه ، </a:t>
                      </a:r>
                      <a:r>
                        <a:rPr lang="ar-SA" sz="1400" b="1" baseline="0" dirty="0" err="1">
                          <a:solidFill>
                            <a:schemeClr val="tx1"/>
                          </a:solidFill>
                          <a:latin typeface="Sakkal Majalla" panose="02000000000000000000" pitchFamily="2" charset="-78"/>
                          <a:cs typeface="Sakkal Majalla" panose="02000000000000000000" pitchFamily="2" charset="-78"/>
                        </a:rPr>
                        <a:t>فاحضرت</a:t>
                      </a:r>
                      <a:r>
                        <a:rPr lang="ar-SA" sz="1400" b="1" baseline="0" dirty="0">
                          <a:solidFill>
                            <a:schemeClr val="tx1"/>
                          </a:solidFill>
                          <a:latin typeface="Sakkal Majalla" panose="02000000000000000000" pitchFamily="2" charset="-78"/>
                          <a:cs typeface="Sakkal Majalla" panose="02000000000000000000" pitchFamily="2" charset="-78"/>
                        </a:rPr>
                        <a:t> كرسي وأجلسته عليه وطلبت منه أن يمد ذراعيه ويديه بينما هي تساعده في ارتداء ملابسه .</a:t>
                      </a:r>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15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Picture 3" descr="A picture containing person&#10;&#10;Description automatically generated">
            <a:extLst>
              <a:ext uri="{FF2B5EF4-FFF2-40B4-BE49-F238E27FC236}">
                <a16:creationId xmlns:a16="http://schemas.microsoft.com/office/drawing/2014/main" id="{52B8557D-EAF8-1246-87F4-DE365FB0ED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7229" y="3583378"/>
            <a:ext cx="2743200" cy="2116778"/>
          </a:xfrm>
          <a:prstGeom prst="rect">
            <a:avLst/>
          </a:prstGeom>
        </p:spPr>
      </p:pic>
      <p:pic>
        <p:nvPicPr>
          <p:cNvPr id="6" name="Picture 5" descr="A child sitting on a bed&#10;&#10;Description automatically generated with medium confidence">
            <a:extLst>
              <a:ext uri="{FF2B5EF4-FFF2-40B4-BE49-F238E27FC236}">
                <a16:creationId xmlns:a16="http://schemas.microsoft.com/office/drawing/2014/main" id="{73784010-51C9-C54E-BFC3-B13FF4AA97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93818" y="3583378"/>
            <a:ext cx="2550008" cy="2247406"/>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95115822"/>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dirty="0" err="1">
                          <a:latin typeface="Sakkal Majalla" panose="02000000000000000000" pitchFamily="2" charset="-78"/>
                          <a:cs typeface="Sakkal Majalla" panose="02000000000000000000" pitchFamily="2" charset="-78"/>
                        </a:rPr>
                        <a:t>يمد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ذراعيه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ورجلية</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عند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إلباسه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ثيابه</a:t>
                      </a: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4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endPar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r>
                        <a:rPr lang="ar-AE" sz="1400" b="1" baseline="0" dirty="0">
                          <a:solidFill>
                            <a:srgbClr val="FF0000"/>
                          </a:solidFill>
                          <a:latin typeface="Sakkal Majalla" panose="02000000000000000000" pitchFamily="2" charset="-78"/>
                          <a:cs typeface="Sakkal Majalla" panose="02000000000000000000" pitchFamily="2" charset="-78"/>
                        </a:rPr>
                        <a:t>إ</a:t>
                      </a:r>
                      <a:r>
                        <a:rPr lang="ar-EG" sz="1400" b="1" baseline="0" dirty="0">
                          <a:solidFill>
                            <a:srgbClr val="FF0000"/>
                          </a:solidFill>
                          <a:latin typeface="Sakkal Majalla" panose="02000000000000000000" pitchFamily="2" charset="-78"/>
                          <a:cs typeface="Sakkal Majalla" panose="02000000000000000000" pitchFamily="2" charset="-78"/>
                        </a:rPr>
                        <a:t>ستراتيجيات التعليم:</a:t>
                      </a: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en-US"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r>
                        <a:rPr lang="ar-SA" sz="1400" b="1" i="0" kern="1200" baseline="0" dirty="0">
                          <a:solidFill>
                            <a:srgbClr val="FF0000"/>
                          </a:solidFill>
                          <a:effectLst/>
                          <a:latin typeface="Sakkal Majalla" panose="02000000000000000000" pitchFamily="2" charset="-78"/>
                          <a:ea typeface="+mn-ea"/>
                          <a:cs typeface="Sakkal Majalla" panose="02000000000000000000" pitchFamily="2" charset="-78"/>
                        </a:rPr>
                        <a:t> التعليم </a:t>
                      </a:r>
                      <a:r>
                        <a:rPr lang="ar-SA" sz="1400" b="1" i="0" kern="1200" baseline="0" dirty="0" err="1">
                          <a:solidFill>
                            <a:srgbClr val="FF0000"/>
                          </a:solidFill>
                          <a:effectLst/>
                          <a:latin typeface="Sakkal Majalla" panose="02000000000000000000" pitchFamily="2" charset="-78"/>
                          <a:ea typeface="+mn-ea"/>
                          <a:cs typeface="Sakkal Majalla" panose="02000000000000000000" pitchFamily="2" charset="-78"/>
                        </a:rPr>
                        <a:t>بالنمذجة</a:t>
                      </a:r>
                      <a:r>
                        <a:rPr lang="ar-SA" sz="1400" b="1" i="0" kern="1200" baseline="0" dirty="0">
                          <a:solidFill>
                            <a:srgbClr val="FF0000"/>
                          </a:solidFill>
                          <a:effectLst/>
                          <a:latin typeface="Sakkal Majalla" panose="02000000000000000000" pitchFamily="2" charset="-78"/>
                          <a:ea typeface="+mn-ea"/>
                          <a:cs typeface="Sakkal Majalla" panose="02000000000000000000" pitchFamily="2" charset="-78"/>
                        </a:rPr>
                        <a:t> :</a:t>
                      </a:r>
                      <a:endParaRPr lang="en-US" sz="1400" b="1" i="0" kern="1200" baseline="0" dirty="0">
                        <a:solidFill>
                          <a:srgbClr val="FF0000"/>
                        </a:solidFill>
                        <a:effectLst/>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r>
                        <a:rPr lang="en-US" sz="1400" b="1" i="0" kern="1200" baseline="0" dirty="0">
                          <a:solidFill>
                            <a:srgbClr val="FF0000"/>
                          </a:solidFill>
                          <a:effectLst/>
                          <a:latin typeface="Sakkal Majalla" panose="02000000000000000000" pitchFamily="2" charset="-78"/>
                          <a:ea typeface="+mn-ea"/>
                          <a:cs typeface="Sakkal Majalla" panose="02000000000000000000" pitchFamily="2" charset="-78"/>
                        </a:rPr>
                        <a:t>  </a:t>
                      </a:r>
                      <a:r>
                        <a:rPr lang="ar-SA" sz="1400" b="1" i="0" kern="1200" baseline="0" dirty="0">
                          <a:solidFill>
                            <a:srgbClr val="FF0000"/>
                          </a:solidFill>
                          <a:effectLst/>
                          <a:latin typeface="Sakkal Majalla" panose="02000000000000000000" pitchFamily="2" charset="-78"/>
                          <a:ea typeface="+mn-ea"/>
                          <a:cs typeface="Sakkal Majalla" panose="02000000000000000000" pitchFamily="2" charset="-78"/>
                        </a:rPr>
                        <a:t> </a:t>
                      </a:r>
                      <a:r>
                        <a:rPr lang="ar-SA" sz="1400" b="1" i="0" kern="1200" baseline="0" dirty="0">
                          <a:solidFill>
                            <a:schemeClr val="tx1"/>
                          </a:solidFill>
                          <a:effectLst/>
                          <a:latin typeface="Sakkal Majalla" panose="02000000000000000000" pitchFamily="2" charset="-78"/>
                          <a:ea typeface="+mn-ea"/>
                          <a:cs typeface="Sakkal Majalla" panose="02000000000000000000" pitchFamily="2" charset="-78"/>
                        </a:rPr>
                        <a:t>وهو أن يتعلم الطلاب الملاحظة والتقليد عندما يرتدي المعلم الملابس أمامهم ويكون بطريقة مباشرة .</a:t>
                      </a:r>
                    </a:p>
                    <a:p>
                      <a:pPr marL="0" indent="0" algn="r" rtl="1">
                        <a:buFont typeface="Arial" panose="020B0604020202020204" pitchFamily="34" charset="0"/>
                        <a:buNone/>
                      </a:pPr>
                      <a:endParaRPr lang="ar-SA" sz="1400" b="1" i="0" kern="1200" baseline="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endParaRPr lang="ar-SA" sz="1400" b="1" i="0" kern="1200" baseline="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التعليم من خلال اللعب الجماعي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chemeClr val="tx1"/>
                          </a:solidFill>
                          <a:latin typeface="Sakkal Majalla" panose="02000000000000000000" pitchFamily="2" charset="-78"/>
                          <a:cs typeface="Sakkal Majalla" panose="02000000000000000000" pitchFamily="2" charset="-78"/>
                        </a:rPr>
                        <a:t>وهو أن يقسم المعلم الطلاب  إلى مجموعات ويكون في كل مجموعة طالب يجلس على الكرسي ويبدأ بارتداء ملابسه ومن ثم طالب آخر  من نفس المجموعة وهكذا إلى أن ينتهي الجميع وأول مجموعة تنتهي تكون هي الفائزة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التعليم من خلال الأقران:</a:t>
                      </a:r>
                    </a:p>
                    <a:p>
                      <a:pPr algn="r" rtl="1"/>
                      <a:r>
                        <a:rPr lang="ar-AE" sz="1400" b="1" u="none" baseline="0" dirty="0">
                          <a:solidFill>
                            <a:schemeClr val="tx1"/>
                          </a:solidFill>
                          <a:latin typeface="Sakkal Majalla" panose="02000000000000000000" pitchFamily="2" charset="-78"/>
                          <a:cs typeface="Sakkal Majalla" panose="02000000000000000000" pitchFamily="2" charset="-78"/>
                        </a:rPr>
                        <a:t>وهو أن يقوم طالب متفوق بتعليم وتدريب طالب أو مجموعة معينة بأداء الهدف  ويقوم بتدريبه بمد ذراعيه ورجليه عند الباسه ثيابه حتى يتقن المهارة .</a:t>
                      </a: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15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903039989"/>
              </p:ext>
            </p:extLst>
          </p:nvPr>
        </p:nvGraphicFramePr>
        <p:xfrm>
          <a:off x="136479" y="173255"/>
          <a:ext cx="11943226" cy="8993334"/>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dirty="0" err="1">
                          <a:latin typeface="Sakkal Majalla" panose="02000000000000000000" pitchFamily="2" charset="-78"/>
                          <a:cs typeface="Sakkal Majalla" panose="02000000000000000000" pitchFamily="2" charset="-78"/>
                        </a:rPr>
                        <a:t>يمد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ذراعيه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ورجلية</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عند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إلباسه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ثيابه</a:t>
                      </a: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400" b="1" dirty="0">
                          <a:latin typeface="Sakkal Majalla" panose="02000000000000000000" pitchFamily="2" charset="-78"/>
                          <a:cs typeface="Sakkal Majalla" panose="02000000000000000000" pitchFamily="2" charset="-78"/>
                        </a:rPr>
                        <a:t>أ</a:t>
                      </a:r>
                      <a:r>
                        <a:rPr lang="ar-SA" sz="1400" b="1" dirty="0">
                          <a:latin typeface="Sakkal Majalla" panose="02000000000000000000" pitchFamily="2" charset="-78"/>
                          <a:cs typeface="Sakkal Majalla" panose="02000000000000000000" pitchFamily="2" charset="-78"/>
                        </a:rPr>
                        <a:t>نشطه</a:t>
                      </a:r>
                      <a:r>
                        <a:rPr lang="ar-SA" sz="1400" b="1" baseline="0" dirty="0">
                          <a:latin typeface="Sakkal Majalla" panose="02000000000000000000" pitchFamily="2" charset="-78"/>
                          <a:cs typeface="Sakkal Majalla" panose="02000000000000000000" pitchFamily="2" charset="-78"/>
                        </a:rPr>
                        <a:t> مهارية</a:t>
                      </a:r>
                      <a:endParaRPr lang="ar-AE"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AE" sz="1400" b="1" u="none" baseline="0" dirty="0">
                          <a:solidFill>
                            <a:srgbClr val="FF0000"/>
                          </a:solidFill>
                          <a:latin typeface="Sakkal Majalla" panose="02000000000000000000" pitchFamily="2" charset="-78"/>
                          <a:cs typeface="Sakkal Majalla" panose="02000000000000000000" pitchFamily="2" charset="-78"/>
                        </a:rPr>
                        <a:t>الأن</a:t>
                      </a:r>
                      <a:r>
                        <a:rPr lang="ar-SA" sz="14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400" b="1" u="none" baseline="0" dirty="0">
                          <a:solidFill>
                            <a:srgbClr val="FF0000"/>
                          </a:solidFill>
                          <a:latin typeface="Sakkal Majalla" panose="02000000000000000000" pitchFamily="2" charset="-78"/>
                          <a:cs typeface="Sakkal Majalla" panose="02000000000000000000" pitchFamily="2" charset="-78"/>
                        </a:rPr>
                        <a:t>:</a:t>
                      </a: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a:t>
                      </a:r>
                      <a:r>
                        <a:rPr kumimoji="0" lang="en-US"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  </a:t>
                      </a: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فيديو تعليمي  عن ارتداء الملابس.</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تمارين رياضية ( أماماً ، عالياً ، جانباً ، أسفل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 بطاقات تعليمية للأطفال  عن كيفية ارتداء الملابس بطريقة مبسطة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مطابقة صور الملابس مع الجزء الذي يناسبها  مثال  البنطال مع القدمين .</a:t>
                      </a:r>
                      <a:endParaRPr lang="ar-AE" sz="14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r>
                        <a:rPr kumimoji="0" lang="ar-AE" sz="14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5.      تشكيل ملابس أجزاء الجسم في زوايا الفصل (  قميص – قبعة بنطال – حذاء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rgbClr val="FF0000"/>
                          </a:solidFill>
                          <a:latin typeface="Sakkal Majalla" panose="02000000000000000000" pitchFamily="2" charset="-78"/>
                          <a:cs typeface="Sakkal Majalla" panose="02000000000000000000" pitchFamily="2" charset="-78"/>
                        </a:rPr>
                        <a:t>تحليل الهدف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chemeClr val="tx1"/>
                          </a:solidFill>
                          <a:latin typeface="Sakkal Majalla" panose="02000000000000000000" pitchFamily="2" charset="-78"/>
                          <a:cs typeface="Sakkal Majalla" panose="02000000000000000000" pitchFamily="2" charset="-78"/>
                        </a:rPr>
                        <a:t>1.أن يجلس الطالب علي الكرسي عندما يطلب منه ذلك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chemeClr val="tx1"/>
                          </a:solidFill>
                          <a:latin typeface="Sakkal Majalla" panose="02000000000000000000" pitchFamily="2" charset="-78"/>
                          <a:cs typeface="Sakkal Majalla" panose="02000000000000000000" pitchFamily="2" charset="-78"/>
                        </a:rPr>
                        <a:t>2.أن يمد الطالب ذراعيه بمساعدة جسدية عندما يطلب منه ذلك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chemeClr val="tx1"/>
                          </a:solidFill>
                          <a:latin typeface="Sakkal Majalla" panose="02000000000000000000" pitchFamily="2" charset="-78"/>
                          <a:cs typeface="Sakkal Majalla" panose="02000000000000000000" pitchFamily="2" charset="-78"/>
                        </a:rPr>
                        <a:t>3.أن يمد الطالب ذراعيه بمساعدة لفظية عندما يطلب منه ذلك .</a:t>
                      </a:r>
                      <a:endParaRPr lang="ar-SA" sz="1400" b="1"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chemeClr val="tx1"/>
                          </a:solidFill>
                          <a:latin typeface="Sakkal Majalla" panose="02000000000000000000" pitchFamily="2" charset="-78"/>
                          <a:cs typeface="Sakkal Majalla" panose="02000000000000000000" pitchFamily="2" charset="-78"/>
                        </a:rPr>
                        <a:t>4</a:t>
                      </a:r>
                      <a:r>
                        <a:rPr lang="ar-SA" sz="1400" b="1" dirty="0">
                          <a:solidFill>
                            <a:schemeClr val="tx1"/>
                          </a:solidFill>
                          <a:latin typeface="Sakkal Majalla" panose="02000000000000000000" pitchFamily="2" charset="-78"/>
                          <a:cs typeface="Sakkal Majalla" panose="02000000000000000000" pitchFamily="2" charset="-78"/>
                        </a:rPr>
                        <a:t>-</a:t>
                      </a:r>
                      <a:r>
                        <a:rPr lang="ar-AE" sz="1400" b="1" dirty="0">
                          <a:solidFill>
                            <a:schemeClr val="tx1"/>
                          </a:solidFill>
                          <a:latin typeface="Sakkal Majalla" panose="02000000000000000000" pitchFamily="2" charset="-78"/>
                          <a:cs typeface="Sakkal Majalla" panose="02000000000000000000" pitchFamily="2" charset="-78"/>
                        </a:rPr>
                        <a:t>أن يمد الطالب ذراعيه بمفرده عندما يطلب منه ذلك.</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Sakkal Majalla" panose="02000000000000000000" pitchFamily="2" charset="-78"/>
                          <a:cs typeface="Sakkal Majalla" panose="02000000000000000000" pitchFamily="2" charset="-78"/>
                        </a:rPr>
                        <a:t>5</a:t>
                      </a:r>
                      <a:r>
                        <a:rPr lang="ar-SA" sz="1400" b="1" dirty="0">
                          <a:solidFill>
                            <a:schemeClr val="tx1"/>
                          </a:solidFill>
                          <a:latin typeface="Sakkal Majalla" panose="02000000000000000000" pitchFamily="2" charset="-78"/>
                          <a:cs typeface="Sakkal Majalla" panose="02000000000000000000" pitchFamily="2" charset="-78"/>
                        </a:rPr>
                        <a:t>- أن يمد الطالب رجليه بمساعدة جسدية وهو جالس على الكرسي عندما يطلب منه ذلك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Sakkal Majalla" panose="02000000000000000000" pitchFamily="2" charset="-78"/>
                          <a:cs typeface="Sakkal Majalla" panose="02000000000000000000" pitchFamily="2" charset="-78"/>
                        </a:rPr>
                        <a:t>6</a:t>
                      </a:r>
                      <a:r>
                        <a:rPr lang="ar-SA" sz="1400" b="1" dirty="0">
                          <a:solidFill>
                            <a:schemeClr val="tx1"/>
                          </a:solidFill>
                          <a:latin typeface="Sakkal Majalla" panose="02000000000000000000" pitchFamily="2" charset="-78"/>
                          <a:cs typeface="Sakkal Majalla" panose="02000000000000000000" pitchFamily="2" charset="-78"/>
                        </a:rPr>
                        <a:t>- أن يمد الطالب رجليه بمساعدة لفظية وهو جالس على الكرسي عندما يطلب منه ذلك .</a:t>
                      </a:r>
                      <a:endParaRPr lang="en-US" sz="1400" b="1"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Sakkal Majalla" panose="02000000000000000000" pitchFamily="2" charset="-78"/>
                          <a:cs typeface="Sakkal Majalla" panose="02000000000000000000" pitchFamily="2" charset="-78"/>
                        </a:rPr>
                        <a:t>7</a:t>
                      </a:r>
                      <a:r>
                        <a:rPr lang="ar-SA" sz="1400" b="1" dirty="0">
                          <a:solidFill>
                            <a:schemeClr val="tx1"/>
                          </a:solidFill>
                          <a:latin typeface="Sakkal Majalla" panose="02000000000000000000" pitchFamily="2" charset="-78"/>
                          <a:cs typeface="Sakkal Majalla" panose="02000000000000000000" pitchFamily="2" charset="-78"/>
                        </a:rPr>
                        <a:t>- أن يمد الطالب رجليه بدون مساعده وهو جالس على الكرسي عندما يطلب منه ذلك .</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400" b="1"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dirty="0">
                          <a:solidFill>
                            <a:srgbClr val="FF0000"/>
                          </a:solidFill>
                          <a:latin typeface="Sakkal Majalla" panose="02000000000000000000" pitchFamily="2" charset="-78"/>
                          <a:cs typeface="Sakkal Majalla" panose="02000000000000000000" pitchFamily="2" charset="-78"/>
                        </a:rPr>
                        <a:t>نقاط مهمة في  الحصة الدرسية</a:t>
                      </a: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algn="r" rtl="1"/>
                      <a:r>
                        <a:rPr lang="ar-AE" sz="14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4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400" b="1" dirty="0">
                          <a:latin typeface="Sakkal Majalla" panose="02000000000000000000" pitchFamily="2" charset="-78"/>
                          <a:cs typeface="Sakkal Majalla" panose="02000000000000000000" pitchFamily="2" charset="-78"/>
                        </a:rPr>
                        <a:t>.إعطاء كل طالب حقه من الحصة .</a:t>
                      </a:r>
                    </a:p>
                    <a:p>
                      <a:pPr algn="r" rtl="1"/>
                      <a:r>
                        <a:rPr lang="ar-AE" sz="14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4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400" b="1"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dirty="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dirty="0">
                        <a:solidFill>
                          <a:srgbClr val="FF0000"/>
                        </a:solidFill>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algn="r" rtl="1"/>
                      <a:endParaRPr lang="ar-AE" sz="14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SA"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 February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82513744"/>
              </p:ext>
            </p:extLst>
          </p:nvPr>
        </p:nvGraphicFramePr>
        <p:xfrm>
          <a:off x="180109" y="276529"/>
          <a:ext cx="11804073" cy="5984106"/>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rgbClr val="FF0000"/>
                          </a:solidFill>
                          <a:latin typeface="Sakkal Majalla" panose="02000000000000000000" pitchFamily="2" charset="-78"/>
                          <a:cs typeface="Sakkal Majalla" panose="02000000000000000000" pitchFamily="2" charset="-78"/>
                        </a:rPr>
                        <a:t>الحصة الدراسية:</a:t>
                      </a:r>
                      <a:r>
                        <a:rPr lang="ar-SA" sz="1400" b="1" dirty="0">
                          <a:latin typeface="Sakkal Majalla" panose="02000000000000000000" pitchFamily="2" charset="-78"/>
                          <a:cs typeface="Sakkal Majalla" panose="02000000000000000000" pitchFamily="2" charset="-78"/>
                        </a:rPr>
                        <a:t>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عرض فيديو خاص بدرس ارتداء الملابس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u="none" baseline="0" dirty="0">
                          <a:solidFill>
                            <a:schemeClr val="tx1"/>
                          </a:solidFill>
                          <a:latin typeface="Sakkal Majalla" panose="02000000000000000000" pitchFamily="2" charset="-78"/>
                          <a:cs typeface="Sakkal Majalla" panose="02000000000000000000" pitchFamily="2" charset="-78"/>
                        </a:rPr>
                        <a:t>تنفيذ التمارين والأنشطة الصفية على كتاب الطالب وأوراق العمل.</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400" b="1" u="none" baseline="0" dirty="0">
                          <a:solidFill>
                            <a:srgbClr val="FF0000"/>
                          </a:solidFill>
                          <a:latin typeface="Sakkal Majalla" panose="02000000000000000000" pitchFamily="2" charset="-78"/>
                          <a:cs typeface="Sakkal Majalla" panose="02000000000000000000" pitchFamily="2" charset="-78"/>
                        </a:rPr>
                        <a:t>:</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 يمكن عمل مسابقة بين الطلاب وذلك بتقسيمهم إلى مجموعات ويقومون  بارتداء الملابس وأسرع مجموعة تنتهي تكون هي الفائزة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الفني:</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يقوم المعلم بتشكيل رسومات أجزاء الجسم مع الملابس على لوحات فنية باستخدام مواد فنية مختلفة  بمشاركة الطلاب.</a:t>
                      </a:r>
                    </a:p>
                    <a:p>
                      <a:pPr marL="228600" indent="-228600" algn="r" rtl="1">
                        <a:buFont typeface="+mj-lt"/>
                        <a:buAutoNum type="arabicPeriod"/>
                      </a:pP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algn="r" rtl="1"/>
                      <a:r>
                        <a:rPr lang="en-US" sz="1400" b="1" u="none" baseline="0" dirty="0">
                          <a:solidFill>
                            <a:schemeClr val="tx1"/>
                          </a:solidFill>
                          <a:latin typeface="Sakkal Majalla" panose="02000000000000000000" pitchFamily="2" charset="-78"/>
                          <a:cs typeface="Sakkal Majalla" panose="02000000000000000000" pitchFamily="2" charset="-78"/>
                        </a:rPr>
                        <a:t>1</a:t>
                      </a:r>
                      <a:r>
                        <a:rPr lang="ar-SA" sz="1400" b="1" u="none" baseline="0" dirty="0">
                          <a:solidFill>
                            <a:schemeClr val="tx1"/>
                          </a:solidFill>
                          <a:latin typeface="Sakkal Majalla" panose="02000000000000000000" pitchFamily="2" charset="-78"/>
                          <a:cs typeface="Sakkal Majalla" panose="02000000000000000000" pitchFamily="2" charset="-78"/>
                        </a:rPr>
                        <a:t>- تقديم نشيد عن  أجزاء الجسم  </a:t>
                      </a:r>
                      <a:r>
                        <a:rPr lang="ar-AE" sz="1400" b="1" u="none" baseline="0" dirty="0">
                          <a:solidFill>
                            <a:schemeClr val="tx1"/>
                          </a:solidFill>
                          <a:latin typeface="Sakkal Majalla" panose="02000000000000000000" pitchFamily="2" charset="-78"/>
                          <a:cs typeface="Sakkal Majalla" panose="02000000000000000000" pitchFamily="2" charset="-78"/>
                        </a:rPr>
                        <a:t>.</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يقوم المعلم بتوفير أوراق عمل يتم إرسالها مع الطالب إلى المنزل حيث ينفذها ولي الأمر مع ابنه مثلا قص ولصق/تلوين/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4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indent="0" algn="r" rtl="1">
                        <a:buFont typeface="+mj-lt"/>
                        <a:buNone/>
                      </a:pP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عرض صور طرق ارتداء الملابس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لعبة تركيب أجزاء الجسم مع الملابس التي تناسبها .</a:t>
                      </a: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4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إلكترونية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متوسط: </a:t>
                      </a:r>
                      <a:r>
                        <a:rPr lang="en-US" sz="1400" b="1" dirty="0" err="1">
                          <a:latin typeface="Sakkal Majalla" panose="02000000000000000000" pitchFamily="2" charset="-78"/>
                          <a:cs typeface="Sakkal Majalla" panose="02000000000000000000" pitchFamily="2" charset="-78"/>
                        </a:rPr>
                        <a:t>يمد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ذراعيه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ورجلية</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عند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إلباسه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ثيابه</a:t>
                      </a:r>
                      <a:r>
                        <a:rPr lang="ar-SA" sz="1400" b="1" dirty="0">
                          <a:latin typeface="Sakkal Majalla" panose="02000000000000000000" pitchFamily="2" charset="-78"/>
                          <a:cs typeface="Sakkal Majalla" panose="02000000000000000000" pitchFamily="2" charset="-78"/>
                        </a:rPr>
                        <a:t> بمساعدة جسدية </a:t>
                      </a:r>
                      <a:r>
                        <a:rPr lang="ar-SA" sz="1400" b="1" dirty="0">
                          <a:solidFill>
                            <a:schemeClr val="tx1"/>
                          </a:solidFill>
                          <a:latin typeface="Sakkal Majalla" panose="02000000000000000000" pitchFamily="2" charset="-78"/>
                          <a:cs typeface="Sakkal Majalla" panose="02000000000000000000" pitchFamily="2" charset="-78"/>
                        </a:rPr>
                        <a:t>.</a:t>
                      </a:r>
                      <a:r>
                        <a:rPr lang="ar-AE" sz="1400" b="1" dirty="0">
                          <a:solidFill>
                            <a:schemeClr val="tx1"/>
                          </a:solidFill>
                          <a:latin typeface="Sakkal Majalla" panose="02000000000000000000" pitchFamily="2" charset="-78"/>
                          <a:cs typeface="Sakkal Majalla" panose="02000000000000000000" pitchFamily="2" charset="-78"/>
                        </a:rPr>
                        <a:t>  </a:t>
                      </a:r>
                      <a:r>
                        <a:rPr lang="ar-AE" sz="1400" b="1" baseline="0" dirty="0">
                          <a:solidFill>
                            <a:schemeClr val="tx1"/>
                          </a:solidFill>
                          <a:latin typeface="Sakkal Majalla" panose="02000000000000000000" pitchFamily="2" charset="-78"/>
                          <a:cs typeface="Sakkal Majalla" panose="02000000000000000000" pitchFamily="2" charset="-78"/>
                        </a:rPr>
                        <a:t> </a:t>
                      </a:r>
                      <a:r>
                        <a:rPr lang="ar-AE" sz="1400" b="1" baseline="0" dirty="0">
                          <a:solidFill>
                            <a:srgbClr val="FF0000"/>
                          </a:solidFill>
                          <a:latin typeface="Sakkal Majalla" panose="02000000000000000000" pitchFamily="2" charset="-78"/>
                          <a:cs typeface="Sakkal Majalla" panose="02000000000000000000" pitchFamily="2" charset="-78"/>
                        </a:rPr>
                        <a:t>جيد: </a:t>
                      </a:r>
                      <a:r>
                        <a:rPr lang="en-US" sz="1400" b="1" dirty="0" err="1">
                          <a:latin typeface="Sakkal Majalla" panose="02000000000000000000" pitchFamily="2" charset="-78"/>
                          <a:cs typeface="Sakkal Majalla" panose="02000000000000000000" pitchFamily="2" charset="-78"/>
                        </a:rPr>
                        <a:t>يمد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ذراعيه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ورجلية</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عند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إلباسه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ثيابه</a:t>
                      </a:r>
                      <a:r>
                        <a:rPr lang="ar-SA" sz="1400" b="1" dirty="0">
                          <a:latin typeface="Sakkal Majalla" panose="02000000000000000000" pitchFamily="2" charset="-78"/>
                          <a:cs typeface="Sakkal Majalla" panose="02000000000000000000" pitchFamily="2" charset="-78"/>
                        </a:rPr>
                        <a:t> بمساعده لفظية </a:t>
                      </a:r>
                      <a:r>
                        <a:rPr lang="ar-AE" sz="1400" b="1" baseline="0" dirty="0">
                          <a:solidFill>
                            <a:schemeClr val="tx1"/>
                          </a:solidFill>
                          <a:latin typeface="Sakkal Majalla" panose="02000000000000000000" pitchFamily="2" charset="-78"/>
                          <a:cs typeface="Sakkal Majalla" panose="02000000000000000000" pitchFamily="2" charset="-78"/>
                        </a:rPr>
                        <a:t>.       </a:t>
                      </a:r>
                      <a:r>
                        <a:rPr lang="ar-AE" sz="1400" b="1" baseline="0" dirty="0">
                          <a:solidFill>
                            <a:srgbClr val="FF0000"/>
                          </a:solidFill>
                          <a:latin typeface="Sakkal Majalla" panose="02000000000000000000" pitchFamily="2" charset="-78"/>
                          <a:cs typeface="Sakkal Majalla" panose="02000000000000000000" pitchFamily="2" charset="-78"/>
                        </a:rPr>
                        <a:t>مرتفع: </a:t>
                      </a:r>
                      <a:r>
                        <a:rPr lang="en-US" sz="1400" b="1" dirty="0" err="1">
                          <a:latin typeface="Sakkal Majalla" panose="02000000000000000000" pitchFamily="2" charset="-78"/>
                          <a:cs typeface="Sakkal Majalla" panose="02000000000000000000" pitchFamily="2" charset="-78"/>
                        </a:rPr>
                        <a:t>يمد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ذراعيه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ورجلية</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عند</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إلباسه</a:t>
                      </a:r>
                      <a:r>
                        <a:rPr lang="en-US" sz="1400" b="1" dirty="0">
                          <a:latin typeface="Sakkal Majalla" panose="02000000000000000000" pitchFamily="2" charset="-78"/>
                          <a:cs typeface="Sakkal Majalla" panose="02000000000000000000" pitchFamily="2" charset="-78"/>
                        </a:rPr>
                        <a:t> </a:t>
                      </a:r>
                      <a:r>
                        <a:rPr lang="en-US" sz="1400" b="1" dirty="0" err="1">
                          <a:latin typeface="Sakkal Majalla" panose="02000000000000000000" pitchFamily="2" charset="-78"/>
                          <a:cs typeface="Sakkal Majalla" panose="02000000000000000000" pitchFamily="2" charset="-78"/>
                        </a:rPr>
                        <a:t>ثيابه</a:t>
                      </a:r>
                      <a:r>
                        <a:rPr lang="ar-SA" sz="1400" b="1" dirty="0">
                          <a:latin typeface="Sakkal Majalla" panose="02000000000000000000" pitchFamily="2" charset="-78"/>
                          <a:cs typeface="Sakkal Majalla" panose="02000000000000000000" pitchFamily="2" charset="-78"/>
                        </a:rPr>
                        <a:t> بدون مساعده .</a:t>
                      </a:r>
                      <a:endParaRPr lang="ar-AE" sz="1400" b="1" baseline="0" dirty="0">
                        <a:solidFill>
                          <a:schemeClr val="tx1"/>
                        </a:solidFill>
                        <a:latin typeface="Sakkal Majalla" panose="02000000000000000000" pitchFamily="2" charset="-78"/>
                        <a:cs typeface="Sakkal Majalla" panose="02000000000000000000" pitchFamily="2" charset="-78"/>
                      </a:endParaRPr>
                    </a:p>
                    <a:p>
                      <a:pPr algn="r" rtl="1"/>
                      <a:r>
                        <a:rPr lang="ar-AE" sz="1400" b="1" baseline="0" dirty="0">
                          <a:latin typeface="Sakkal Majalla" panose="02000000000000000000" pitchFamily="2" charset="-78"/>
                          <a:cs typeface="Sakkal Majalla" panose="02000000000000000000" pitchFamily="2" charset="-78"/>
                        </a:rPr>
                        <a:t>.</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15 February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7315</TotalTime>
  <Words>641</Words>
  <Application>Microsoft Office PowerPoint</Application>
  <PresentationFormat>Widescreen</PresentationFormat>
  <Paragraphs>130</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Sakkal Majalla</vt:lpstr>
      <vt:lpstr>Office Theme</vt:lpstr>
      <vt:lpstr>1_Office Theme</vt:lpstr>
      <vt:lpstr>يمد  ذراعيه ورجلية عند إلباسه ثيابه (201)</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Salama Nasiib Hamad Al Ketbi</cp:lastModifiedBy>
  <cp:revision>405</cp:revision>
  <dcterms:created xsi:type="dcterms:W3CDTF">2020-07-26T19:33:45Z</dcterms:created>
  <dcterms:modified xsi:type="dcterms:W3CDTF">2021-02-15T15:59:46Z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