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2"/>
  </p:notesMasterIdLst>
  <p:sldIdLst>
    <p:sldId id="291" r:id="rId5"/>
    <p:sldId id="295" r:id="rId6"/>
    <p:sldId id="285" r:id="rId7"/>
    <p:sldId id="289" r:id="rId8"/>
    <p:sldId id="296" r:id="rId9"/>
    <p:sldId id="301" r:id="rId10"/>
    <p:sldId id="30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479" autoAdjust="0"/>
    <p:restoredTop sz="94660"/>
  </p:normalViewPr>
  <p:slideViewPr>
    <p:cSldViewPr snapToGrid="0">
      <p:cViewPr>
        <p:scale>
          <a:sx n="81" d="100"/>
          <a:sy n="81" d="100"/>
        </p:scale>
        <p:origin x="-444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595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595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4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4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4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xmlns="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xmlns="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xmlns="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xmlns="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xmlns="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xmlns="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xmlns="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xmlns="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xmlns="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xmlns="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xmlns="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xmlns="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xmlns="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xmlns="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xmlns="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xmlns="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xmlns="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xmlns="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283571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4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4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4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4 January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4 January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4 January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4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4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4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6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262451" y="2726139"/>
            <a:ext cx="4851352" cy="1827069"/>
          </a:xfrm>
        </p:spPr>
        <p:txBody>
          <a:bodyPr>
            <a:normAutofit/>
          </a:bodyPr>
          <a:lstStyle/>
          <a:p>
            <a:pPr lvl="0" algn="ctr" rtl="1">
              <a:lnSpc>
                <a:spcPct val="100000"/>
              </a:lnSpc>
              <a:spcBef>
                <a:spcPts val="0"/>
              </a:spcBef>
              <a:defRPr/>
            </a:pPr>
            <a:r>
              <a:rPr lang="ar-AE" sz="2800" b="1" dirty="0" smtClean="0">
                <a:latin typeface="Sakkal Majalla" pitchFamily="2" charset="-78"/>
                <a:cs typeface="Sakkal Majalla" pitchFamily="2" charset="-78"/>
              </a:rPr>
              <a:t>يخلع الجوارب</a:t>
            </a:r>
            <a:endParaRPr lang="en-US" sz="28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0A30DB19-3AAF-5F4E-8248-6A1056F5D5F5}"/>
              </a:ext>
            </a:extLst>
          </p:cNvPr>
          <p:cNvSpPr txBox="1"/>
          <p:nvPr/>
        </p:nvSpPr>
        <p:spPr>
          <a:xfrm rot="740450">
            <a:off x="8519886" y="5138056"/>
            <a:ext cx="30625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dirty="0">
                <a:solidFill>
                  <a:schemeClr val="bg1"/>
                </a:solidFill>
              </a:rPr>
              <a:t>مقدم الهدف </a:t>
            </a:r>
          </a:p>
          <a:p>
            <a:pPr algn="ctr"/>
            <a:r>
              <a:rPr lang="ar-AE" dirty="0" smtClean="0">
                <a:solidFill>
                  <a:schemeClr val="bg1"/>
                </a:solidFill>
              </a:rPr>
              <a:t>مريم خميس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10" t="12958" r="13165"/>
          <a:stretch/>
        </p:blipFill>
        <p:spPr>
          <a:xfrm rot="20993746">
            <a:off x="1033449" y="1848811"/>
            <a:ext cx="3723011" cy="3827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135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4 January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graphicFrame>
        <p:nvGraphicFramePr>
          <p:cNvPr id="5" name="Media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1287835"/>
              </p:ext>
            </p:extLst>
          </p:nvPr>
        </p:nvGraphicFramePr>
        <p:xfrm>
          <a:off x="118991" y="130200"/>
          <a:ext cx="11906451" cy="63292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xmlns="" val="2032493190"/>
                    </a:ext>
                  </a:extLst>
                </a:gridCol>
                <a:gridCol w="2910856">
                  <a:extLst>
                    <a:ext uri="{9D8B030D-6E8A-4147-A177-3AD203B41FA5}">
                      <a16:colId xmlns:a16="http://schemas.microsoft.com/office/drawing/2014/main" xmlns="" val="4078435238"/>
                    </a:ext>
                  </a:extLst>
                </a:gridCol>
                <a:gridCol w="12834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4876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المراجعة:أ. 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امنه الكتبي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en-US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مريم خميس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ar-AE" sz="1200" b="1" dirty="0" smtClean="0">
                          <a:latin typeface="Sakkal Majalla" pitchFamily="2" charset="-78"/>
                          <a:cs typeface="Sakkal Majalla" pitchFamily="2" charset="-78"/>
                        </a:rPr>
                        <a:t>يخلع الجوارب</a:t>
                      </a:r>
                      <a:endParaRPr lang="en-US" sz="1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171450" marR="0" lvl="0" indent="-1714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ar-AE" sz="1200" b="1" dirty="0">
                          <a:latin typeface="Sakkal Majalla" pitchFamily="2" charset="-78"/>
                          <a:cs typeface="Sakkal Majalla" pitchFamily="2" charset="-78"/>
                        </a:rPr>
                        <a:t>رقم</a:t>
                      </a:r>
                      <a:r>
                        <a:rPr lang="ar-AE" sz="1200" b="1" baseline="0" dirty="0">
                          <a:latin typeface="Sakkal Majalla" pitchFamily="2" charset="-78"/>
                          <a:cs typeface="Sakkal Majalla" pitchFamily="2" charset="-78"/>
                        </a:rPr>
                        <a:t> </a:t>
                      </a:r>
                      <a:r>
                        <a:rPr lang="ar-AE" sz="12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الهدف(</a:t>
                      </a:r>
                      <a:r>
                        <a:rPr lang="en-US" sz="12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208</a:t>
                      </a:r>
                      <a:r>
                        <a:rPr lang="ar-AE" sz="12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)</a:t>
                      </a:r>
                      <a:endParaRPr lang="en-US" sz="1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٣-١٥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شديدة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اعاقة شديدة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SA" sz="14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عنوان الدرس :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كيف اخلع جواربي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عاد حمد للمنزل   وقبل الدخول طلبت منه امه  خلع حذائه وجواربه .</a:t>
                      </a: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يقول المعلم : 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حمد خلع حذائه وجواربه</a:t>
                      </a: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يقول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المعلم: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جوارب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en-US" sz="1400" b="1" u="sng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1148" y="4172504"/>
            <a:ext cx="1709453" cy="153583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9" t="20012" r="14669" b="1138"/>
          <a:stretch/>
        </p:blipFill>
        <p:spPr>
          <a:xfrm>
            <a:off x="9410330" y="2379216"/>
            <a:ext cx="1168575" cy="1225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504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3</a:t>
            </a:fld>
            <a:endParaRPr lang="en-US" noProof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005840" y="488112"/>
            <a:ext cx="8315579" cy="832104"/>
          </a:xfrm>
        </p:spPr>
        <p:txBody>
          <a:bodyPr>
            <a:noAutofit/>
          </a:bodyPr>
          <a:lstStyle/>
          <a:p>
            <a:pPr algn="r" rtl="1"/>
            <a:r>
              <a:rPr lang="ar-AE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1-يقول المعلم خلع حذائه وجواربه </a:t>
            </a:r>
            <a:endParaRPr lang="en-US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79" t="20012" r="14669" b="1138"/>
          <a:stretch/>
        </p:blipFill>
        <p:spPr>
          <a:xfrm>
            <a:off x="4793942" y="2157274"/>
            <a:ext cx="3302494" cy="3462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112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937" y="500541"/>
            <a:ext cx="7574507" cy="832104"/>
          </a:xfrm>
        </p:spPr>
        <p:txBody>
          <a:bodyPr/>
          <a:lstStyle/>
          <a:p>
            <a:pPr algn="ctr" rtl="1"/>
            <a:r>
              <a:rPr lang="ar-AE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2-يقول المعلم : جوارب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4</a:t>
            </a:fld>
            <a:endParaRPr lang="en-US" noProof="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4031" y="1912953"/>
            <a:ext cx="4876800" cy="438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598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732860"/>
              </p:ext>
            </p:extLst>
          </p:nvPr>
        </p:nvGraphicFramePr>
        <p:xfrm>
          <a:off x="371061" y="223029"/>
          <a:ext cx="11589108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94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596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</a:t>
                      </a:r>
                      <a:r>
                        <a:rPr lang="ar-AE" sz="1200" b="1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يخلع الجوارب</a:t>
                      </a:r>
                      <a:endParaRPr lang="en-US" sz="1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1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1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1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 ستراتيجيات التعليم: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/>
                      </a:r>
                      <a:b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endParaRPr lang="ar-SA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النمذجة والمحاكاة</a:t>
                      </a:r>
                      <a:r>
                        <a:rPr lang="ar-EG" sz="12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</a:t>
                      </a:r>
                      <a:endParaRPr lang="en-US" sz="1200" b="1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يقوم الطالب بتقليد المعلم في حركة </a:t>
                      </a:r>
                      <a:r>
                        <a:rPr lang="ar-AE" sz="1200" b="1" i="0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خلع الجوارب </a:t>
                      </a:r>
                      <a:endParaRPr lang="ar-SA" sz="12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en-US" sz="12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AE" sz="1200" b="1" i="0" kern="120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تعلم بالمحاولة والخطأ </a:t>
                      </a:r>
                      <a:r>
                        <a:rPr lang="ar-EG" sz="1200" b="1" i="0" kern="120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</a:t>
                      </a:r>
                      <a:endParaRPr lang="ar-EG" sz="12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1" i="0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منح</a:t>
                      </a:r>
                      <a:r>
                        <a:rPr lang="ar-AE" sz="12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الطالب عدة محاولات ليخلع الجوارب بمفرده مع مساعدته اذا احتاج .</a:t>
                      </a:r>
                      <a:endParaRPr lang="en-US" sz="1200" b="1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1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defTabSz="914400" rtl="1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sz="12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</a:t>
                      </a:r>
                      <a:r>
                        <a:rPr lang="ar-SA" sz="1200" b="1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</a:t>
                      </a:r>
                      <a:r>
                        <a:rPr lang="ar-AE" sz="1200" b="1" i="0" kern="1200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اسلوب تحليل المهمات </a:t>
                      </a:r>
                    </a:p>
                    <a:p>
                      <a:pPr marL="0" indent="0" algn="r" defTabSz="914400" rtl="1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ar-AE" sz="1200" b="1" i="0" kern="120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تحليل</a:t>
                      </a:r>
                      <a:r>
                        <a:rPr lang="ar-AE" sz="12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مهارة خلع الجورب الى عددة خطوات مبسطة للطالب </a:t>
                      </a:r>
                    </a:p>
                    <a:p>
                      <a:pPr marL="0" indent="0" algn="r" defTabSz="914400" rtl="1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ar-AE" sz="12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اولا : مسك الجورب بكلتا يديه</a:t>
                      </a:r>
                    </a:p>
                    <a:p>
                      <a:pPr marL="0" indent="0" algn="r" defTabSz="914400" rtl="1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ar-AE" sz="12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ثانيا : سحب الجورب للاسفل .</a:t>
                      </a:r>
                    </a:p>
                    <a:p>
                      <a:pPr marL="0" indent="0" algn="r" defTabSz="914400" rtl="1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ar-AE" sz="12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ثالثا : اخراج القدم من الجورب.</a:t>
                      </a: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المقدمة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4 January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242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6</a:t>
            </a:fld>
            <a:endParaRPr lang="en-US" noProof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300140"/>
              </p:ext>
            </p:extLst>
          </p:nvPr>
        </p:nvGraphicFramePr>
        <p:xfrm>
          <a:off x="108128" y="160598"/>
          <a:ext cx="11906451" cy="18913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955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109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891369"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ar-AE" sz="1400" b="1" u="sng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الأنشطة الصفية: 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يطلب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المعلم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من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الطالب تقليده عند  خلع الجورب.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 يلعب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المعلم مع الطالب لعبة من سيخلع جواربه اولا .</a:t>
                      </a:r>
                    </a:p>
                    <a:p>
                      <a:pPr marL="0" algn="r" defTabSz="914400" rtl="1" eaLnBrk="1" latinLnBrk="0" hangingPunct="1"/>
                      <a:r>
                        <a:rPr lang="ar-AE" sz="1200" b="1" kern="1200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 –يستخدم المعلم اولا الدمية في تدريب الطالب على خلع الجوارب.</a:t>
                      </a:r>
                      <a:endParaRPr lang="ar-AE" sz="12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3646585" y="2265127"/>
            <a:ext cx="5040216" cy="832104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r" rtl="1"/>
            <a:r>
              <a:rPr lang="ar-AE" dirty="0" smtClean="0"/>
              <a:t>1- يقوم المعلم بشرح خطوات خلع الجورب للطالب </a:t>
            </a:r>
            <a:endParaRPr lang="en-US" dirty="0"/>
          </a:p>
        </p:txBody>
      </p:sp>
      <p:pic>
        <p:nvPicPr>
          <p:cNvPr id="1028" name="Picture 4" descr="Taking Off Socks High Resolution Stock Photography and Images - Alamy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11060"/>
          <a:stretch/>
        </p:blipFill>
        <p:spPr bwMode="auto">
          <a:xfrm>
            <a:off x="4301447" y="3479600"/>
            <a:ext cx="4096829" cy="2679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3671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4 January 2021</a:t>
            </a:fld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7</a:t>
            </a:fld>
            <a:endParaRPr lang="en-GB"/>
          </a:p>
        </p:txBody>
      </p:sp>
      <p:graphicFrame>
        <p:nvGraphicFramePr>
          <p:cNvPr id="4" name="Media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2281997"/>
              </p:ext>
            </p:extLst>
          </p:nvPr>
        </p:nvGraphicFramePr>
        <p:xfrm>
          <a:off x="173583" y="375859"/>
          <a:ext cx="11804073" cy="44936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652295">
                <a:tc>
                  <a:txBody>
                    <a:bodyPr/>
                    <a:lstStyle/>
                    <a:p>
                      <a:pPr algn="r" rtl="1"/>
                      <a:endParaRPr lang="ar-AE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AE" sz="1200" b="1" u="none" kern="1200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الحصة الدراسية: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الهدف الرئيسي:  </a:t>
                      </a:r>
                      <a:r>
                        <a:rPr lang="ar-AE" sz="12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-خلع الجوارب</a:t>
                      </a:r>
                      <a:endParaRPr lang="ar-AE" sz="1200" b="1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                                 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0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0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قراءة الدرس بطريقة معبرة للطلبة عدة مرات مع الإشارة إلى الصور  في كتاب دليل  الطالب.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تنفيذ التمارين والأنشطة الصفية في كتاب دليل الطالب. </a:t>
                      </a:r>
                    </a:p>
                    <a:p>
                      <a:pPr marL="0" indent="0" algn="r" rtl="1">
                        <a:buFont typeface="+mj-lt"/>
                        <a:buNone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الرياضي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عمل مسابقة من سيجمع الجوارب بسرعة 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1" u="sng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النشاط الفني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200" b="1" dirty="0" smtClean="0">
                          <a:latin typeface="Sakkal Majalla" pitchFamily="2" charset="-78"/>
                          <a:cs typeface="Sakkal Majalla" pitchFamily="2" charset="-78"/>
                        </a:rPr>
                        <a:t>صنع دمى من الجوارب .</a:t>
                      </a:r>
                      <a:endParaRPr lang="ar-AE" sz="1200" b="1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SA" sz="1200" b="1" u="sng" kern="1200" baseline="0" dirty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نشاط موسيقي</a:t>
                      </a:r>
                      <a:r>
                        <a:rPr lang="ar-AE" sz="1200" b="1" u="sng" kern="1200" baseline="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: </a:t>
                      </a:r>
                      <a:r>
                        <a:rPr lang="ar-AE" sz="1200" b="1" u="none" kern="1200" baseline="0" dirty="0" smtClean="0">
                          <a:solidFill>
                            <a:schemeClr val="tx1"/>
                          </a:solidFill>
                          <a:latin typeface="Sakkal Majalla" pitchFamily="2" charset="-78"/>
                          <a:ea typeface="+mn-ea"/>
                          <a:cs typeface="Sakkal Majalla" pitchFamily="2" charset="-78"/>
                        </a:rPr>
                        <a:t>  يطلب المعلم من الطالب خلع الجورب قبل انتهاء الموسيقى</a:t>
                      </a:r>
                      <a:endParaRPr lang="ar-AE" sz="1200" b="1" u="sng" kern="1200" baseline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تعليم الطالب خلع جواربه .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64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جيد: ان 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يخلع الطالب جواربه بمساعدة جسديةكلية .                                     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متوسط: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يخلع الطالب جواربه بمساعدة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جسدية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جزئية                                              مرتفع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ان </a:t>
                      </a:r>
                      <a:r>
                        <a:rPr lang="ar-AE" sz="12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يخلع  الطالب جورابه بمفرده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125853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2EED42B-3B47-45C2-9F50-0B4533C0F1E3}">
  <ds:schemaRefs>
    <ds:schemaRef ds:uri="0860e916-1933-4f54-bf75-902e7a9d18bb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c1803469-1359-4921-b8b2-4aa11e6de6e4"/>
    <ds:schemaRef ds:uri="http://schemas.microsoft.com/office/2006/metadata/properties"/>
    <ds:schemaRef ds:uri="http://purl.org/dc/elements/1.1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0860e916-1933-4f54-bf75-902e7a9d18bb"/>
    <ds:schemaRef ds:uri="c1803469-1359-4921-b8b2-4aa11e6de6e4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12431</TotalTime>
  <Words>256</Words>
  <Application>Microsoft Office PowerPoint</Application>
  <PresentationFormat>Custom</PresentationFormat>
  <Paragraphs>102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1_Office Theme</vt:lpstr>
      <vt:lpstr>يخلع الجوارب</vt:lpstr>
      <vt:lpstr>PowerPoint Presentation</vt:lpstr>
      <vt:lpstr>1-يقول المعلم خلع حذائه وجواربه </vt:lpstr>
      <vt:lpstr> 2-يقول المعلم : جوارب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USER</cp:lastModifiedBy>
  <cp:revision>128</cp:revision>
  <dcterms:created xsi:type="dcterms:W3CDTF">2020-07-26T19:33:45Z</dcterms:created>
  <dcterms:modified xsi:type="dcterms:W3CDTF">2021-01-04T09:38:08Z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