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5"/>
  </p:notesMasterIdLst>
  <p:sldIdLst>
    <p:sldId id="267" r:id="rId6"/>
    <p:sldId id="257" r:id="rId7"/>
    <p:sldId id="258" r:id="rId8"/>
    <p:sldId id="287" r:id="rId9"/>
    <p:sldId id="293" r:id="rId10"/>
    <p:sldId id="288" r:id="rId11"/>
    <p:sldId id="290" r:id="rId12"/>
    <p:sldId id="264" r:id="rId13"/>
    <p:sldId id="27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6" autoAdjust="0"/>
    <p:restoredTop sz="94660"/>
  </p:normalViewPr>
  <p:slideViewPr>
    <p:cSldViewPr snapToGrid="0">
      <p:cViewPr>
        <p:scale>
          <a:sx n="70" d="100"/>
          <a:sy n="70" d="100"/>
        </p:scale>
        <p:origin x="-70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8770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696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30 June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30 June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30 June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xmlns="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xmlns="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xmlns="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xmlns="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30 June 2021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xmlns="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xmlns="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xmlns="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xmlns="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xmlns="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11452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30 June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30 June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30 June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30 June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30 June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30 June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30 June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30 June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30 June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30 June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30 June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30 June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xmlns="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xmlns="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30 June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30 June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30 June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30 June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30 June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30 June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30 June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30 June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30 June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xmlns="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315459" y="2608024"/>
            <a:ext cx="4851352" cy="1827069"/>
          </a:xfrm>
        </p:spPr>
        <p:txBody>
          <a:bodyPr>
            <a:normAutofit/>
          </a:bodyPr>
          <a:lstStyle/>
          <a:p>
            <a:pPr algn="ctr" rtl="1"/>
            <a:r>
              <a:rPr lang="ar-EG" sz="2800" dirty="0">
                <a:latin typeface="Arial" panose="020B0604020202020204" pitchFamily="34" charset="0"/>
                <a:cs typeface="Sakkal Majalla" panose="02000000000000000000" pitchFamily="2" charset="-78"/>
              </a:rPr>
              <a:t>ينتبه  للمثيرات السمعية والبصرية واللمسية بإظهار علامات الهدوء والذهول في المواقف التعليمية</a:t>
            </a:r>
            <a:endParaRPr lang="ru-RU" sz="28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557694">
            <a:off x="8529432" y="5266975"/>
            <a:ext cx="2529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مقدم الهدف:</a:t>
            </a:r>
            <a:r>
              <a:rPr lang="ar-EG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إيمان راشد الشامسي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336065"/>
              </p:ext>
            </p:extLst>
          </p:nvPr>
        </p:nvGraphicFramePr>
        <p:xfrm>
          <a:off x="154004" y="220749"/>
          <a:ext cx="11906451" cy="78015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894627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12996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ar-EG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إيمان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راشد الشامسي 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EG" sz="1200" dirty="0">
                          <a:latin typeface="Arial" panose="020B0604020202020204" pitchFamily="34" charset="0"/>
                          <a:cs typeface="Sakkal Majalla" panose="02000000000000000000" pitchFamily="2" charset="-78"/>
                        </a:rPr>
                        <a:t>ينتبه  للمثيرات السمعية والبصرية واللمسية بإظهار علامات الهدوء والذهول في المواقف التعليمية</a:t>
                      </a:r>
                      <a:endParaRPr lang="en-US" sz="1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:(223)</a:t>
                      </a: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الشديدة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</a:t>
                      </a:r>
                      <a:r>
                        <a:rPr lang="ar-AE" sz="1200" b="1" baseline="0" dirty="0" err="1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الشدشدة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</a:t>
                      </a:r>
                      <a:r>
                        <a:rPr lang="ar-EG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EG" sz="1200" dirty="0">
                          <a:latin typeface="Arial" panose="020B0604020202020204" pitchFamily="34" charset="0"/>
                          <a:cs typeface="Sakkal Majalla" panose="02000000000000000000" pitchFamily="2" charset="-78"/>
                        </a:rPr>
                        <a:t>ينتبه  للمثيرات السمعية والبصرية واللمسية بإظهار علامات الهدوء والذهول في المواقف التعليمية</a:t>
                      </a:r>
                      <a:endParaRPr lang="ar-AE" sz="1200" dirty="0">
                        <a:latin typeface="Arial" panose="020B0604020202020204" pitchFamily="34" charset="0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قصة: </a:t>
                      </a:r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انا اسمع انا ارى انا المس</a:t>
                      </a:r>
                    </a:p>
                    <a:p>
                      <a:pPr algn="r" rtl="1"/>
                      <a:endParaRPr lang="ar-AE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أنا اسمع الموسيقى </a:t>
                      </a: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أنا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انظر الى النبات</a:t>
                      </a: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 أنا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ألمس الوردة </a:t>
                      </a:r>
                      <a:endParaRPr lang="ar-EG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30 June 2021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1774" y="2217425"/>
            <a:ext cx="970125" cy="95562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77056" y="3839395"/>
            <a:ext cx="1399559" cy="109992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43857" y="5349998"/>
            <a:ext cx="1865955" cy="137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732624"/>
              </p:ext>
            </p:extLst>
          </p:nvPr>
        </p:nvGraphicFramePr>
        <p:xfrm>
          <a:off x="371061" y="24588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100" dirty="0">
                          <a:latin typeface="Arial" panose="020B0604020202020204" pitchFamily="34" charset="0"/>
                          <a:cs typeface="Sakkal Majalla" panose="02000000000000000000" pitchFamily="2" charset="-78"/>
                        </a:rPr>
                        <a:t>ينتبه  للمثيرات السمعية والبصرية واللمسية بإظهار علامات الهدوء والذهول في المواقف التعليمية</a:t>
                      </a:r>
                      <a:endParaRPr lang="ar-AE" sz="11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</a:t>
                      </a:r>
                      <a:r>
                        <a:rPr lang="ar-EG" sz="1100" b="1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endParaRPr lang="ar-AE" sz="1100" b="1" baseline="0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أهمية السمع</a:t>
                      </a:r>
                      <a:r>
                        <a:rPr lang="ar-AE" sz="1200" b="0" i="0" kern="1200" baseline="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والنظر واللمس</a:t>
                      </a:r>
                      <a:endParaRPr lang="ar-AE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النمذجة والمحاكاة: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</a:t>
                      </a:r>
                      <a:r>
                        <a:rPr lang="ar-AE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المعلم بلمس سطح خشن وسطح ناعم امام الطالب </a:t>
                      </a: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التوجيه اللفظي: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حث الطالب على لمس السطح الخشن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القصة العليمية 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بعرض قصه أو فيديو عن اللمس والنظر والسمع أمام الطالب  وذلك لجذب انتباه وكسبة خبرة ومعلومات.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4-التدريب العملي </a:t>
                      </a:r>
                    </a:p>
                    <a:p>
                      <a:pPr algn="r" rtl="1"/>
                      <a:r>
                        <a:rPr lang="ar-AE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تدريب الطالب على اللمس والنظر والسمع من خلالتمارين ومجسمات امامه</a:t>
                      </a:r>
                    </a:p>
                    <a:p>
                      <a:pPr algn="r" rtl="1"/>
                      <a:endParaRPr lang="ar-AE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5-اللعب الجماعي</a:t>
                      </a:r>
                      <a:r>
                        <a:rPr lang="ar-AE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algn="r" rtl="1"/>
                      <a:r>
                        <a:rPr lang="ar-AE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يطلب المعلم من الطلاب أن يلمس ويسمع الاصوات وينظر الى اشياء محددة </a:t>
                      </a:r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6-اللعب التنافسي </a:t>
                      </a:r>
                      <a:endParaRPr lang="ar-AE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يطلب من الطالب لمس ش امامه قبل زملاءه</a:t>
                      </a:r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30 June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508222"/>
              </p:ext>
            </p:extLst>
          </p:nvPr>
        </p:nvGraphicFramePr>
        <p:xfrm>
          <a:off x="225287" y="250092"/>
          <a:ext cx="11755944" cy="62832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84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74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0926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dirty="0">
                          <a:latin typeface="Arial" panose="020B0604020202020204" pitchFamily="34" charset="0"/>
                          <a:cs typeface="Sakkal Majalla" panose="02000000000000000000" pitchFamily="2" charset="-78"/>
                        </a:rPr>
                        <a:t>ينتبه  للمثيرات السمعية والبصرية واللمسية بإظهار علامات الهدوء والذهول في المواقف التعليمية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4703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5926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600" b="0" i="0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الانشطة </a:t>
                      </a:r>
                      <a:endParaRPr lang="ar-SA" sz="1600" b="0" i="0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1-ينظر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الطالب للشيء الذي يوضع امامه</a:t>
                      </a:r>
                      <a:r>
                        <a:rPr lang="ar-AE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algn="r"/>
                      <a:endParaRPr lang="ar-AE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يستمع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الطالب الى انشودته المفضلة </a:t>
                      </a:r>
                      <a:endParaRPr lang="ar-AE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يلمس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الطالب الشي الذي يوضع امامه </a:t>
                      </a:r>
                      <a:r>
                        <a:rPr lang="ar-AE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</a:t>
                      </a:r>
                      <a:endParaRPr lang="en-US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en-US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en-US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en-US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en-US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en-US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en-US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200" b="1" u="none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6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ملاحظة مهمه </a:t>
                      </a:r>
                      <a:r>
                        <a:rPr lang="ar-AE" sz="16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(يجب أن يتم تعزيز الطالب بشكل فوري عند قيامه بالمطلول  أو المحاولة  ويجب مراعاة الفروق الفردية والقدرات الجسدية لدى الطلاب)</a:t>
                      </a:r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30 June 2021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484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تمرين 1:يجب على المعلم الاستماع امام الطلاب ثم يقوم الطالب بالاستماع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1622" y="1725054"/>
            <a:ext cx="4800545" cy="472877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377440"/>
            <a:ext cx="1694688" cy="241401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97312" y="0"/>
            <a:ext cx="1694688" cy="241401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97312" y="4443984"/>
            <a:ext cx="1694688" cy="241401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548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9844" y="501649"/>
            <a:ext cx="4685739" cy="660401"/>
          </a:xfrm>
        </p:spPr>
        <p:txBody>
          <a:bodyPr anchor="b">
            <a:normAutofit/>
          </a:bodyPr>
          <a:lstStyle/>
          <a:p>
            <a:pPr algn="ctr"/>
            <a:r>
              <a:rPr lang="ar-AE" sz="1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تمرين 2:يجب على المعلم ان ينظر  امام الطالب ثم يقلده الطال</a:t>
            </a:r>
            <a:endParaRPr lang="en-US" sz="1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1579" y="1729241"/>
            <a:ext cx="4541977" cy="356959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377440"/>
            <a:ext cx="1694688" cy="241401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97312" y="0"/>
            <a:ext cx="1694688" cy="241401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97312" y="4443984"/>
            <a:ext cx="1694688" cy="241401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032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>
                <a:latin typeface="Sakkal Majalla" panose="02000000000000000000" pitchFamily="2" charset="-78"/>
                <a:cs typeface="Sakkal Majalla" panose="02000000000000000000" pitchFamily="2" charset="-78"/>
              </a:rPr>
              <a:t>تمرين 3: </a:t>
            </a: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</a:t>
            </a:r>
            <a:r>
              <a:rPr lang="ar-AE" sz="1600">
                <a:latin typeface="Sakkal Majalla" panose="02000000000000000000" pitchFamily="2" charset="-78"/>
                <a:cs typeface="Sakkal Majalla" panose="02000000000000000000" pitchFamily="2" charset="-78"/>
              </a:rPr>
              <a:t>جب على المعلم </a:t>
            </a: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ان يلمس </a:t>
            </a:r>
            <a:r>
              <a:rPr lang="ar-AE" sz="1600">
                <a:latin typeface="Sakkal Majalla" panose="02000000000000000000" pitchFamily="2" charset="-78"/>
                <a:cs typeface="Sakkal Majalla" panose="02000000000000000000" pitchFamily="2" charset="-78"/>
              </a:rPr>
              <a:t>امام الطالب ثم يقوم الطالب باللمس</a:t>
            </a:r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8627" y="1754921"/>
            <a:ext cx="5917804" cy="434958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377440"/>
            <a:ext cx="1694688" cy="241401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97312" y="0"/>
            <a:ext cx="1694688" cy="241401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97312" y="4443984"/>
            <a:ext cx="1694688" cy="241401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488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909466"/>
              </p:ext>
            </p:extLst>
          </p:nvPr>
        </p:nvGraphicFramePr>
        <p:xfrm>
          <a:off x="180109" y="165333"/>
          <a:ext cx="11804073" cy="49339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926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13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29099">
                <a:tc>
                  <a:txBody>
                    <a:bodyPr/>
                    <a:lstStyle/>
                    <a:p>
                      <a:pPr algn="r"/>
                      <a:r>
                        <a:rPr lang="ar-EG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اط في </a:t>
                      </a:r>
                      <a:r>
                        <a:rPr lang="ar-AE" sz="1200" b="0" i="0" u="non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الحصة الدارسية :</a:t>
                      </a:r>
                    </a:p>
                    <a:p>
                      <a:pPr algn="r"/>
                      <a:r>
                        <a:rPr lang="ar-AE" sz="12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 تدريب الطالب على النظر والسمع واللمس </a:t>
                      </a:r>
                      <a:r>
                        <a:rPr lang="ar-AE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امامه لشيء محدد</a:t>
                      </a:r>
                      <a:endParaRPr lang="ar-AE" sz="1200" b="0" i="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ar-AE" sz="12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2-التعزيز والتحفيز </a:t>
                      </a:r>
                    </a:p>
                    <a:p>
                      <a:pPr algn="r"/>
                      <a:r>
                        <a:rPr lang="ar-AE" sz="12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 التطبيق العملي امام الطلاب ومعهم</a:t>
                      </a:r>
                    </a:p>
                    <a:p>
                      <a:pPr algn="r"/>
                      <a:r>
                        <a:rPr lang="ar-AE" sz="12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4-اللعب الجماعي مع الطلاب وتطبيق المهارة .</a:t>
                      </a:r>
                    </a:p>
                    <a:p>
                      <a:pPr algn="r"/>
                      <a:endParaRPr lang="ar-AE" sz="1200" b="0" i="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ar-AE" sz="1200" b="0" i="0" u="non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النشاط الرياضي:</a:t>
                      </a:r>
                    </a:p>
                    <a:p>
                      <a:pPr algn="r"/>
                      <a:r>
                        <a:rPr lang="ar-AE" sz="12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وضع</a:t>
                      </a:r>
                      <a:r>
                        <a:rPr lang="ar-AE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جداريات لصور اللمس والسمع والنظر والطلب من الطالب التوجهة للمطلوب </a:t>
                      </a:r>
                      <a:endParaRPr lang="ar-AE" sz="1200" b="0" i="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ar-AE" sz="1200" b="0" i="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i="0" u="non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النشاط </a:t>
                      </a:r>
                      <a:r>
                        <a:rPr lang="ar-AE" sz="1200" b="0" i="0" u="non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الموسيقي </a:t>
                      </a:r>
                      <a:r>
                        <a:rPr lang="ar-AE" sz="1200" b="0" i="0" u="non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ar-AE" sz="12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سماع </a:t>
                      </a:r>
                      <a:r>
                        <a:rPr lang="ar-AE" sz="12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الطالب أغنية يحبها أثناء أداء </a:t>
                      </a:r>
                      <a:r>
                        <a:rPr lang="ar-AE" sz="12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المهمة (</a:t>
                      </a:r>
                      <a:r>
                        <a:rPr lang="en-US" sz="1200" dirty="0" smtClean="0">
                          <a:solidFill>
                            <a:schemeClr val="accent1"/>
                          </a:solidFill>
                        </a:rPr>
                        <a:t>https://www.youtube.com/watch?v=GOtZ7z9vym8</a:t>
                      </a:r>
                      <a:r>
                        <a:rPr lang="ar-AE" sz="12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ar-AE" sz="1200" b="0" i="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ar-AE" sz="1200" b="0" i="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وضع اللعبة المفضلة للطالب  وتدريبه على النظر واللمس عليها .</a:t>
                      </a:r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8166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استخدام برنامج </a:t>
                      </a:r>
                      <a:r>
                        <a:rPr lang="en-US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wordwall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لتقييم الطالب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       ان لا يستطيع الانتباه لدى الطلب منه                                                                                            جيد:  ان يتجاوب فقط                                                                                     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ضعيف :-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 يبدى علامات السكوت لدى اداء النشاط</a:t>
                      </a:r>
                    </a:p>
                    <a:p>
                      <a:pPr algn="r" rtl="1"/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30 June 2021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23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268217" y="997532"/>
            <a:ext cx="4367023" cy="734415"/>
          </a:xfrm>
        </p:spPr>
        <p:txBody>
          <a:bodyPr anchor="ctr">
            <a:normAutofit/>
          </a:bodyPr>
          <a:lstStyle/>
          <a:p>
            <a:pPr algn="ctr" rtl="1"/>
            <a:r>
              <a:rPr lang="ar-EG" sz="2000" dirty="0">
                <a:latin typeface="Arial" panose="020B0604020202020204" pitchFamily="34" charset="0"/>
                <a:cs typeface="Sakkal Majalla" panose="02000000000000000000" pitchFamily="2" charset="-78"/>
              </a:rPr>
              <a:t>ينتبه  للمثيرات السمعية والبصرية واللمسية بإظهار علامات الهدوء والذهول في المواقف التعليمية</a:t>
            </a:r>
            <a:endParaRPr lang="en-US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30 June 2021</a:t>
            </a:fld>
            <a:endParaRPr lang="en-US" noProof="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9EC8F5BB-81C1-47C9-8A7E-5B70BBC713E9}"/>
              </a:ext>
            </a:extLst>
          </p:cNvPr>
          <p:cNvSpPr/>
          <p:nvPr/>
        </p:nvSpPr>
        <p:spPr>
          <a:xfrm rot="694842">
            <a:off x="7182678" y="4343251"/>
            <a:ext cx="1997765" cy="860424"/>
          </a:xfrm>
          <a:prstGeom prst="roundRect">
            <a:avLst>
              <a:gd name="adj" fmla="val 3256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3600" dirty="0"/>
              <a:t>ماما</a:t>
            </a:r>
            <a:endParaRPr lang="en-US" sz="3600" dirty="0"/>
          </a:p>
        </p:txBody>
      </p:sp>
      <p:pic>
        <p:nvPicPr>
          <p:cNvPr id="13" name="Picture Placeholder 12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88" b="928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69270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2989</TotalTime>
  <Words>352</Words>
  <Application>Microsoft Office PowerPoint</Application>
  <PresentationFormat>Custom</PresentationFormat>
  <Paragraphs>142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1_Office Theme</vt:lpstr>
      <vt:lpstr>ينتبه  للمثيرات السمعية والبصرية واللمسية بإظهار علامات الهدوء والذهول في المواقف التعليمية</vt:lpstr>
      <vt:lpstr>PowerPoint Presentation</vt:lpstr>
      <vt:lpstr>PowerPoint Presentation</vt:lpstr>
      <vt:lpstr>PowerPoint Presentation</vt:lpstr>
      <vt:lpstr>تمرين 1:يجب على المعلم الاستماع امام الطلاب ثم يقوم الطالب بالاستماع </vt:lpstr>
      <vt:lpstr>تمرين 2:يجب على المعلم ان ينظر  امام الطالب ثم يقلده الطال</vt:lpstr>
      <vt:lpstr>تمرين 3: يجب على المعلم ان يلمس امام الطالب ثم يقوم الطالب باللمس  </vt:lpstr>
      <vt:lpstr>PowerPoint Presentation</vt:lpstr>
      <vt:lpstr>ينتبه  للمثيرات السمعية والبصرية واللمسية بإظهار علامات الهدوء والذهول في المواقف التعليمية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USER</cp:lastModifiedBy>
  <cp:revision>274</cp:revision>
  <dcterms:created xsi:type="dcterms:W3CDTF">2020-07-26T19:33:45Z</dcterms:created>
  <dcterms:modified xsi:type="dcterms:W3CDTF">2021-06-30T10:40:41Z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