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2"/>
  </p:notesMasterIdLst>
  <p:sldIdLst>
    <p:sldId id="267" r:id="rId6"/>
    <p:sldId id="257" r:id="rId7"/>
    <p:sldId id="258" r:id="rId8"/>
    <p:sldId id="297" r:id="rId9"/>
    <p:sldId id="296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20" autoAdjust="0"/>
    <p:restoredTop sz="94660"/>
  </p:normalViewPr>
  <p:slideViewPr>
    <p:cSldViewPr snapToGrid="0">
      <p:cViewPr varScale="1">
        <p:scale>
          <a:sx n="94" d="100"/>
          <a:sy n="94" d="100"/>
        </p:scale>
        <p:origin x="91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34152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8720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5696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16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16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16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16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16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16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16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16 January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16 January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16 January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16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16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16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16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16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16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16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16 January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16 January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16 January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16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16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16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16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9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0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lpkidzlearn.com/game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315459" y="2608024"/>
            <a:ext cx="4851352" cy="1827069"/>
          </a:xfrm>
        </p:spPr>
        <p:txBody>
          <a:bodyPr>
            <a:normAutofit/>
          </a:bodyPr>
          <a:lstStyle/>
          <a:p>
            <a:pPr algn="ctr" rtl="1"/>
            <a:r>
              <a:rPr lang="ar-SA" sz="2000" b="1" dirty="0">
                <a:latin typeface="Al Bayan Plain" charset="-78"/>
                <a:ea typeface="Al Bayan Plain" charset="-78"/>
                <a:cs typeface="Al Bayan Plain" charset="-78"/>
              </a:rPr>
              <a:t>يبدي انتباهه بالتتابع البصري</a:t>
            </a:r>
            <a:br>
              <a:rPr lang="ar-SA" sz="2000" b="1" dirty="0">
                <a:latin typeface="Al Bayan Plain" charset="-78"/>
                <a:ea typeface="Al Bayan Plain" charset="-78"/>
                <a:cs typeface="Al Bayan Plain" charset="-78"/>
              </a:rPr>
            </a:br>
            <a:r>
              <a:rPr lang="ar-SA" sz="2000" b="1" dirty="0">
                <a:latin typeface="Al Bayan Plain" charset="-78"/>
                <a:ea typeface="Al Bayan Plain" charset="-78"/>
                <a:cs typeface="Al Bayan Plain" charset="-78"/>
              </a:rPr>
              <a:t>(لفقاقيع الصابون- الوان الليزر- للضوء- أشياء متساقطة ومتحركة)</a:t>
            </a:r>
            <a:endParaRPr lang="ru-RU" sz="2000" b="1" dirty="0">
              <a:latin typeface="Al Bayan Plain" charset="-78"/>
              <a:ea typeface="Al Bayan Plain" charset="-78"/>
              <a:cs typeface="Al Bayan Plain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 rot="557694">
            <a:off x="8396382" y="5251586"/>
            <a:ext cx="279595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AE" sz="2000" b="1" dirty="0">
                <a:solidFill>
                  <a:schemeClr val="bg1"/>
                </a:solidFill>
                <a:latin typeface="Al Bayan Plain" charset="-78"/>
                <a:ea typeface="Al Bayan Plain" charset="-78"/>
                <a:cs typeface="Al Bayan Plain" charset="-78"/>
              </a:rPr>
              <a:t>مقدم الهدف:</a:t>
            </a:r>
            <a:r>
              <a:rPr lang="ar-EG" sz="2000" b="1" dirty="0">
                <a:solidFill>
                  <a:schemeClr val="bg1"/>
                </a:solidFill>
                <a:latin typeface="Al Bayan Plain" charset="-78"/>
                <a:ea typeface="Al Bayan Plain" charset="-78"/>
                <a:cs typeface="Al Bayan Plain" charset="-78"/>
              </a:rPr>
              <a:t> نورة محمد الهاجري </a:t>
            </a:r>
            <a:endParaRPr lang="en-US" sz="2000" b="1" dirty="0">
              <a:solidFill>
                <a:schemeClr val="bg1"/>
              </a:solidFill>
              <a:latin typeface="Al Bayan Plain" charset="-78"/>
              <a:ea typeface="Al Bayan Plain" charset="-78"/>
              <a:cs typeface="Al Bayan Plain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46722">
            <a:off x="198933" y="1770057"/>
            <a:ext cx="5715000" cy="3868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921966"/>
              </p:ext>
            </p:extLst>
          </p:nvPr>
        </p:nvGraphicFramePr>
        <p:xfrm>
          <a:off x="154004" y="220749"/>
          <a:ext cx="11906452" cy="68779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894628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99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المراجعة: حفصة الشامسي</a:t>
                      </a:r>
                      <a:endParaRPr lang="en-US" sz="1200" b="1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الإعداد :</a:t>
                      </a:r>
                      <a:r>
                        <a:rPr lang="ar-EG" sz="1200" b="1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 </a:t>
                      </a:r>
                      <a:r>
                        <a:rPr lang="ar-SA" sz="1200" b="1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نورة محمد الهاجري</a:t>
                      </a:r>
                      <a:endParaRPr lang="en-US" sz="1200" b="1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SA" sz="1200" b="1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يبدي انتباهه بالتتابع البصري</a:t>
                      </a:r>
                      <a:br>
                        <a:rPr lang="ar-SA" sz="1200" b="1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</a:br>
                      <a:r>
                        <a:rPr lang="ar-SA" sz="1200" b="1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(لفقاقيع الصابون- الوان الليزر- للضوء- أشياء متساقطة ومتحركة)</a:t>
                      </a:r>
                      <a:endParaRPr lang="en-US" sz="1200" b="1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رقم الهدف :(</a:t>
                      </a:r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224</a:t>
                      </a:r>
                      <a:r>
                        <a:rPr lang="ar-AE" sz="12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)</a:t>
                      </a:r>
                      <a:r>
                        <a:rPr lang="ar-AE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  </a:t>
                      </a:r>
                    </a:p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الهدف</a:t>
                      </a:r>
                      <a:endParaRPr lang="en-US" sz="1200" b="1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الفئة العمرية:</a:t>
                      </a:r>
                      <a:r>
                        <a:rPr lang="ar-EG" sz="1200" b="1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 10-11 </a:t>
                      </a:r>
                      <a:endParaRPr lang="ar-AE" sz="1200" b="1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مستوى الشدة: متوسطة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 </a:t>
                      </a:r>
                      <a:r>
                        <a:rPr lang="ar-EG" sz="1200" b="1" baseline="0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 </a:t>
                      </a:r>
                      <a:endParaRPr lang="en-US" sz="1200" b="1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بيانات الهدف</a:t>
                      </a:r>
                      <a:endParaRPr lang="en-US" sz="1200" b="1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درس </a:t>
                      </a:r>
                      <a:r>
                        <a:rPr lang="ar-EG" sz="1200" b="1" dirty="0">
                          <a:solidFill>
                            <a:srgbClr val="FF0000"/>
                          </a:solidFill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: </a:t>
                      </a:r>
                      <a:r>
                        <a:rPr lang="ar-SA" sz="1200" b="1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يبدي انتباهه بالتتابع البصري</a:t>
                      </a:r>
                      <a:br>
                        <a:rPr lang="ar-SA" sz="1200" b="1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</a:br>
                      <a:r>
                        <a:rPr lang="ar-SA" sz="1200" b="1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(لفقاقيع الصابون- الوان الليزر- للضوء- أشياء متساقطة ومتحركة)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EG" sz="1200" b="1" dirty="0">
                        <a:solidFill>
                          <a:srgbClr val="FF0000"/>
                        </a:solidFill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r>
                        <a:rPr lang="ar-EG" sz="1200" b="1" dirty="0">
                          <a:solidFill>
                            <a:srgbClr val="FF0000"/>
                          </a:solidFill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قصة: 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ماذي</a:t>
                      </a:r>
                      <a:r>
                        <a:rPr lang="ar-SA" sz="1200" b="1" baseline="0" dirty="0">
                          <a:solidFill>
                            <a:srgbClr val="FF0000"/>
                          </a:solidFill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 ترى امامك</a:t>
                      </a:r>
                      <a:endParaRPr lang="ar-SA" sz="1200" b="1" dirty="0">
                        <a:solidFill>
                          <a:srgbClr val="FF0000"/>
                        </a:solidFill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كانت سلمى مع عائلتها في الحديقة فمرت على رجل يضيء اضائات بالليزر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فشد انتباهها و ذهبت تمشي خلف الضوء المشار نحوه فتتحرك </a:t>
                      </a:r>
                      <a:r>
                        <a:rPr lang="ar-SA" sz="1200" b="1" baseline="0" dirty="0" err="1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أ</a:t>
                      </a:r>
                      <a:r>
                        <a:rPr lang="ar-AE" sz="1200" b="1" baseline="0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ينما يسير الضوء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بعدها مرت على طفل يلعب بالصابون و يعمل فقاعات كبيره و صغيره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ف كانت سلمى تحرك رئسها اماما و اسفل عندما كانت تطير للاعلى و عندما تنزل للاسفل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فبتسمت الام لادراك سلمى و تركيزها و انتباهها.</a:t>
                      </a:r>
                    </a:p>
                    <a:p>
                      <a:pPr algn="r" rtl="1"/>
                      <a:endParaRPr lang="ar-AE" sz="1200" b="1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 </a:t>
                      </a:r>
                      <a:endParaRPr lang="ar-SA" sz="1200" b="1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endParaRPr lang="en-US" sz="1200" b="1" u="sng" baseline="0" dirty="0">
                        <a:solidFill>
                          <a:srgbClr val="FF0000"/>
                        </a:solidFill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endParaRPr lang="ar-AE" sz="1200" b="1" u="none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200" b="1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ctr" rtl="1"/>
                      <a:r>
                        <a:rPr lang="ar-AE" sz="1200" b="1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كتاب</a:t>
                      </a:r>
                      <a:r>
                        <a:rPr lang="ar-AE" sz="1200" b="1" baseline="0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16 January 2021</a:t>
            </a:fld>
            <a:endParaRPr lang="en-GB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438" y="1928189"/>
            <a:ext cx="2822082" cy="165797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1323" y="3043238"/>
            <a:ext cx="1987867" cy="3313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068462"/>
              </p:ext>
            </p:extLst>
          </p:nvPr>
        </p:nvGraphicFramePr>
        <p:xfrm>
          <a:off x="371061" y="245889"/>
          <a:ext cx="11589108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29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96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يبدي انتباهه بالتتابع البصري</a:t>
                      </a:r>
                      <a:br>
                        <a:rPr lang="ar-SA" sz="1200" b="1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</a:br>
                      <a:r>
                        <a:rPr lang="ar-SA" sz="1200" b="1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(لفقاقيع الصابون- الوان الليزر- للضوء- أشياء متساقطة ومتحركة)</a:t>
                      </a: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الهدف</a:t>
                      </a:r>
                      <a:endParaRPr lang="en-US" sz="1200" b="1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 مهارية</a:t>
                      </a:r>
                      <a:endParaRPr lang="ar-AE" sz="1200" b="1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المكونات </a:t>
                      </a:r>
                      <a:endParaRPr lang="en-US" sz="1200" b="1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1" baseline="0" dirty="0">
                          <a:solidFill>
                            <a:srgbClr val="FF0000"/>
                          </a:solidFill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ا ستراتيجيات التعليم:</a:t>
                      </a:r>
                      <a:br>
                        <a:rPr lang="en-US" sz="1200" b="1" i="0" kern="1200" dirty="0">
                          <a:solidFill>
                            <a:schemeClr val="tx1"/>
                          </a:solidFill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</a:br>
                      <a:r>
                        <a:rPr lang="ar-SA" sz="1200" b="1" i="0" kern="1200" dirty="0">
                          <a:solidFill>
                            <a:schemeClr val="tx1"/>
                          </a:solidFill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يبدي انتباهه بالتتابع البصري</a:t>
                      </a:r>
                      <a:br>
                        <a:rPr lang="ar-SA" sz="1200" b="1" i="0" kern="1200" dirty="0">
                          <a:solidFill>
                            <a:schemeClr val="tx1"/>
                          </a:solidFill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</a:br>
                      <a:r>
                        <a:rPr lang="ar-SA" sz="1200" b="1" i="0" kern="1200" dirty="0">
                          <a:solidFill>
                            <a:schemeClr val="tx1"/>
                          </a:solidFill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(لفقاقيع الصابون- الوان الليزر- للضوء- أشياء متساقطة ومتحركة)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EG" sz="1200" b="1" i="0" kern="1200" dirty="0">
                          <a:solidFill>
                            <a:srgbClr val="FF0000"/>
                          </a:solidFill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1- </a:t>
                      </a:r>
                      <a:r>
                        <a:rPr lang="ar-SA" sz="1200" b="1" i="0" kern="1200" dirty="0">
                          <a:solidFill>
                            <a:srgbClr val="FF0000"/>
                          </a:solidFill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استراتيجية التواصل البصري التكنلوجي:</a:t>
                      </a:r>
                      <a:r>
                        <a:rPr lang="ar-SA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</a:t>
                      </a:r>
                      <a:endParaRPr lang="ar-EG" sz="1200" b="1" i="0" kern="1200" dirty="0">
                        <a:solidFill>
                          <a:srgbClr val="FF0000"/>
                        </a:solidFill>
                        <a:effectLst/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1" i="0" kern="1200" dirty="0">
                          <a:solidFill>
                            <a:schemeClr val="tx1"/>
                          </a:solidFill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تنمية القدرات البصرية الحسية للأطفال والعقلية،أيضاً تساعد على تحسن وتوسيع آفاق الرؤية و التمييز لل</a:t>
                      </a:r>
                      <a:r>
                        <a:rPr lang="ar-SA" sz="1200" b="1" i="0" kern="1200" dirty="0" err="1">
                          <a:solidFill>
                            <a:schemeClr val="tx1"/>
                          </a:solidFill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أ</a:t>
                      </a:r>
                      <a:r>
                        <a:rPr lang="ar-EG" sz="1200" b="1" i="0" kern="1200" dirty="0">
                          <a:solidFill>
                            <a:schemeClr val="tx1"/>
                          </a:solidFill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طفال و اكتساب</a:t>
                      </a:r>
                      <a:r>
                        <a:rPr lang="ar-EG" sz="1200" b="1" i="0" kern="1200" baseline="0" dirty="0">
                          <a:solidFill>
                            <a:schemeClr val="tx1"/>
                          </a:solidFill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 ا</a:t>
                      </a:r>
                      <a:r>
                        <a:rPr lang="ar-EG" sz="1200" b="1" i="0" kern="1200" dirty="0">
                          <a:solidFill>
                            <a:schemeClr val="tx1"/>
                          </a:solidFill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لمعرفة وتعليم الطفل في شد انتباه الرؤية لهم وتقوية الجسد و ال</a:t>
                      </a:r>
                      <a:r>
                        <a:rPr lang="ar-SA" sz="1200" b="1" i="0" kern="1200" dirty="0" err="1">
                          <a:solidFill>
                            <a:schemeClr val="tx1"/>
                          </a:solidFill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أ</a:t>
                      </a:r>
                      <a:r>
                        <a:rPr lang="ar-EG" sz="1200" b="1" i="0" kern="1200" dirty="0">
                          <a:solidFill>
                            <a:schemeClr val="tx1"/>
                          </a:solidFill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عصاب الذهنيه و البصرية.</a:t>
                      </a:r>
                      <a:endParaRPr lang="en-US" sz="1200" b="1" i="0" kern="1200" dirty="0">
                        <a:solidFill>
                          <a:schemeClr val="tx1"/>
                        </a:solidFill>
                        <a:effectLst/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r>
                        <a:rPr lang="ar-EG" sz="1200" b="1" i="0" kern="1200" dirty="0">
                          <a:solidFill>
                            <a:srgbClr val="FF0000"/>
                          </a:solidFill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2- تدريب و تقوية العضلات الدقيقة:</a:t>
                      </a:r>
                      <a:endParaRPr lang="ar-EG" sz="1200" b="1" i="0" kern="1200" dirty="0">
                        <a:solidFill>
                          <a:schemeClr val="tx1"/>
                        </a:solidFill>
                        <a:effectLst/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r>
                        <a:rPr lang="ar-EG" sz="1200" b="1" i="0" kern="1200" dirty="0">
                          <a:solidFill>
                            <a:schemeClr val="tx1"/>
                          </a:solidFill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و ذلك لأن تركيز الرؤية يحتاج قوة لتحريك العينين و</a:t>
                      </a:r>
                      <a:r>
                        <a:rPr lang="ar-EG" sz="1200" b="1" i="0" kern="1200" baseline="0" dirty="0">
                          <a:solidFill>
                            <a:schemeClr val="tx1"/>
                          </a:solidFill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 وشد الانتباه يحرك العضلات الدقيقه للعين </a:t>
                      </a:r>
                      <a:r>
                        <a:rPr lang="ar-EG" sz="1200" b="1" i="0" kern="1200" dirty="0">
                          <a:solidFill>
                            <a:schemeClr val="tx1"/>
                          </a:solidFill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فتعتبر تدريب جيد لتدريب وتقوية العضلات الدقيقة للحس البصري.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b="1" i="0" kern="1200" dirty="0">
                          <a:solidFill>
                            <a:srgbClr val="FF0000"/>
                          </a:solidFill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3-</a:t>
                      </a:r>
                      <a:r>
                        <a:rPr lang="ar-SA" sz="1200" b="1" i="0" kern="1200" dirty="0">
                          <a:solidFill>
                            <a:srgbClr val="FF0000"/>
                          </a:solidFill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اعتماد الألوان:</a:t>
                      </a:r>
                      <a:endParaRPr lang="ar-EG" sz="1200" b="1" i="0" kern="1200" dirty="0">
                        <a:solidFill>
                          <a:srgbClr val="FF0000"/>
                        </a:solidFill>
                        <a:effectLst/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r>
                        <a:rPr lang="ar-EG" sz="1200" b="1" i="0" kern="1200" dirty="0">
                          <a:solidFill>
                            <a:schemeClr val="tx1"/>
                          </a:solidFill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تنمية القدرة التعبيرية لدى الأطفال في تمييز ال</a:t>
                      </a:r>
                      <a:r>
                        <a:rPr lang="ar-SA" sz="1200" b="1" i="0" kern="1200" dirty="0" err="1">
                          <a:solidFill>
                            <a:schemeClr val="tx1"/>
                          </a:solidFill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أ</a:t>
                      </a:r>
                      <a:r>
                        <a:rPr lang="ar-EG" sz="1200" b="1" i="0" kern="1200" dirty="0">
                          <a:solidFill>
                            <a:schemeClr val="tx1"/>
                          </a:solidFill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لوان و ال</a:t>
                      </a:r>
                      <a:r>
                        <a:rPr lang="ar-SA" sz="1200" b="1" i="0" kern="1200" dirty="0" err="1">
                          <a:solidFill>
                            <a:schemeClr val="tx1"/>
                          </a:solidFill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أ</a:t>
                      </a:r>
                      <a:r>
                        <a:rPr lang="ar-EG" sz="1200" b="1" i="0" kern="1200" dirty="0">
                          <a:solidFill>
                            <a:schemeClr val="tx1"/>
                          </a:solidFill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ضواء ، تنمية التركيز</a:t>
                      </a:r>
                      <a:r>
                        <a:rPr lang="ar-EG" sz="1200" b="1" i="0" kern="1200" baseline="0" dirty="0">
                          <a:solidFill>
                            <a:schemeClr val="tx1"/>
                          </a:solidFill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 ب اختلاف ال</a:t>
                      </a:r>
                      <a:r>
                        <a:rPr lang="ar-SA" sz="1200" b="1" i="0" kern="1200" baseline="0" dirty="0" err="1">
                          <a:solidFill>
                            <a:schemeClr val="tx1"/>
                          </a:solidFill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أ</a:t>
                      </a:r>
                      <a:r>
                        <a:rPr lang="ar-EG" sz="1200" b="1" i="0" kern="1200" baseline="0" dirty="0">
                          <a:solidFill>
                            <a:schemeClr val="tx1"/>
                          </a:solidFill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لوان يحدد تعلم التميز بالرؤية</a:t>
                      </a:r>
                      <a:r>
                        <a:rPr lang="ar-EG" sz="1200" b="1" i="0" kern="1200" dirty="0">
                          <a:solidFill>
                            <a:schemeClr val="tx1"/>
                          </a:solidFill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، واكتشاف قدرات الأطفال واتجاهاتهم وقيمهم ومدركاتهم.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b="1" i="0" kern="1200" dirty="0">
                          <a:solidFill>
                            <a:srgbClr val="FF0000"/>
                          </a:solidFill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4- </a:t>
                      </a:r>
                      <a:r>
                        <a:rPr lang="ar-SA" sz="1200" b="1" i="0" kern="1200" dirty="0">
                          <a:solidFill>
                            <a:srgbClr val="FF0000"/>
                          </a:solidFill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استراتيجية التعلم المباشر:</a:t>
                      </a:r>
                      <a:endParaRPr lang="ar-SA" sz="1200" b="1" kern="1200" dirty="0">
                        <a:solidFill>
                          <a:schemeClr val="tx1"/>
                        </a:solidFill>
                        <a:effectLst/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b="1" i="0" kern="1200" dirty="0">
                          <a:solidFill>
                            <a:schemeClr val="tx1"/>
                          </a:solidFill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عندما يتعلم الطفل مباشره من خلال عرض صور متحركه و نفخ الفقاقيع لشد انتباهه و رؤية ضوء حاد مثل الليزر و يعدي رده فعل </a:t>
                      </a:r>
                      <a:r>
                        <a:rPr lang="ar-EG" sz="1200" b="1" i="0" kern="1200" baseline="0" dirty="0">
                          <a:solidFill>
                            <a:schemeClr val="tx1"/>
                          </a:solidFill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 يؤدي الى ارتفاع مستوى التركيز الذهني و الجسدي للطفل.</a:t>
                      </a:r>
                      <a:endParaRPr lang="ar-EG" sz="1200" b="1" i="0" kern="1200" dirty="0">
                        <a:solidFill>
                          <a:schemeClr val="tx1"/>
                        </a:solidFill>
                        <a:effectLst/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endParaRPr lang="ar-EG" sz="1200" b="1" u="none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5-استراتيجية الضعف البصري القشري :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استخدام غرفة مظلفة عند عرض المثير الضوئي لرفع تركيز الطالب ، واستخدام برنامج المختص لرفع الانتباه </a:t>
                      </a:r>
                      <a:r>
                        <a:rPr lang="en-US" sz="1200" b="1" u="none" baseline="0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help </a:t>
                      </a:r>
                      <a:r>
                        <a:rPr lang="en-US" sz="1200" b="1" u="none" baseline="0" dirty="0" err="1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kidz</a:t>
                      </a:r>
                      <a:r>
                        <a:rPr lang="en-US" sz="1200" b="1" u="none" baseline="0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 to learn  </a:t>
                      </a:r>
                      <a:r>
                        <a:rPr lang="ar-AE" sz="1200" b="1" u="none" baseline="0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بالخلفية السوداء للبرنامج .</a:t>
                      </a:r>
                      <a:endParaRPr lang="ar-EG" sz="1200" b="1" u="none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endParaRPr lang="ar-EG" sz="1200" b="1" u="none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endParaRPr lang="ar-EG" sz="1200" b="1" u="none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endParaRPr lang="ar-EG" sz="1200" b="1" u="none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endParaRPr lang="ar-EG" sz="1200" b="1" u="none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endParaRPr lang="ar-EG" sz="1200" b="1" u="none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endParaRPr lang="ar-EG" sz="1200" b="1" u="none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endParaRPr lang="ar-EG" sz="1200" b="1" u="none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endParaRPr lang="ar-EG" sz="1200" b="1" u="none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endParaRPr lang="ar-EG" sz="1200" b="1" u="none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endParaRPr lang="ar-EG" sz="1200" b="1" u="none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endParaRPr lang="ar-EG" sz="1200" b="1" u="none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endParaRPr lang="ar-SA" sz="1200" b="1" u="none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EG" sz="1200" b="1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المقدمة </a:t>
                      </a:r>
                      <a:endParaRPr lang="ar-AE" sz="1200" b="1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endParaRPr lang="ar-EG" sz="1200" b="1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16 January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379" y="4455385"/>
            <a:ext cx="3293533" cy="185261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9012" y="4455385"/>
            <a:ext cx="3288387" cy="185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392821"/>
              </p:ext>
            </p:extLst>
          </p:nvPr>
        </p:nvGraphicFramePr>
        <p:xfrm>
          <a:off x="371061" y="245889"/>
          <a:ext cx="11589108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29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96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يبدي انتباهه بالتتابع البصري</a:t>
                      </a:r>
                      <a:br>
                        <a:rPr lang="ar-SA" sz="1200" b="1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</a:br>
                      <a:r>
                        <a:rPr lang="ar-SA" sz="1200" b="1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(لفقاقيع الصابون- الوان الليزر- للضوء- أشياء متساقطة ومتحركة)</a:t>
                      </a: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الهدف</a:t>
                      </a:r>
                      <a:endParaRPr lang="en-US" sz="1200" b="1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 مهارية</a:t>
                      </a:r>
                      <a:endParaRPr lang="ar-AE" sz="1200" b="1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المكونات </a:t>
                      </a:r>
                      <a:endParaRPr lang="en-US" sz="1200" b="1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baseline="0" dirty="0">
                          <a:solidFill>
                            <a:srgbClr val="FF0000"/>
                          </a:solidFill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تحليل الهدف: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solidFill>
                          <a:srgbClr val="FF0000"/>
                        </a:solidFill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ar-AE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أن ينتبه الطالب إلى المثير </a:t>
                      </a:r>
                      <a:r>
                        <a:rPr lang="ar-AE" sz="160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الذي أمامه</a:t>
                      </a:r>
                      <a:endParaRPr lang="ar-SA" sz="1600" b="1" baseline="0" dirty="0">
                        <a:solidFill>
                          <a:srgbClr val="FF0000"/>
                        </a:solidFill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marL="171450" marR="0" lvl="0" indent="-1714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ar-AE" sz="1600" b="1" kern="1200">
                          <a:solidFill>
                            <a:schemeClr val="tx1"/>
                          </a:solidFill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أن </a:t>
                      </a:r>
                      <a:r>
                        <a:rPr lang="ar-AE" sz="1600" b="1" kern="1200" dirty="0">
                          <a:solidFill>
                            <a:schemeClr val="tx1"/>
                          </a:solidFill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يشير</a:t>
                      </a:r>
                      <a:r>
                        <a:rPr lang="ar-AE" sz="1600" b="1" kern="1200" baseline="0" dirty="0">
                          <a:solidFill>
                            <a:schemeClr val="tx1"/>
                          </a:solidFill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 الطالب بعينه او يحركها نحو الضوء او </a:t>
                      </a:r>
                      <a:r>
                        <a:rPr lang="ar-AE" sz="1600" b="1" kern="1200" baseline="0">
                          <a:solidFill>
                            <a:schemeClr val="tx1"/>
                          </a:solidFill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الصوره المتحركة.</a:t>
                      </a:r>
                      <a:endParaRPr lang="ar-AE" sz="1600" b="1" kern="1200" dirty="0">
                        <a:solidFill>
                          <a:schemeClr val="tx1"/>
                        </a:solidFill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marL="171450" marR="0" lvl="0" indent="-1714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ar-EG" sz="1600" b="1" kern="1200">
                          <a:solidFill>
                            <a:schemeClr val="tx1"/>
                          </a:solidFill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أن يلاحظ الطالب المثيرات المختلفة ( بصرية ،سمعية ،حسية)</a:t>
                      </a:r>
                    </a:p>
                    <a:p>
                      <a:pPr marL="171450" marR="0" lvl="0" indent="-1714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ar-AE" sz="160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أن يلمس او يمسك الطالب المثير الثاني اللعبة الضوئية</a:t>
                      </a:r>
                      <a:endParaRPr lang="ar-EG" sz="1600" b="1" u="none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ar-AE" sz="160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أن ينظر الطالب للمثير البصري وسمعي ( جرس او لعية ضوئية موسيقية)</a:t>
                      </a:r>
                    </a:p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ar-AE" sz="160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أن يبدي الطالب ردة فعل عند ايقاف المثير مثال ( ايقاف شاشة فيديو او لعبة </a:t>
                      </a:r>
                      <a:r>
                        <a:rPr lang="en-US" sz="160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Big bang )</a:t>
                      </a:r>
                      <a:endParaRPr lang="ar-EG" sz="1600" b="1" u="none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endParaRPr lang="ar-EG" sz="1600" b="1" u="none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endParaRPr lang="ar-EG" sz="1200" b="1" u="none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endParaRPr lang="ar-EG" sz="1200" b="1" u="none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endParaRPr lang="ar-EG" sz="1200" b="1" u="none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endParaRPr lang="ar-EG" sz="1200" b="1" u="none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endParaRPr lang="ar-EG" sz="1200" b="1" u="none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endParaRPr lang="ar-EG" sz="1200" b="1" u="none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endParaRPr lang="ar-EG" sz="1200" b="1" u="none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endParaRPr lang="ar-EG" sz="1200" b="1" u="none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endParaRPr lang="ar-EG" sz="1200" b="1" u="none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endParaRPr lang="ar-EG" sz="1200" b="1" u="none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endParaRPr lang="ar-EG" sz="1200" b="1" u="none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endParaRPr lang="ar-EG" sz="1200" b="1" u="none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endParaRPr lang="ar-EG" sz="1200" b="1" u="none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endParaRPr lang="ar-SA" sz="1200" b="1" u="none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EG" sz="1200" b="1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المقدمة </a:t>
                      </a:r>
                      <a:endParaRPr lang="ar-AE" sz="1200" b="1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endParaRPr lang="ar-EG" sz="1200" b="1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16 January 2021</a:t>
            </a:fld>
            <a:endParaRPr lang="en-GB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281" y="3712534"/>
            <a:ext cx="2209800" cy="2641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1300" y="3712534"/>
            <a:ext cx="2209800" cy="264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834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7946620"/>
              </p:ext>
            </p:extLst>
          </p:nvPr>
        </p:nvGraphicFramePr>
        <p:xfrm>
          <a:off x="225287" y="201391"/>
          <a:ext cx="11755944" cy="63319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88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74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968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يبدي انتباهه بالتتابع البصري</a:t>
                      </a:r>
                      <a:br>
                        <a:rPr lang="ar-SA" sz="1200" b="1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</a:br>
                      <a:r>
                        <a:rPr lang="ar-SA" sz="1200" b="1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(لفقاقيع الصابون- الوان الليزر- للضوء- أشياء متساقطة ومتحركة)</a:t>
                      </a: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الهدف</a:t>
                      </a:r>
                      <a:endParaRPr lang="en-US" sz="1200" b="1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703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 مهارية</a:t>
                      </a:r>
                      <a:endParaRPr lang="ar-AE" sz="1200" b="1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AE" sz="1200" b="1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المكونات </a:t>
                      </a:r>
                      <a:endParaRPr lang="en-US" sz="1200" b="1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59261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EG" sz="1200" b="1" i="0" u="none" baseline="0" dirty="0">
                          <a:solidFill>
                            <a:srgbClr val="FF0000"/>
                          </a:solidFill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الدرس:</a:t>
                      </a:r>
                      <a:endParaRPr lang="ar-SA" sz="1200" b="1" i="0" u="none" baseline="0" dirty="0">
                        <a:solidFill>
                          <a:srgbClr val="FF0000"/>
                        </a:solidFill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يبدي انتباهه بالتتابع البصري</a:t>
                      </a:r>
                      <a:br>
                        <a:rPr lang="ar-SA" sz="1200" b="1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</a:br>
                      <a:r>
                        <a:rPr lang="ar-SA" sz="1200" b="1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(لفقاقيع الصابون- الوان الليزر- للضوء- أشياء متساقطة ومتحركة)</a:t>
                      </a: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endParaRPr lang="ar-EG" sz="1200" b="1" u="none" kern="1200" dirty="0">
                        <a:solidFill>
                          <a:srgbClr val="FF0000"/>
                        </a:solidFill>
                        <a:effectLst/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r>
                        <a:rPr lang="ar-EG" sz="1200" b="1" u="none" kern="1200" dirty="0">
                          <a:solidFill>
                            <a:srgbClr val="FF0000"/>
                          </a:solidFill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التدرج في تنفيذ النشاط:</a:t>
                      </a:r>
                      <a:endParaRPr lang="ar-EG" sz="1200" b="1" u="none" dirty="0">
                        <a:solidFill>
                          <a:srgbClr val="FF0000"/>
                        </a:solidFill>
                        <a:effectLst/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 يمكن ان يبدي انتباهه بالتتابع البصري</a:t>
                      </a:r>
                      <a:br>
                        <a:rPr lang="ar-SA" sz="1200" b="1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</a:br>
                      <a:r>
                        <a:rPr lang="ar-SA" sz="1200" b="1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(لفقاقيع الصابون- الوان الليزر- للضوء- أشياء متساقطة ومتحركة)</a:t>
                      </a: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b="1" dirty="0"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 إلى خطوات مختلفة:</a:t>
                      </a:r>
                    </a:p>
                    <a:p>
                      <a:pPr algn="r" rtl="1"/>
                      <a:r>
                        <a:rPr lang="ar-EG" sz="1200" b="1" dirty="0"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1- يبدأ الطفل بمشاهدة صور متحركه و ملونه معروضه</a:t>
                      </a:r>
                      <a:r>
                        <a:rPr lang="ar-EG" sz="1200" b="1" baseline="0" dirty="0"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 عليه</a:t>
                      </a:r>
                      <a:r>
                        <a:rPr lang="ar-EG" sz="1200" b="1" dirty="0"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.</a:t>
                      </a:r>
                    </a:p>
                    <a:p>
                      <a:pPr algn="r" rtl="1"/>
                      <a:r>
                        <a:rPr lang="ar-EG" sz="1200" b="1" dirty="0"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2- يقوم </a:t>
                      </a:r>
                      <a:r>
                        <a:rPr lang="ar-SA" sz="1200" b="1" dirty="0"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المعلم</a:t>
                      </a:r>
                      <a:r>
                        <a:rPr lang="ar-SA" sz="1200" b="1" baseline="0" dirty="0"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 ب احضار فقاقيع الصابون و اخذ الطلاب إلى الخارج </a:t>
                      </a:r>
                      <a:r>
                        <a:rPr lang="ar-EG" sz="1200" b="1" dirty="0"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.</a:t>
                      </a:r>
                    </a:p>
                    <a:p>
                      <a:pPr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1" dirty="0"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3- يقوم</a:t>
                      </a:r>
                      <a:r>
                        <a:rPr lang="ar-EG" sz="1200" b="1" baseline="0" dirty="0"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 </a:t>
                      </a:r>
                      <a:r>
                        <a:rPr lang="ar-SA" sz="1200" b="1" baseline="0" dirty="0" err="1"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أ</a:t>
                      </a:r>
                      <a:r>
                        <a:rPr lang="ar-EG" sz="1200" b="1" baseline="0" dirty="0"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ولا</a:t>
                      </a:r>
                      <a:r>
                        <a:rPr lang="ar-SA" sz="1200" b="1" baseline="0" dirty="0"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المعلم بصفهم امامه ليرى مدى انتباه الطفل </a:t>
                      </a:r>
                      <a:r>
                        <a:rPr lang="ar-EG" sz="1200" b="1" i="0" dirty="0">
                          <a:solidFill>
                            <a:srgbClr val="333333"/>
                          </a:solidFill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.</a:t>
                      </a:r>
                    </a:p>
                    <a:p>
                      <a:pPr algn="r" rtl="1">
                        <a:buFont typeface="Arial" panose="020B0604020202020204" pitchFamily="34" charset="0"/>
                        <a:buChar char="•"/>
                      </a:pPr>
                      <a:r>
                        <a:rPr lang="ar-SA" sz="1200" b="1" i="0" baseline="0" dirty="0">
                          <a:solidFill>
                            <a:srgbClr val="333333"/>
                          </a:solidFill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يبدئ المعلم بنفخ الكثير من الفقاقيع كبيره و صغيرة الحجم و يرى رده فعل الطفل برؤية تحريك عينهم نحو الصابون </a:t>
                      </a:r>
                      <a:r>
                        <a:rPr lang="ar-EG" sz="1200" b="1" i="0" baseline="0" dirty="0">
                          <a:solidFill>
                            <a:srgbClr val="333333"/>
                          </a:solidFill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.</a:t>
                      </a:r>
                      <a:endParaRPr lang="ar-EG" sz="1200" b="1" i="0" dirty="0">
                        <a:solidFill>
                          <a:srgbClr val="333333"/>
                        </a:solidFill>
                        <a:effectLst/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>
                        <a:buFont typeface="Arial" panose="020B0604020202020204" pitchFamily="34" charset="0"/>
                        <a:buChar char="•"/>
                      </a:pPr>
                      <a:r>
                        <a:rPr lang="ar-EG" sz="1200" b="1" i="0" dirty="0">
                          <a:solidFill>
                            <a:srgbClr val="333333"/>
                          </a:solidFill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يمكن اعاده الكره مره آو اخرى.</a:t>
                      </a:r>
                    </a:p>
                    <a:p>
                      <a:pPr algn="r" rtl="1">
                        <a:buFont typeface="Arial" panose="020B0604020202020204" pitchFamily="34" charset="0"/>
                        <a:buChar char="•"/>
                      </a:pPr>
                      <a:r>
                        <a:rPr lang="ar-EG" sz="1200" b="1" kern="1200" dirty="0">
                          <a:solidFill>
                            <a:schemeClr val="tx1"/>
                          </a:solidFill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كما أنه في البداية أثناء استخدام هذه الحيلة نتيح له الفرصة لفهم المغزي من هذا النشاط و أنه يجب عليه </a:t>
                      </a:r>
                      <a:r>
                        <a:rPr lang="ar-SA" sz="1200" b="1" kern="1200" dirty="0">
                          <a:solidFill>
                            <a:schemeClr val="tx1"/>
                          </a:solidFill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التركيز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r>
                        <a:rPr lang="ar-EG" sz="1200" b="1" kern="1200" dirty="0">
                          <a:solidFill>
                            <a:schemeClr val="tx1"/>
                          </a:solidFill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في بعينة .</a:t>
                      </a:r>
                    </a:p>
                    <a:p>
                      <a:pPr algn="r" rtl="1"/>
                      <a:endParaRPr lang="ar-EG" sz="1200" b="1" u="none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endParaRPr lang="ar-EG" sz="1200" b="1" u="none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endParaRPr lang="ar-EG" sz="1200" b="1" u="none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endParaRPr lang="ar-EG" sz="1200" b="1" u="none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endParaRPr lang="ar-EG" sz="1200" b="1" u="none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endParaRPr lang="ar-EG" sz="1200" b="1" u="none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endParaRPr lang="en-US" sz="1200" b="1" u="none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endParaRPr lang="en-US" sz="1200" b="1" u="none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endParaRPr lang="en-US" sz="1200" b="1" u="none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endParaRPr lang="ar-SA" sz="1200" b="1" u="none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ar-AE" sz="1200" b="1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42EF-3AAD-44DC-B736-900FDC7B54C3}" type="datetime3">
              <a:rPr lang="en-US" smtClean="0"/>
              <a:t>16 January 2021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5</a:t>
            </a:fld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68" y="1228724"/>
            <a:ext cx="3700463" cy="17621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439" y="3206048"/>
            <a:ext cx="1950720" cy="1556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761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786393"/>
              </p:ext>
            </p:extLst>
          </p:nvPr>
        </p:nvGraphicFramePr>
        <p:xfrm>
          <a:off x="180109" y="165333"/>
          <a:ext cx="11804073" cy="65594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/>
                      <a:r>
                        <a:rPr lang="ar-EG" sz="1200" b="1" u="non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التدرج في تنفيذ النشاط:</a:t>
                      </a:r>
                      <a:endParaRPr lang="ar-EG" sz="1200" u="none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يمكن ان يبدي انتباهه بالتتابع البصري</a:t>
                      </a:r>
                      <a:br>
                        <a:rPr lang="ar-SA" sz="1200" b="1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</a:br>
                      <a:r>
                        <a:rPr lang="ar-SA" sz="1200" b="1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(لفقاقيع الصابون- الوان الليزر- للضوء- أشياء متساقطة ومتحركة)</a:t>
                      </a: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b="1" dirty="0"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 إلى خطوات مختلفة:</a:t>
                      </a:r>
                    </a:p>
                    <a:p>
                      <a:pPr algn="r" rtl="1"/>
                      <a:r>
                        <a:rPr lang="ar-EG" sz="1200" b="1" dirty="0"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1- يبدأ الطفل بمشاهدة صور متحركه و ملونه معروضه</a:t>
                      </a:r>
                      <a:r>
                        <a:rPr lang="ar-EG" sz="1200" b="1" baseline="0" dirty="0"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 عليه</a:t>
                      </a:r>
                      <a:r>
                        <a:rPr lang="ar-EG" sz="1200" b="1" dirty="0"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.</a:t>
                      </a:r>
                    </a:p>
                    <a:p>
                      <a:pPr algn="r" rtl="1"/>
                      <a:r>
                        <a:rPr lang="ar-EG" sz="1200" b="1" dirty="0"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2- يقوم </a:t>
                      </a:r>
                      <a:r>
                        <a:rPr lang="ar-SA" sz="1200" b="1" dirty="0"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المعلم</a:t>
                      </a:r>
                      <a:r>
                        <a:rPr lang="ar-SA" sz="1200" b="1" baseline="0" dirty="0"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 ب احضار فقاقيع الصابون و اخذ الطلاب إلى الخارج </a:t>
                      </a:r>
                      <a:r>
                        <a:rPr lang="ar-EG" sz="1200" b="1" dirty="0"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.</a:t>
                      </a:r>
                    </a:p>
                    <a:p>
                      <a:pPr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1" dirty="0"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3- يقوم</a:t>
                      </a:r>
                      <a:r>
                        <a:rPr lang="ar-EG" sz="1200" b="1" baseline="0" dirty="0"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 </a:t>
                      </a:r>
                      <a:r>
                        <a:rPr lang="ar-SA" sz="1200" b="1" baseline="0" dirty="0" err="1"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أ</a:t>
                      </a:r>
                      <a:r>
                        <a:rPr lang="ar-EG" sz="1200" b="1" baseline="0" dirty="0"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ولا</a:t>
                      </a:r>
                      <a:r>
                        <a:rPr lang="ar-SA" sz="1200" b="1" baseline="0" dirty="0"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المعلم بصفهم امامه ليرى مدى انتباه الطفل </a:t>
                      </a:r>
                      <a:r>
                        <a:rPr lang="ar-EG" sz="1200" b="1" i="0" dirty="0">
                          <a:solidFill>
                            <a:srgbClr val="333333"/>
                          </a:solidFill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.</a:t>
                      </a:r>
                    </a:p>
                    <a:p>
                      <a:pPr algn="r" rtl="1">
                        <a:buFont typeface="Arial" panose="020B0604020202020204" pitchFamily="34" charset="0"/>
                        <a:buChar char="•"/>
                      </a:pPr>
                      <a:r>
                        <a:rPr lang="ar-SA" sz="1200" b="1" i="0" baseline="0" dirty="0">
                          <a:solidFill>
                            <a:srgbClr val="333333"/>
                          </a:solidFill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يبدئ المعلم بنفخ الكثير من الفقاقيع كبيره و صغيرة الحجم و يرى رده فعل الطفل برؤية تحريك عينهم نحو الصابون </a:t>
                      </a:r>
                      <a:r>
                        <a:rPr lang="ar-EG" sz="1200" b="1" i="0" baseline="0" dirty="0">
                          <a:solidFill>
                            <a:srgbClr val="333333"/>
                          </a:solidFill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.</a:t>
                      </a:r>
                      <a:endParaRPr lang="ar-EG" sz="1200" b="1" i="0" dirty="0">
                        <a:solidFill>
                          <a:srgbClr val="333333"/>
                        </a:solidFill>
                        <a:effectLst/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>
                        <a:buFont typeface="Arial" panose="020B0604020202020204" pitchFamily="34" charset="0"/>
                        <a:buChar char="•"/>
                      </a:pPr>
                      <a:r>
                        <a:rPr lang="ar-EG" sz="1200" b="1" i="0" dirty="0">
                          <a:solidFill>
                            <a:srgbClr val="333333"/>
                          </a:solidFill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يمكن اعاده الكره مره آو اخرى.</a:t>
                      </a:r>
                    </a:p>
                    <a:p>
                      <a:pPr algn="r" rtl="1">
                        <a:buFont typeface="Arial" panose="020B0604020202020204" pitchFamily="34" charset="0"/>
                        <a:buChar char="•"/>
                      </a:pPr>
                      <a:r>
                        <a:rPr lang="ar-EG" sz="1200" b="1" kern="1200" dirty="0">
                          <a:solidFill>
                            <a:schemeClr val="tx1"/>
                          </a:solidFill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كما أنه في البداية أثناء استخدام هذه الحيلة نتيح له الفرصة لفهم المغزي من هذا النشاط و أنه يجب عليه </a:t>
                      </a:r>
                      <a:r>
                        <a:rPr lang="ar-SA" sz="1200" b="1" kern="1200" dirty="0">
                          <a:solidFill>
                            <a:schemeClr val="tx1"/>
                          </a:solidFill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التركيز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algn="r" rtl="1"/>
                      <a:r>
                        <a:rPr lang="ar-EG" sz="1200" b="1" kern="1200" dirty="0">
                          <a:solidFill>
                            <a:schemeClr val="tx1"/>
                          </a:solidFill>
                          <a:effectLst/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في بعينة .</a:t>
                      </a:r>
                    </a:p>
                    <a:p>
                      <a:pPr algn="r" rtl="1"/>
                      <a:r>
                        <a:rPr lang="ar-EG" sz="1200" b="1" u="non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AE" sz="1200" b="1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توزيع كرة تظهر الوان – واللعب في المنزل</a:t>
                      </a:r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الأيباد تتضمن: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حميل بعض الألعاب الخاصة بالتتابع البصري.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en-GB" sz="1200" dirty="0" err="1">
                          <a:hlinkClick r:id="rId3"/>
                        </a:rPr>
                        <a:t>HelpKidzLearn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متوسط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: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l Bayan Plain" charset="-78"/>
                        </a:rPr>
                        <a:t>أن ينتبه الطالب إلى المثير الذي أمامه بمساعدة جسدية كلية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الجيد: أن ينتبه الطالب إلى المثير الذي أمامه بمساعدة جسدية جزئية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Al Bayan Plain" charset="-78"/>
                          <a:ea typeface="Al Bayan Plain" charset="-78"/>
                          <a:cs typeface="Al Bayan Plain" charset="-78"/>
                        </a:rPr>
                        <a:t>مرتفع:  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l Bayan Plain" charset="-78"/>
                        </a:rPr>
                        <a:t>أن ينتبه الطالب إلى المثير الذي </a:t>
                      </a:r>
                      <a:r>
                        <a:rPr lang="ar-AE" sz="1200" b="1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l Bayan Plain" charset="-78"/>
                        </a:rPr>
                        <a:t>أمامه بدون مساعدة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baseline="0" dirty="0">
                        <a:latin typeface="Al Bayan Plain" charset="-78"/>
                        <a:ea typeface="Al Bayan Plain" charset="-78"/>
                        <a:cs typeface="Al Bayan Plain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9267-0502-414C-ADC8-E730C18BC296}" type="datetime3">
              <a:rPr lang="en-US" smtClean="0"/>
              <a:t>16 January 2021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6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CE54043-E666-AB49-9894-E469084961F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932" y="260638"/>
            <a:ext cx="2454138" cy="19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23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2EED42B-3B47-45C2-9F50-0B4533C0F1E3}">
  <ds:schemaRefs>
    <ds:schemaRef ds:uri="0860e916-1933-4f54-bf75-902e7a9d18bb"/>
    <ds:schemaRef ds:uri="http://schemas.microsoft.com/office/2006/documentManagement/types"/>
    <ds:schemaRef ds:uri="http://www.w3.org/XML/1998/namespace"/>
    <ds:schemaRef ds:uri="c1803469-1359-4921-b8b2-4aa11e6de6e4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3068</TotalTime>
  <Words>823</Words>
  <Application>Microsoft Office PowerPoint</Application>
  <PresentationFormat>Widescreen</PresentationFormat>
  <Paragraphs>151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Al Bayan Plain</vt:lpstr>
      <vt:lpstr>Arial</vt:lpstr>
      <vt:lpstr>Calibri</vt:lpstr>
      <vt:lpstr>Calibri Light</vt:lpstr>
      <vt:lpstr>Sakkal Majalla</vt:lpstr>
      <vt:lpstr>Office Theme</vt:lpstr>
      <vt:lpstr>1_Office Theme</vt:lpstr>
      <vt:lpstr>يبدي انتباهه بالتتابع البصري (لفقاقيع الصابون- الوان الليزر- للضوء- أشياء متساقطة ومتحركة)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Hafsa</cp:lastModifiedBy>
  <cp:revision>269</cp:revision>
  <dcterms:created xsi:type="dcterms:W3CDTF">2020-07-26T19:33:45Z</dcterms:created>
  <dcterms:modified xsi:type="dcterms:W3CDTF">2021-01-16T15:20:57Z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