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  <p:sldMasterId id="2147483677" r:id="rId6"/>
  </p:sldMasterIdLst>
  <p:notesMasterIdLst>
    <p:notesMasterId r:id="rId15"/>
  </p:notesMasterIdLst>
  <p:sldIdLst>
    <p:sldId id="267" r:id="rId7"/>
    <p:sldId id="257" r:id="rId8"/>
    <p:sldId id="293" r:id="rId9"/>
    <p:sldId id="288" r:id="rId10"/>
    <p:sldId id="290" r:id="rId11"/>
    <p:sldId id="258" r:id="rId12"/>
    <p:sldId id="300" r:id="rId13"/>
    <p:sldId id="27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/>
  </p:normalViewPr>
  <p:slideViewPr>
    <p:cSldViewPr snapToGrid="0">
      <p:cViewPr varScale="1">
        <p:scale>
          <a:sx n="78" d="100"/>
          <a:sy n="78" d="100"/>
        </p:scale>
        <p:origin x="76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2/15/2021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15 February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522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5695757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7459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92663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4462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35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930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455962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06897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2467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4287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166097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3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Video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aphic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3" name="Media Placeholder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/>
          </p:nvPr>
        </p:nvSpPr>
        <p:spPr>
          <a:xfrm>
            <a:off x="1743456" y="1113044"/>
            <a:ext cx="8705088" cy="405079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media</a:t>
            </a:r>
            <a:endParaRPr lang="en-US" noProof="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r>
              <a:rPr lang="en-US" noProof="0" dirty="0"/>
              <a:t> 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1707163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aphic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7A6D05-D16B-4603-A323-876374AD20C5}" type="datetime3">
              <a:rPr lang="en-US" noProof="0" smtClean="0"/>
              <a:t>15 February 2021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/>
          <a:lstStyle/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10" name="Graphic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1" name="Graphic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noProof="0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Text Layout 1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990" y="3392622"/>
            <a:ext cx="3913188" cy="2249488"/>
          </a:xfrm>
        </p:spPr>
        <p:txBody>
          <a:bodyPr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/>
            <a:r>
              <a:rPr lang="en-US" noProof="0"/>
              <a:t>Edit Master text styles</a:t>
            </a:r>
          </a:p>
        </p:txBody>
      </p:sp>
      <p:grpSp>
        <p:nvGrpSpPr>
          <p:cNvPr id="19" name="Graphic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016049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  <p:sldLayoutId id="2147483676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5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15 February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1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Placeholder 8" descr="Kids on Desk Looking at Notebook">
            <a:extLst>
              <a:ext uri="{FF2B5EF4-FFF2-40B4-BE49-F238E27FC236}">
                <a16:creationId xmlns:a16="http://schemas.microsoft.com/office/drawing/2014/main" id="{F1EACC03-9DC7-4C77-9BAE-11CBF767B58D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315459" y="2608024"/>
            <a:ext cx="4851352" cy="1827069"/>
          </a:xfrm>
        </p:spPr>
        <p:txBody>
          <a:bodyPr>
            <a:normAutofit/>
          </a:bodyPr>
          <a:lstStyle/>
          <a:p>
            <a:pPr algn="ctr" rtl="1"/>
            <a:r>
              <a:rPr lang="ar-EG" sz="2800" dirty="0">
                <a:latin typeface="Arial" panose="020B0604020202020204" pitchFamily="34" charset="0"/>
                <a:cs typeface="Sakkal Majalla" panose="02000000000000000000" pitchFamily="2" charset="-78"/>
              </a:rPr>
              <a:t>- </a:t>
            </a:r>
            <a:r>
              <a:rPr lang="ar-AE" sz="2800" dirty="0">
                <a:latin typeface="Arial" panose="020B0604020202020204" pitchFamily="34" charset="0"/>
                <a:cs typeface="Sakkal Majalla" panose="02000000000000000000" pitchFamily="2" charset="-78"/>
              </a:rPr>
              <a:t>ينتبه للأصوات الموسيقية بالإلتفات حول مصدر الصوت عند سماعة </a:t>
            </a:r>
            <a:r>
              <a:rPr lang="en-US" sz="2800" dirty="0">
                <a:latin typeface="Arial" panose="020B0604020202020204" pitchFamily="34" charset="0"/>
                <a:cs typeface="Sakkal Majalla" panose="02000000000000000000" pitchFamily="2" charset="-78"/>
              </a:rPr>
              <a:t>(230)</a:t>
            </a:r>
            <a:r>
              <a:rPr lang="ar-AE" sz="2800" dirty="0">
                <a:latin typeface="Arial" panose="020B0604020202020204" pitchFamily="34" charset="0"/>
                <a:cs typeface="Sakkal Majalla" panose="02000000000000000000" pitchFamily="2" charset="-78"/>
              </a:rPr>
              <a:t>.</a:t>
            </a:r>
            <a:endParaRPr lang="ru-RU" sz="2800" dirty="0">
              <a:latin typeface="Arial" panose="020B0604020202020204" pitchFamily="34" charset="0"/>
              <a:cs typeface="Sakkal Majalla" panose="020000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clrChange>
              <a:clrFrom>
                <a:srgbClr val="FFFCFF"/>
              </a:clrFrom>
              <a:clrTo>
                <a:srgbClr val="FFFC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98864">
            <a:off x="9695101" y="503793"/>
            <a:ext cx="1124804" cy="97121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 rot="557694">
            <a:off x="8635231" y="5266975"/>
            <a:ext cx="23182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الهدف:</a:t>
            </a:r>
            <a:r>
              <a:rPr lang="ar-EG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AE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ريسة عبيد الكعبي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140212"/>
              </p:ext>
            </p:extLst>
          </p:nvPr>
        </p:nvGraphicFramePr>
        <p:xfrm>
          <a:off x="154004" y="220749"/>
          <a:ext cx="11906451" cy="67042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984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1370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894627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2996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49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</a:t>
                      </a:r>
                      <a:r>
                        <a:rPr lang="ar-AE" sz="1200" b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خديجة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ريسة عبيد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ينتبه للاصوات الموسيقية بالإلتفات حول مصدر الصوت </a:t>
                      </a:r>
                      <a:endParaRPr lang="en-US" sz="120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رقم الهدف :(230)</a:t>
                      </a:r>
                    </a:p>
                    <a:p>
                      <a:pPr marL="171450" marR="0" lvl="0" indent="-17145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540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</a:t>
                      </a:r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الشديدة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الاعاقة الذهنية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الشدشدة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568603">
                <a:tc gridSpan="3"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درس </a:t>
                      </a:r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 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ينتبه للأصوات الموسيقية بالالتفات حول مصدر الصوت</a:t>
                      </a:r>
                      <a:endParaRPr lang="ar-EG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EG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قصة: </a:t>
                      </a: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الموسيق المميزة</a:t>
                      </a:r>
                    </a:p>
                    <a:p>
                      <a:pPr algn="r" rtl="1"/>
                      <a:endParaRPr lang="ar-AE" sz="1200" b="1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1- يحب حمد موسيقى ميكي ماوس</a:t>
                      </a: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 سمع حمد موسيقاه المفضله </a:t>
                      </a: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3-تتبع مصدر الصوت حتى وصل إلى مصدر الموسيقي</a:t>
                      </a:r>
                      <a:endParaRPr lang="ar-EG" sz="12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en-US" sz="1200" b="1" u="sng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15 February 2021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F8CB572-CD2A-48F0-9010-C6C7247BCA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2343" y="2078874"/>
            <a:ext cx="1969396" cy="120967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42D5162-82F0-4B57-BE6C-861F0BEF4E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32342" y="3655832"/>
            <a:ext cx="1974988" cy="135410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EB622FD-73FF-44FB-90E7-F8B2F4246A3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32342" y="5279274"/>
            <a:ext cx="1974987" cy="1457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الطفل يلعب بالألعاب ويلتفت عند سماع الموسيقى 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9485740-310E-4303-A8A5-A98440984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7580" y="1293379"/>
            <a:ext cx="5765116" cy="5276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823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 anchor="b"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عندما يلعب الطفل يقوم المعلم بوضع الموسيقى مسافة متر حتى ينتبه ويلتفت الطالب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C52D9C8-E689-4221-9CD7-11E5C1B89C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1895" y="1221976"/>
            <a:ext cx="3142970" cy="48475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E5679D88-2512-4DA3-A9C4-8DB7F6A1E8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905" y="1221976"/>
            <a:ext cx="3627990" cy="484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2502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5AB00-1C5C-4EB0-B93F-C03AB7A9B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99026" y="287639"/>
            <a:ext cx="4685739" cy="832104"/>
          </a:xfrm>
        </p:spPr>
        <p:txBody>
          <a:bodyPr>
            <a:normAutofit/>
          </a:bodyPr>
          <a:lstStyle/>
          <a:p>
            <a:pPr algn="ctr"/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يقوم المعلم بوضع موسيقى مسافة مترين عندما يلعب الطفل ليرى مدى انتباه الطالب </a:t>
            </a:r>
            <a:br>
              <a:rPr lang="ar-EG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AE" sz="1600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lang="en-US" sz="16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6158BA-8D0B-4C52-9952-51D361C7F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C0CDE5-970C-4CC4-BF43-0DA127E73E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2CF9C2D-83CC-4092-AE35-BEF0FFBA1C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1895" y="1367750"/>
            <a:ext cx="3088865" cy="484751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61DAE4-F5CF-4590-ABC0-AD44C761CF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3905" y="1367749"/>
            <a:ext cx="3627990" cy="4847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438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010246"/>
              </p:ext>
            </p:extLst>
          </p:nvPr>
        </p:nvGraphicFramePr>
        <p:xfrm>
          <a:off x="371061" y="245889"/>
          <a:ext cx="11589108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294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96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ينتبة للأصوات الموسيقية</a:t>
                      </a:r>
                      <a:endParaRPr lang="ar-AE" sz="11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SA" sz="11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انشطه</a:t>
                      </a:r>
                      <a:r>
                        <a:rPr lang="ar-SA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1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سماعية</a:t>
                      </a:r>
                      <a:endParaRPr lang="ar-AE" sz="11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1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  <a:b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</a:br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اهمية  </a:t>
                      </a: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الانتباه للصوت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التعلم باللعب: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يصدر المعلم أصوات مختلفة ويتعرف الطلاب على مصدر الصوت وما هو هذا الصوت.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rgbClr val="FF0000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التعليم التعاوني: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اللعب مع الأقران بالبحث عن مصدر الصوت .</a:t>
                      </a:r>
                      <a:endParaRPr lang="ar-EG" sz="1200" b="0" i="0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 التعلم الجماعي </a:t>
                      </a:r>
                    </a:p>
                    <a:p>
                      <a:pPr algn="r" rtl="1"/>
                      <a:r>
                        <a:rPr lang="ar-SA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اصدار صوت ويطلب المعلم من الطلاب البحث عن مصدر الصوت </a:t>
                      </a:r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SA" sz="1200" b="0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 اللعب التنافسي</a:t>
                      </a:r>
                    </a:p>
                    <a:p>
                      <a:pPr algn="r" rtl="1"/>
                      <a:r>
                        <a:rPr lang="ar-SA" sz="1200" b="0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يطلب المعلم من الطلاب البحث عن مصدر الصوت ومن يصل للمصدر أولا هو الفائز.</a:t>
                      </a:r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200" b="0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EG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EG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المقدمة 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endParaRPr lang="ar-EG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15 February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6</a:t>
            </a:fld>
            <a:endParaRPr lang="en-GB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F13814F-6644-40FA-9C2B-C4419A5CE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688" y="4051457"/>
            <a:ext cx="3627990" cy="248745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8E3B86E-5429-4C7A-A878-03EAF965043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1537252"/>
            <a:ext cx="2951922" cy="2215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D203FF-02FB-4EB0-B5DF-789F2E08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A1294A2-9656-4745-B2D6-CACA84C83854}" type="datetime3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 February 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E4F268-004C-48F5-9243-DAD91B583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F9F505-338F-4A63-8E60-F3E66EC2060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CBFDD2E-5A97-44B9-BFC8-3A9636E762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258282"/>
              </p:ext>
            </p:extLst>
          </p:nvPr>
        </p:nvGraphicFramePr>
        <p:xfrm>
          <a:off x="180109" y="165333"/>
          <a:ext cx="11804073" cy="58486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58992">
                <a:tc>
                  <a:txBody>
                    <a:bodyPr/>
                    <a:lstStyle/>
                    <a:p>
                      <a:pPr algn="r"/>
                      <a:endParaRPr lang="en-US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200" b="0" i="0" u="none" baseline="0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التدرج في الدرس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ar-SA" sz="1200" b="0" i="0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/>
                      <a:r>
                        <a:rPr lang="ar-EG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 </a:t>
                      </a:r>
                      <a:r>
                        <a:rPr lang="ar-AE" sz="1200" b="0" i="0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1- يقوم المعلم بوضع الموسيقى التي يحبها الطالب عند انشغاله باللعب .</a:t>
                      </a:r>
                    </a:p>
                    <a:p>
                      <a:pPr algn="r"/>
                      <a:r>
                        <a:rPr lang="ar-AE" sz="1200" b="0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2- يقوم المعلم بوضع الموسيقى بمسافة متر حتى يرى مدى انتباه الطالب للصوت.</a:t>
                      </a:r>
                    </a:p>
                    <a:p>
                      <a:pPr algn="r"/>
                      <a:r>
                        <a:rPr lang="ar-AE" sz="1200" b="0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3- يقوم المعلم بوضع الموسيقى مسافة مترين ويطلب من الطالب البحث عن مصدر الصوت .</a:t>
                      </a:r>
                    </a:p>
                    <a:p>
                      <a:pPr algn="r"/>
                      <a:r>
                        <a:rPr lang="ar-AE" sz="1200" b="0" i="0" u="none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4- يتدرج المعلم في البحث عن مصدر الصوت بحيث يضعه في البداية في مكان قريب جدا ويمكن ملاحظته.</a:t>
                      </a:r>
                    </a:p>
                    <a:p>
                      <a:pPr algn="r"/>
                      <a:endParaRPr lang="ar-AE" sz="1200" b="0" i="0" u="none" kern="1200" baseline="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الرياضي: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وضع موسيقى بمقدار مترين وتشغيلها أثناء انشغال الطالب باللعب مع التعزيز والتحفيز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الموسيقي: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صناعه لعبة موسيقية بأدوات إعادة التدوير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النشاط الفني :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تلوين بعض الأدوات </a:t>
                      </a:r>
                      <a:r>
                        <a:rPr kumimoji="0" lang="ar-AE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المويسقية</a:t>
                      </a:r>
                      <a:r>
                        <a:rPr kumimoji="0" lang="ar-AE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التي يحبها الطالب.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ar-AE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algn="r"/>
                      <a:endParaRPr lang="ar-AE" sz="1200" b="1" baseline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6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المعلم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1001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 ولي الامر بوضع اغنيه مفضلة للطالب والبحث عن مصدر الصوت في المنزل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848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مشاهدة فيديو  عن الانتباه لمصدر الصوت</a:t>
                      </a:r>
                      <a:endParaRPr lang="en-US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472C4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https://youtu.be/qn9QjAyO6_4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الكترونية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056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 : ان ينبه للموسيقلى بمقدار مترين       جيد: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ينتبة للموسيقى بمقدار متر                 </a:t>
                      </a:r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ضعيف :- أن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ينتبة للموسيقى وهي بجانبه</a:t>
                      </a:r>
                    </a:p>
                    <a:p>
                      <a:pPr algn="r" rtl="1"/>
                      <a:r>
                        <a:rPr lang="ar-EG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   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62983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79195BEB-A072-45D8-848D-E8CA744F9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268217" y="997532"/>
            <a:ext cx="4367023" cy="734415"/>
          </a:xfrm>
        </p:spPr>
        <p:txBody>
          <a:bodyPr anchor="ctr">
            <a:normAutofit/>
          </a:bodyPr>
          <a:lstStyle/>
          <a:p>
            <a:pPr algn="ctr" rtl="1"/>
            <a:r>
              <a:rPr lang="ar-EG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-- </a:t>
            </a:r>
            <a:r>
              <a:rPr lang="ar-AE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ينتبه للأصوات الموسيقية</a:t>
            </a:r>
            <a:endParaRPr lang="en-US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587D558-5792-4FF7-9111-65F4C874C61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algn="r" fontAlgn="base"/>
            <a:r>
              <a:rPr lang="ar-EG" sz="1200" dirty="0">
                <a:solidFill>
                  <a:schemeClr val="bg1"/>
                </a:solidFill>
                <a:latin typeface="inherit"/>
              </a:rPr>
              <a:t>                            </a:t>
            </a:r>
            <a:r>
              <a:rPr lang="ar-EG" sz="1400" b="1" i="0" dirty="0">
                <a:solidFill>
                  <a:schemeClr val="bg1"/>
                </a:solidFill>
                <a:effectLst/>
                <a:latin typeface="Arimo"/>
              </a:rPr>
              <a:t> تعريف </a:t>
            </a:r>
            <a:r>
              <a:rPr lang="ar-AE" sz="1400" b="1" i="0" dirty="0">
                <a:solidFill>
                  <a:schemeClr val="bg1"/>
                </a:solidFill>
                <a:effectLst/>
                <a:latin typeface="Arimo"/>
              </a:rPr>
              <a:t>الانتباه</a:t>
            </a:r>
            <a:endParaRPr lang="ar-EG" sz="1400" b="1" i="0" dirty="0">
              <a:solidFill>
                <a:schemeClr val="bg1"/>
              </a:solidFill>
              <a:effectLst/>
              <a:latin typeface="Arimo"/>
            </a:endParaRP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E58025A-9737-434D-AE90-0CC9E799028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2038" y="3429000"/>
            <a:ext cx="3913188" cy="224948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 rtl="1"/>
            <a:endParaRPr lang="ar-EG" sz="12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indent="0" algn="r" rtl="1">
              <a:buNone/>
            </a:pPr>
            <a:endParaRPr lang="ar-EG" sz="1200" b="0" i="0" dirty="0">
              <a:effectLst/>
              <a:latin typeface="Arimo"/>
            </a:endParaRPr>
          </a:p>
          <a:p>
            <a:pPr lvl="1" algn="r" fontAlgn="base"/>
            <a:endParaRPr lang="ar-AE" sz="1200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56A-2615-403F-A09F-BC30DF1E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C0CDE5-970C-4CC4-BF43-0DA127E73E8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5B7AE-9453-41D7-AC83-A2E65FBBCAE4}" type="datetime3">
              <a:rPr lang="en-US" noProof="0" smtClean="0"/>
              <a:t>15 February 2021</a:t>
            </a:fld>
            <a:endParaRPr lang="en-US" noProof="0" dirty="0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9EC8F5BB-81C1-47C9-8A7E-5B70BBC713E9}"/>
              </a:ext>
            </a:extLst>
          </p:cNvPr>
          <p:cNvSpPr/>
          <p:nvPr/>
        </p:nvSpPr>
        <p:spPr>
          <a:xfrm rot="694842">
            <a:off x="7182678" y="4343251"/>
            <a:ext cx="1997765" cy="860424"/>
          </a:xfrm>
          <a:prstGeom prst="roundRect">
            <a:avLst>
              <a:gd name="adj" fmla="val 32561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EG" sz="3600" dirty="0"/>
              <a:t>ماما</a:t>
            </a:r>
            <a:endParaRPr lang="en-US" sz="3600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D7CFEC5-27D6-405A-9F80-46CD3CD251A2}"/>
              </a:ext>
            </a:extLst>
          </p:cNvPr>
          <p:cNvSpPr/>
          <p:nvPr/>
        </p:nvSpPr>
        <p:spPr>
          <a:xfrm>
            <a:off x="1154166" y="3828319"/>
            <a:ext cx="28889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dirty="0">
                <a:solidFill>
                  <a:srgbClr val="202122"/>
                </a:solidFill>
                <a:latin typeface="Arial" panose="020B0604020202020204" pitchFamily="34" charset="0"/>
              </a:rPr>
              <a:t> عملية تركيز الشعور في شيء مثير</a:t>
            </a:r>
          </a:p>
          <a:p>
            <a:r>
              <a:rPr lang="ar-AE" dirty="0">
                <a:solidFill>
                  <a:srgbClr val="202122"/>
                </a:solidFill>
                <a:latin typeface="Arial" panose="020B0604020202020204" pitchFamily="34" charset="0"/>
              </a:rPr>
              <a:t> سواء كان هذا المثير حسيا أو معنويا</a:t>
            </a:r>
            <a:endParaRPr lang="en-US" dirty="0"/>
          </a:p>
        </p:txBody>
      </p:sp>
      <p:pic>
        <p:nvPicPr>
          <p:cNvPr id="11" name="Picture Placeholder 10">
            <a:extLst>
              <a:ext uri="{FF2B5EF4-FFF2-40B4-BE49-F238E27FC236}">
                <a16:creationId xmlns:a16="http://schemas.microsoft.com/office/drawing/2014/main" id="{8C759302-7CF7-4E6E-81DD-706C79DE395F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/>
          <a:srcRect l="20890" r="20890"/>
          <a:stretch>
            <a:fillRect/>
          </a:stretch>
        </p:blipFill>
        <p:spPr>
          <a:xfrm rot="744080">
            <a:off x="6369968" y="262559"/>
            <a:ext cx="4646613" cy="5472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9270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EED42B-3B47-45C2-9F50-0B4533C0F1E3}">
  <ds:schemaRefs>
    <ds:schemaRef ds:uri="0860e916-1933-4f54-bf75-902e7a9d18bb"/>
    <ds:schemaRef ds:uri="http://schemas.microsoft.com/office/2006/documentManagement/types"/>
    <ds:schemaRef ds:uri="http://www.w3.org/XML/1998/namespace"/>
    <ds:schemaRef ds:uri="c1803469-1359-4921-b8b2-4aa11e6de6e4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2879</TotalTime>
  <Words>404</Words>
  <Application>Microsoft Office PowerPoint</Application>
  <PresentationFormat>Widescreen</PresentationFormat>
  <Paragraphs>121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8" baseType="lpstr">
      <vt:lpstr>Arial</vt:lpstr>
      <vt:lpstr>Arimo</vt:lpstr>
      <vt:lpstr>Calibri</vt:lpstr>
      <vt:lpstr>Calibri Light</vt:lpstr>
      <vt:lpstr>Franklin Gothic Book</vt:lpstr>
      <vt:lpstr>inherit</vt:lpstr>
      <vt:lpstr>Sakkal Majalla</vt:lpstr>
      <vt:lpstr>Office Theme</vt:lpstr>
      <vt:lpstr>1_Office Theme</vt:lpstr>
      <vt:lpstr>2_Office Theme</vt:lpstr>
      <vt:lpstr>- ينتبه للأصوات الموسيقية بالإلتفات حول مصدر الصوت عند سماعة (230).</vt:lpstr>
      <vt:lpstr>PowerPoint Presentation</vt:lpstr>
      <vt:lpstr>الطفل يلعب بالألعاب ويلتفت عند سماع الموسيقى   </vt:lpstr>
      <vt:lpstr>عندما يلعب الطفل يقوم المعلم بوضع الموسيقى مسافة متر حتى ينتبه ويلتفت الطالب  </vt:lpstr>
      <vt:lpstr>يقوم المعلم بوضع موسيقى مسافة مترين عندما يلعب الطفل ليرى مدى انتباه الطالب   </vt:lpstr>
      <vt:lpstr>PowerPoint Presentation</vt:lpstr>
      <vt:lpstr>PowerPoint Presentation</vt:lpstr>
      <vt:lpstr>-- ينتبه للأصوات الموسيقية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Salama Nasiib Hamad Al Ketbi</cp:lastModifiedBy>
  <cp:revision>262</cp:revision>
  <dcterms:created xsi:type="dcterms:W3CDTF">2020-07-26T19:33:45Z</dcterms:created>
  <dcterms:modified xsi:type="dcterms:W3CDTF">2021-02-15T17:00:10Z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