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  <p:sldMasterId id="2147483677" r:id="rId6"/>
  </p:sldMasterIdLst>
  <p:notesMasterIdLst>
    <p:notesMasterId r:id="rId15"/>
  </p:notesMasterIdLst>
  <p:sldIdLst>
    <p:sldId id="267" r:id="rId7"/>
    <p:sldId id="257" r:id="rId8"/>
    <p:sldId id="293" r:id="rId9"/>
    <p:sldId id="288" r:id="rId10"/>
    <p:sldId id="290" r:id="rId11"/>
    <p:sldId id="258" r:id="rId12"/>
    <p:sldId id="300" r:id="rId13"/>
    <p:sldId id="27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6" autoAdjust="0"/>
    <p:restoredTop sz="94660"/>
  </p:normalViewPr>
  <p:slideViewPr>
    <p:cSldViewPr snapToGrid="0">
      <p:cViewPr varScale="1">
        <p:scale>
          <a:sx n="78" d="100"/>
          <a:sy n="78" d="100"/>
        </p:scale>
        <p:origin x="76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15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15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15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15 February 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1452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15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37459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2663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4462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93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15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930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5596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0689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2467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4287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6609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3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170716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aphic 16">
            <a:extLst>
              <a:ext uri="{FF2B5EF4-FFF2-40B4-BE49-F238E27FC236}">
                <a16:creationId xmlns:a16="http://schemas.microsoft.com/office/drawing/2014/main" id="{AD638337-297E-49B3-AE0F-B36EC9D01661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A8DCE5-120B-4D39-B899-95EBEC388DEA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53F4B5D3-A813-434A-B7AA-8FEE19B9CF16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BA5C-859C-4C16-8ECF-9FCA37E77DD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748030" y="2442380"/>
            <a:ext cx="3913632" cy="804672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tIns="72000" bIns="72000"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466-F90A-4774-B172-0061F1A7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A6D05-D16B-4603-A323-876374AD20C5}" type="datetime3">
              <a:rPr lang="en-US" noProof="0" smtClean="0"/>
              <a:t>15 February 2021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6C28-113A-459C-BD12-125E112B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lIns="0"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1ADD0-1305-43DD-A03D-2FE3B5D0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0" name="Graphic 23">
            <a:extLst>
              <a:ext uri="{FF2B5EF4-FFF2-40B4-BE49-F238E27FC236}">
                <a16:creationId xmlns:a16="http://schemas.microsoft.com/office/drawing/2014/main" id="{74E08599-4D6A-4CDA-9228-3DBD31E1E64D}"/>
              </a:ext>
            </a:extLst>
          </p:cNvPr>
          <p:cNvSpPr/>
          <p:nvPr userDrawn="1"/>
        </p:nvSpPr>
        <p:spPr>
          <a:xfrm>
            <a:off x="-24517" y="970945"/>
            <a:ext cx="4593600" cy="1238400"/>
          </a:xfrm>
          <a:custGeom>
            <a:avLst/>
            <a:gdLst>
              <a:gd name="connsiteX0" fmla="*/ 3451384 w 3457575"/>
              <a:gd name="connsiteY0" fmla="*/ 842439 h 942975"/>
              <a:gd name="connsiteX1" fmla="*/ 3367564 w 3457575"/>
              <a:gd name="connsiteY1" fmla="*/ 44244 h 942975"/>
              <a:gd name="connsiteX2" fmla="*/ 7144 w 3457575"/>
              <a:gd name="connsiteY2" fmla="*/ 129969 h 942975"/>
              <a:gd name="connsiteX3" fmla="*/ 7144 w 3457575"/>
              <a:gd name="connsiteY3" fmla="*/ 936736 h 942975"/>
              <a:gd name="connsiteX4" fmla="*/ 3451384 w 3457575"/>
              <a:gd name="connsiteY4" fmla="*/ 842439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7575" h="942975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>
                  <a:alpha val="10000"/>
                </a:schemeClr>
              </a:gs>
              <a:gs pos="88000">
                <a:schemeClr val="accent2">
                  <a:alpha val="50000"/>
                </a:schemeClr>
              </a:gs>
            </a:gsLst>
            <a:lin ang="10800000" scaled="1"/>
            <a:tileRect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1" name="Graphic 6">
            <a:extLst>
              <a:ext uri="{FF2B5EF4-FFF2-40B4-BE49-F238E27FC236}">
                <a16:creationId xmlns:a16="http://schemas.microsoft.com/office/drawing/2014/main" id="{548D0821-4E36-47CF-A7AC-8FB339F5F24A}"/>
              </a:ext>
            </a:extLst>
          </p:cNvPr>
          <p:cNvSpPr/>
          <p:nvPr userDrawn="1"/>
        </p:nvSpPr>
        <p:spPr>
          <a:xfrm>
            <a:off x="-26126" y="587196"/>
            <a:ext cx="4885313" cy="1632656"/>
          </a:xfrm>
          <a:custGeom>
            <a:avLst/>
            <a:gdLst>
              <a:gd name="connsiteX0" fmla="*/ 12607 w 4885312"/>
              <a:gd name="connsiteY0" fmla="*/ 1627544 h 1632656"/>
              <a:gd name="connsiteX1" fmla="*/ 4876404 w 4885312"/>
              <a:gd name="connsiteY1" fmla="*/ 1073201 h 1632656"/>
              <a:gd name="connsiteX2" fmla="*/ 4765029 w 4885312"/>
              <a:gd name="connsiteY2" fmla="*/ 12607 h 1632656"/>
              <a:gd name="connsiteX3" fmla="*/ 12607 w 4885312"/>
              <a:gd name="connsiteY3" fmla="*/ 554294 h 1632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85312" h="1632656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 flip="none" rotWithShape="1">
            <a:gsLst>
              <a:gs pos="9000">
                <a:schemeClr val="accent1"/>
              </a:gs>
              <a:gs pos="100000">
                <a:schemeClr val="accent2"/>
              </a:gs>
            </a:gsLst>
            <a:lin ang="360000" scaled="0"/>
            <a:tileRect/>
          </a:gradFill>
          <a:ln w="126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F708432B-D626-47BC-8C1E-E5F2ADCDCE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 rot="-360000">
            <a:off x="846111" y="974881"/>
            <a:ext cx="3933620" cy="734415"/>
          </a:xfrm>
        </p:spPr>
        <p:txBody>
          <a:bodyPr anchor="b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Text Layout 1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B8041375-FFF3-48A5-8985-52AD4D496A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8990" y="3392622"/>
            <a:ext cx="3913188" cy="2249488"/>
          </a:xfrm>
        </p:spPr>
        <p:txBody>
          <a:bodyPr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2"/>
              </a:buClr>
              <a:defRPr sz="1600" b="0">
                <a:latin typeface="+mn-lt"/>
              </a:defRPr>
            </a:lvl1pPr>
            <a:lvl2pPr marL="457200" indent="0">
              <a:buNone/>
              <a:defRPr sz="1600">
                <a:latin typeface="Franklin Gothic Book" panose="020B0503020102020204" pitchFamily="34" charset="0"/>
              </a:defRPr>
            </a:lvl2pPr>
            <a:lvl3pPr>
              <a:defRPr sz="16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aphic 17">
            <a:extLst>
              <a:ext uri="{FF2B5EF4-FFF2-40B4-BE49-F238E27FC236}">
                <a16:creationId xmlns:a16="http://schemas.microsoft.com/office/drawing/2014/main" id="{1CF7F5A7-666B-4C97-8F1C-0930361F612E}"/>
              </a:ext>
            </a:extLst>
          </p:cNvPr>
          <p:cNvGrpSpPr/>
          <p:nvPr/>
        </p:nvGrpSpPr>
        <p:grpSpPr>
          <a:xfrm>
            <a:off x="5530724" y="0"/>
            <a:ext cx="6340653" cy="6429600"/>
            <a:chOff x="5530724" y="0"/>
            <a:chExt cx="6340653" cy="64296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7BC95EC-0C9A-48BD-BC1E-AF1C1DA9C02C}"/>
                </a:ext>
              </a:extLst>
            </p:cNvPr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>
                <a:gd name="connsiteX0" fmla="*/ 1132162 w 2287209"/>
                <a:gd name="connsiteY0" fmla="*/ 5560454 h 5565543"/>
                <a:gd name="connsiteX1" fmla="*/ 2283391 w 2287209"/>
                <a:gd name="connsiteY1" fmla="*/ 12700 h 5565543"/>
                <a:gd name="connsiteX2" fmla="*/ 552736 w 2287209"/>
                <a:gd name="connsiteY2" fmla="*/ 12700 h 5565543"/>
                <a:gd name="connsiteX3" fmla="*/ 12700 w 2287209"/>
                <a:gd name="connsiteY3" fmla="*/ 5359688 h 5565543"/>
                <a:gd name="connsiteX4" fmla="*/ 1132162 w 2287209"/>
                <a:gd name="connsiteY4" fmla="*/ 5560454 h 556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7209" h="5565543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 flip="none" rotWithShape="1">
              <a:gsLst>
                <a:gs pos="3000">
                  <a:schemeClr val="accent5">
                    <a:alpha val="6000"/>
                  </a:schemeClr>
                </a:gs>
                <a:gs pos="100000">
                  <a:schemeClr val="accent5">
                    <a:alpha val="50000"/>
                  </a:schemeClr>
                </a:gs>
              </a:gsLst>
              <a:lin ang="5880000" scaled="0"/>
              <a:tileRect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5F80F8-FA23-4496-B401-E10D70AC21A8}"/>
                </a:ext>
              </a:extLst>
            </p:cNvPr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>
                <a:gd name="connsiteX0" fmla="*/ 5080140 w 6340653"/>
                <a:gd name="connsiteY0" fmla="*/ 6446112 h 6455013"/>
                <a:gd name="connsiteX1" fmla="*/ 6334294 w 6340653"/>
                <a:gd name="connsiteY1" fmla="*/ 545112 h 6455013"/>
                <a:gd name="connsiteX2" fmla="*/ 3831070 w 6340653"/>
                <a:gd name="connsiteY2" fmla="*/ 12700 h 6455013"/>
                <a:gd name="connsiteX3" fmla="*/ 1151222 w 6340653"/>
                <a:gd name="connsiteY3" fmla="*/ 12700 h 6455013"/>
                <a:gd name="connsiteX4" fmla="*/ 12700 w 6340653"/>
                <a:gd name="connsiteY4" fmla="*/ 5369854 h 6455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40653" h="6455013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3000">
                  <a:schemeClr val="accent5"/>
                </a:gs>
                <a:gs pos="100000">
                  <a:schemeClr val="bg2"/>
                </a:gs>
              </a:gsLst>
              <a:lin ang="0" scaled="1"/>
            </a:gra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65F2E539-DDA4-47DC-A929-17C7DB4D8C88}"/>
                </a:ext>
              </a:extLst>
            </p:cNvPr>
            <p:cNvSpPr/>
            <p:nvPr/>
          </p:nvSpPr>
          <p:spPr>
            <a:xfrm>
              <a:off x="5830609" y="-12700"/>
              <a:ext cx="5756144" cy="6150052"/>
            </a:xfrm>
            <a:custGeom>
              <a:avLst/>
              <a:gdLst>
                <a:gd name="connsiteX0" fmla="*/ 5715476 w 5756143"/>
                <a:gd name="connsiteY0" fmla="*/ 764938 h 6150052"/>
                <a:gd name="connsiteX1" fmla="*/ 4579496 w 5756143"/>
                <a:gd name="connsiteY1" fmla="*/ 6113197 h 6150052"/>
                <a:gd name="connsiteX2" fmla="*/ 43196 w 5756143"/>
                <a:gd name="connsiteY2" fmla="*/ 5150027 h 6150052"/>
                <a:gd name="connsiteX3" fmla="*/ 1134704 w 5756143"/>
                <a:gd name="connsiteY3" fmla="*/ 12700 h 6150052"/>
                <a:gd name="connsiteX4" fmla="*/ 1109290 w 5756143"/>
                <a:gd name="connsiteY4" fmla="*/ 12700 h 6150052"/>
                <a:gd name="connsiteX5" fmla="*/ 12700 w 5756143"/>
                <a:gd name="connsiteY5" fmla="*/ 5169087 h 6150052"/>
                <a:gd name="connsiteX6" fmla="*/ 4598556 w 5756143"/>
                <a:gd name="connsiteY6" fmla="*/ 6143693 h 6150052"/>
                <a:gd name="connsiteX7" fmla="*/ 5743431 w 5756143"/>
                <a:gd name="connsiteY7" fmla="*/ 757314 h 6150052"/>
                <a:gd name="connsiteX8" fmla="*/ 5745972 w 5756143"/>
                <a:gd name="connsiteY8" fmla="*/ 744607 h 6150052"/>
                <a:gd name="connsiteX9" fmla="*/ 2299910 w 5756143"/>
                <a:gd name="connsiteY9" fmla="*/ 12700 h 6150052"/>
                <a:gd name="connsiteX10" fmla="*/ 2177925 w 5756143"/>
                <a:gd name="connsiteY10" fmla="*/ 12700 h 6150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756143" h="6150052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bg1"/>
            </a:solidFill>
            <a:ln w="1269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6641E2E-882B-485E-AD7C-2BC054BEA52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 rot="720000">
            <a:off x="6384187" y="209524"/>
            <a:ext cx="4647699" cy="5472101"/>
          </a:xfrm>
          <a:custGeom>
            <a:avLst/>
            <a:gdLst>
              <a:gd name="connsiteX0" fmla="*/ 0 w 4643879"/>
              <a:gd name="connsiteY0" fmla="*/ 5462044 h 5462044"/>
              <a:gd name="connsiteX1" fmla="*/ 1160970 w 4643879"/>
              <a:gd name="connsiteY1" fmla="*/ 0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4643879 w 4643879"/>
              <a:gd name="connsiteY2" fmla="*/ 0 h 5462044"/>
              <a:gd name="connsiteX3" fmla="*/ 3482909 w 4643879"/>
              <a:gd name="connsiteY3" fmla="*/ 5462044 h 5462044"/>
              <a:gd name="connsiteX4" fmla="*/ 0 w 4643879"/>
              <a:gd name="connsiteY4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6146 w 4643879"/>
              <a:gd name="connsiteY2" fmla="*/ 8068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11990 w 4643879"/>
              <a:gd name="connsiteY1" fmla="*/ 13839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3482909 w 4643879"/>
              <a:gd name="connsiteY4" fmla="*/ 5462044 h 5462044"/>
              <a:gd name="connsiteX5" fmla="*/ 0 w 4643879"/>
              <a:gd name="connsiteY5" fmla="*/ 5462044 h 5462044"/>
              <a:gd name="connsiteX0" fmla="*/ 0 w 4643879"/>
              <a:gd name="connsiteY0" fmla="*/ 5462044 h 5462044"/>
              <a:gd name="connsiteX1" fmla="*/ 5006 w 4643879"/>
              <a:gd name="connsiteY1" fmla="*/ 210263 h 5462044"/>
              <a:gd name="connsiteX2" fmla="*/ 1029484 w 4643879"/>
              <a:gd name="connsiteY2" fmla="*/ 2927 h 5462044"/>
              <a:gd name="connsiteX3" fmla="*/ 4643879 w 4643879"/>
              <a:gd name="connsiteY3" fmla="*/ 0 h 5462044"/>
              <a:gd name="connsiteX4" fmla="*/ 4634592 w 4643879"/>
              <a:gd name="connsiteY4" fmla="*/ 5460922 h 5462044"/>
              <a:gd name="connsiteX5" fmla="*/ 0 w 4643879"/>
              <a:gd name="connsiteY5" fmla="*/ 5462044 h 546204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67184 h 5467184"/>
              <a:gd name="connsiteX1" fmla="*/ 8345 w 4647218"/>
              <a:gd name="connsiteY1" fmla="*/ 210263 h 5467184"/>
              <a:gd name="connsiteX2" fmla="*/ 1032823 w 4647218"/>
              <a:gd name="connsiteY2" fmla="*/ 2927 h 5467184"/>
              <a:gd name="connsiteX3" fmla="*/ 4647218 w 4647218"/>
              <a:gd name="connsiteY3" fmla="*/ 0 h 5467184"/>
              <a:gd name="connsiteX4" fmla="*/ 4637931 w 4647218"/>
              <a:gd name="connsiteY4" fmla="*/ 5460922 h 5467184"/>
              <a:gd name="connsiteX5" fmla="*/ 0 w 4647218"/>
              <a:gd name="connsiteY5" fmla="*/ 5467184 h 5467184"/>
              <a:gd name="connsiteX0" fmla="*/ 0 w 4647218"/>
              <a:gd name="connsiteY0" fmla="*/ 5472101 h 5472101"/>
              <a:gd name="connsiteX1" fmla="*/ 8345 w 4647218"/>
              <a:gd name="connsiteY1" fmla="*/ 21518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0 w 4647218"/>
              <a:gd name="connsiteY0" fmla="*/ 5472101 h 5472101"/>
              <a:gd name="connsiteX1" fmla="*/ 5908 w 4647218"/>
              <a:gd name="connsiteY1" fmla="*/ 224560 h 5472101"/>
              <a:gd name="connsiteX2" fmla="*/ 1048878 w 4647218"/>
              <a:gd name="connsiteY2" fmla="*/ 0 h 5472101"/>
              <a:gd name="connsiteX3" fmla="*/ 4647218 w 4647218"/>
              <a:gd name="connsiteY3" fmla="*/ 4917 h 5472101"/>
              <a:gd name="connsiteX4" fmla="*/ 4637931 w 4647218"/>
              <a:gd name="connsiteY4" fmla="*/ 5465839 h 5472101"/>
              <a:gd name="connsiteX5" fmla="*/ 0 w 4647218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38412 w 4647699"/>
              <a:gd name="connsiteY4" fmla="*/ 5465839 h 5472101"/>
              <a:gd name="connsiteX5" fmla="*/ 481 w 4647699"/>
              <a:gd name="connsiteY5" fmla="*/ 5472101 h 5472101"/>
              <a:gd name="connsiteX0" fmla="*/ 481 w 4647699"/>
              <a:gd name="connsiteY0" fmla="*/ 5472101 h 5472101"/>
              <a:gd name="connsiteX1" fmla="*/ 1250 w 4647699"/>
              <a:gd name="connsiteY1" fmla="*/ 221221 h 5472101"/>
              <a:gd name="connsiteX2" fmla="*/ 1049359 w 4647699"/>
              <a:gd name="connsiteY2" fmla="*/ 0 h 5472101"/>
              <a:gd name="connsiteX3" fmla="*/ 4647699 w 4647699"/>
              <a:gd name="connsiteY3" fmla="*/ 4917 h 5472101"/>
              <a:gd name="connsiteX4" fmla="*/ 4643537 w 4647699"/>
              <a:gd name="connsiteY4" fmla="*/ 5464749 h 5472101"/>
              <a:gd name="connsiteX5" fmla="*/ 481 w 4647699"/>
              <a:gd name="connsiteY5" fmla="*/ 5472101 h 5472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7699" h="5472101">
                <a:moveTo>
                  <a:pt x="481" y="5472101"/>
                </a:moveTo>
                <a:cubicBezTo>
                  <a:pt x="4478" y="3656033"/>
                  <a:pt x="-2747" y="2037289"/>
                  <a:pt x="1250" y="221221"/>
                </a:cubicBezTo>
                <a:lnTo>
                  <a:pt x="1049359" y="0"/>
                </a:lnTo>
                <a:lnTo>
                  <a:pt x="4647699" y="4917"/>
                </a:lnTo>
                <a:cubicBezTo>
                  <a:pt x="4644603" y="1825224"/>
                  <a:pt x="4646633" y="3644442"/>
                  <a:pt x="4643537" y="5464749"/>
                </a:cubicBezTo>
                <a:lnTo>
                  <a:pt x="481" y="5472101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001604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15 February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15 February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15 February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15 February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15 February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15 February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15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15 February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1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315459" y="2608024"/>
            <a:ext cx="4851352" cy="1827069"/>
          </a:xfrm>
        </p:spPr>
        <p:txBody>
          <a:bodyPr>
            <a:normAutofit/>
          </a:bodyPr>
          <a:lstStyle/>
          <a:p>
            <a:pPr algn="ctr" rtl="1"/>
            <a:r>
              <a:rPr lang="ar-EG" sz="2800" dirty="0">
                <a:latin typeface="Arial" panose="020B0604020202020204" pitchFamily="34" charset="0"/>
                <a:cs typeface="Sakkal Majalla" panose="02000000000000000000" pitchFamily="2" charset="-78"/>
              </a:rPr>
              <a:t>- </a:t>
            </a:r>
            <a:r>
              <a:rPr lang="ar-AE" sz="2800" dirty="0">
                <a:latin typeface="Arial" panose="020B0604020202020204" pitchFamily="34" charset="0"/>
                <a:cs typeface="Sakkal Majalla" panose="02000000000000000000" pitchFamily="2" charset="-78"/>
              </a:rPr>
              <a:t>ينتبه للأصوات الموسيقية بالإلتفات حول مصدر الصوت عند سماعة </a:t>
            </a:r>
            <a:r>
              <a:rPr lang="en-US" sz="2800" dirty="0">
                <a:latin typeface="Arial" panose="020B0604020202020204" pitchFamily="34" charset="0"/>
                <a:cs typeface="Sakkal Majalla" panose="02000000000000000000" pitchFamily="2" charset="-78"/>
              </a:rPr>
              <a:t>(230)</a:t>
            </a:r>
            <a:r>
              <a:rPr lang="ar-AE" sz="2800" dirty="0">
                <a:latin typeface="Arial" panose="020B0604020202020204" pitchFamily="34" charset="0"/>
                <a:cs typeface="Sakkal Majalla" panose="02000000000000000000" pitchFamily="2" charset="-78"/>
              </a:rPr>
              <a:t>.</a:t>
            </a:r>
            <a:endParaRPr lang="ru-RU" sz="28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557694">
            <a:off x="8635231" y="5266975"/>
            <a:ext cx="23182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مقدم الهدف:</a:t>
            </a:r>
            <a:r>
              <a:rPr lang="ar-EG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ريسة عبيد الكعبي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140212"/>
              </p:ext>
            </p:extLst>
          </p:nvPr>
        </p:nvGraphicFramePr>
        <p:xfrm>
          <a:off x="154004" y="220749"/>
          <a:ext cx="11906451" cy="67042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89462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99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خديجة الكعبي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ريسة عبيد الكعبي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ينتبه للاصوات الموسيقية بالإلتفات حول مصدر الصوت </a:t>
                      </a:r>
                      <a:endParaRPr lang="en-US" sz="1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:(230)</a:t>
                      </a: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الشديدة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الشدشدة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algn="r" rtl="1"/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</a:t>
                      </a:r>
                      <a:r>
                        <a:rPr lang="ar-EG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 </a:t>
                      </a:r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ينتبه للأصوات الموسيقية بالالتفات حول مصدر الصوت</a:t>
                      </a:r>
                      <a:endParaRPr lang="ar-EG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قصة: </a:t>
                      </a:r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الموسيق المميزة</a:t>
                      </a:r>
                    </a:p>
                    <a:p>
                      <a:pPr algn="r" rtl="1"/>
                      <a:endParaRPr lang="ar-AE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يحب حمد موسيقى ميكي ماوس</a:t>
                      </a: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سمع حمد موسيقاه المفضله </a:t>
                      </a: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3-تتبع مصدر الصوت حتى وصل إلى مصدر الموسيقي</a:t>
                      </a:r>
                      <a:endParaRPr lang="ar-EG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15 February 2021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F8CB572-CD2A-48F0-9010-C6C7247BCA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2343" y="2078874"/>
            <a:ext cx="1969396" cy="12096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42D5162-82F0-4B57-BE6C-861F0BEF4E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32342" y="3655832"/>
            <a:ext cx="1974988" cy="13541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EB622FD-73FF-44FB-90E7-F8B2F4246A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32342" y="5279274"/>
            <a:ext cx="1974987" cy="1457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الطفل يلعب بالألعاب ويلتفت عند سماع الموسيقى 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485740-310E-4303-A8A5-A984409843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7580" y="1293379"/>
            <a:ext cx="5765116" cy="5276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823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 anchor="b"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عندما يلعب الطفل يقوم المعلم بوضع الموسيقى مسافة متر حتى ينتبه ويلتفت الطالب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C52D9C8-E689-4221-9CD7-11E5C1B89C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1895" y="1221976"/>
            <a:ext cx="3142970" cy="48475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5679D88-2512-4DA3-A9C4-8DB7F6A1E8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3905" y="1221976"/>
            <a:ext cx="3627990" cy="484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502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يقوم المعلم بوضع موسيقى مسافة مترين عندما يلعب الطفل ليرى مدى انتباه الطالب 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CF9C2D-83CC-4092-AE35-BEF0FFBA1C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1895" y="1367750"/>
            <a:ext cx="3088865" cy="48475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61DAE4-F5CF-4590-ABC0-AD44C761CF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3905" y="1367749"/>
            <a:ext cx="3627990" cy="484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438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010246"/>
              </p:ext>
            </p:extLst>
          </p:nvPr>
        </p:nvGraphicFramePr>
        <p:xfrm>
          <a:off x="371061" y="24588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ينتبة للأصوات الموسيقية</a:t>
                      </a:r>
                      <a:endParaRPr lang="ar-AE" sz="11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سماعية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  <a:b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اهمية  </a:t>
                      </a: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الانتباه للصوت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التعلم باللعب: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يصدر المعلم أصوات مختلفة ويتعرف الطلاب على مصدر الصوت وما هو هذا الصوت.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التعليم التعاوني: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اللعب مع الأقران بالبحث عن مصدر الصوت .</a:t>
                      </a:r>
                      <a:endParaRPr lang="ar-EG" sz="1200" b="0" i="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 التعلم الجماعي </a:t>
                      </a:r>
                    </a:p>
                    <a:p>
                      <a:pPr algn="r" rtl="1"/>
                      <a:r>
                        <a:rPr lang="ar-SA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اصدار صوت ويطلب المعلم من الطلاب البحث عن مصدر الصوت </a:t>
                      </a:r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SA" sz="1200" b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4- اللعب التنافسي</a:t>
                      </a:r>
                    </a:p>
                    <a:p>
                      <a:pPr algn="r" rtl="1"/>
                      <a:r>
                        <a:rPr lang="ar-SA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يطلب المعلم من الطلاب البحث عن مصدر الصوت ومن يصل للمصدر أولا هو الفائز.</a:t>
                      </a:r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6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F13814F-6644-40FA-9C2B-C4419A5CE9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688" y="4051457"/>
            <a:ext cx="3627990" cy="24874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8E3B86E-5429-4C7A-A878-03EAF96504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1537252"/>
            <a:ext cx="2951922" cy="2215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D203FF-02FB-4EB0-B5DF-789F2E085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1294A2-9656-4745-B2D6-CACA84C83854}" type="datetime3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 February 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E4F268-004C-48F5-9243-DAD91B583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F9F505-338F-4A63-8E60-F3E66EC2060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CBFDD2E-5A97-44B9-BFC8-3A9636E76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6258282"/>
              </p:ext>
            </p:extLst>
          </p:nvPr>
        </p:nvGraphicFramePr>
        <p:xfrm>
          <a:off x="180109" y="165333"/>
          <a:ext cx="11804073" cy="58486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8992">
                <a:tc>
                  <a:txBody>
                    <a:bodyPr/>
                    <a:lstStyle/>
                    <a:p>
                      <a:pPr algn="r"/>
                      <a:endParaRPr lang="en-US" sz="12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0" i="0" u="non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التدرج في الدرس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ar-SA" sz="1200" b="0" i="0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EG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 </a:t>
                      </a:r>
                      <a:r>
                        <a:rPr lang="ar-AE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يقوم المعلم بوضع الموسيقى التي يحبها الطالب عند انشغاله باللعب .</a:t>
                      </a:r>
                    </a:p>
                    <a:p>
                      <a:pPr algn="r"/>
                      <a:r>
                        <a:rPr lang="ar-AE" sz="1200" b="0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يقوم المعلم بوضع الموسيقى بمسافة متر حتى يرى مدى انتباه الطالب للصوت.</a:t>
                      </a:r>
                    </a:p>
                    <a:p>
                      <a:pPr algn="r"/>
                      <a:r>
                        <a:rPr lang="ar-AE" sz="1200" b="0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يقوم المعلم بوضع الموسيقى مسافة مترين ويطلب من الطالب البحث عن مصدر الصوت .</a:t>
                      </a:r>
                    </a:p>
                    <a:p>
                      <a:pPr algn="r"/>
                      <a:r>
                        <a:rPr lang="ar-AE" sz="1200" b="0" i="0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4- يتدرج المعلم في البحث عن مصدر الصوت بحيث يضعه في البداية في مكان قريب جدا ويمكن ملاحظته.</a:t>
                      </a:r>
                    </a:p>
                    <a:p>
                      <a:pPr algn="r"/>
                      <a:endParaRPr lang="ar-AE" sz="1200" b="0" i="0" u="none" kern="1200" baseline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AE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النشاط الرياضي: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وضع موسيقى بمقدار مترين وتشغيلها أثناء انشغال الطالب باللعب مع التعزيز والتحفيز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AE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النشاط الموسيقي: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صناعه لعبة موسيقية بأدوات إعادة التدوير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النشاط الفني 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تلوين بعض الأدوات </a:t>
                      </a:r>
                      <a:r>
                        <a:rPr kumimoji="0" lang="ar-AE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المويسقية</a:t>
                      </a:r>
                      <a:r>
                        <a:rPr kumimoji="0" lang="ar-A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التي يحبها الطالب.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AE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2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المعلم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00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يقوم  ولي الامر بوضع اغنيه مفضلة للطالب والبحث عن مصدر الصوت في المنزل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48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مشاهدة فيديو  عن الانتباه لمصدر الصوت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472C4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https://youtu.be/qn9QjAyO6_4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05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ينبه للموسيقلى بمقدار مترين       جيد: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ينتبة للموسيقى بمقدار متر                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ضعيف :- أن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ينتبة للموسيقى وهي بجانبه</a:t>
                      </a:r>
                    </a:p>
                    <a:p>
                      <a:pPr algn="r" rtl="1"/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   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6298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195BEB-A072-45D8-848D-E8CA744F9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360000">
            <a:off x="268217" y="997532"/>
            <a:ext cx="4367023" cy="734415"/>
          </a:xfrm>
        </p:spPr>
        <p:txBody>
          <a:bodyPr anchor="ctr">
            <a:normAutofit/>
          </a:bodyPr>
          <a:lstStyle/>
          <a:p>
            <a:pPr algn="ctr" rtl="1"/>
            <a:r>
              <a:rPr lang="ar-EG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-- </a:t>
            </a:r>
            <a:r>
              <a:rPr lang="ar-AE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ينتبه للأصوات الموسيقية</a:t>
            </a:r>
            <a:endParaRPr lang="en-US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87D558-5792-4FF7-9111-65F4C874C6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 algn="r" fontAlgn="base"/>
            <a:r>
              <a:rPr lang="ar-EG" sz="1200" dirty="0">
                <a:solidFill>
                  <a:schemeClr val="bg1"/>
                </a:solidFill>
                <a:latin typeface="inherit"/>
              </a:rPr>
              <a:t>                            </a:t>
            </a:r>
            <a:r>
              <a:rPr lang="ar-EG" sz="1400" b="1" i="0" dirty="0">
                <a:solidFill>
                  <a:schemeClr val="bg1"/>
                </a:solidFill>
                <a:effectLst/>
                <a:latin typeface="Arimo"/>
              </a:rPr>
              <a:t> تعريف </a:t>
            </a:r>
            <a:r>
              <a:rPr lang="ar-AE" sz="1400" b="1" i="0" dirty="0">
                <a:solidFill>
                  <a:schemeClr val="bg1"/>
                </a:solidFill>
                <a:effectLst/>
                <a:latin typeface="Arimo"/>
              </a:rPr>
              <a:t>الانتباه</a:t>
            </a:r>
            <a:endParaRPr lang="ar-EG" sz="1400" b="1" i="0" dirty="0">
              <a:solidFill>
                <a:schemeClr val="bg1"/>
              </a:solidFill>
              <a:effectLst/>
              <a:latin typeface="Arimo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E58025A-9737-434D-AE90-0CC9E79902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2038" y="3429000"/>
            <a:ext cx="3913188" cy="2249488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/>
            <a:endParaRPr lang="ar-EG" sz="1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 rtl="1">
              <a:buNone/>
            </a:pPr>
            <a:endParaRPr lang="ar-EG" sz="1200" b="0" i="0" dirty="0">
              <a:effectLst/>
              <a:latin typeface="Arimo"/>
            </a:endParaRPr>
          </a:p>
          <a:p>
            <a:pPr lvl="1" algn="r" fontAlgn="base"/>
            <a:endParaRPr lang="ar-AE" sz="1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E8D56A-2615-403F-A09F-BC30DF1EE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5B7AE-9453-41D7-AC83-A2E65FBBCAE4}" type="datetime3">
              <a:rPr lang="en-US" noProof="0" smtClean="0"/>
              <a:t>15 February 2021</a:t>
            </a:fld>
            <a:endParaRPr lang="en-US" noProof="0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EC8F5BB-81C1-47C9-8A7E-5B70BBC713E9}"/>
              </a:ext>
            </a:extLst>
          </p:cNvPr>
          <p:cNvSpPr/>
          <p:nvPr/>
        </p:nvSpPr>
        <p:spPr>
          <a:xfrm rot="694842">
            <a:off x="7182678" y="4343251"/>
            <a:ext cx="1997765" cy="860424"/>
          </a:xfrm>
          <a:prstGeom prst="roundRect">
            <a:avLst>
              <a:gd name="adj" fmla="val 3256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EG" sz="3600" dirty="0"/>
              <a:t>ماما</a:t>
            </a:r>
            <a:endParaRPr lang="en-US" sz="3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7CFEC5-27D6-405A-9F80-46CD3CD251A2}"/>
              </a:ext>
            </a:extLst>
          </p:cNvPr>
          <p:cNvSpPr/>
          <p:nvPr/>
        </p:nvSpPr>
        <p:spPr>
          <a:xfrm>
            <a:off x="1154166" y="3828319"/>
            <a:ext cx="28889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dirty="0">
                <a:solidFill>
                  <a:srgbClr val="202122"/>
                </a:solidFill>
                <a:latin typeface="Arial" panose="020B0604020202020204" pitchFamily="34" charset="0"/>
              </a:rPr>
              <a:t> عملية تركيز الشعور في شيء مثير</a:t>
            </a:r>
          </a:p>
          <a:p>
            <a:r>
              <a:rPr lang="ar-AE" dirty="0">
                <a:solidFill>
                  <a:srgbClr val="202122"/>
                </a:solidFill>
                <a:latin typeface="Arial" panose="020B0604020202020204" pitchFamily="34" charset="0"/>
              </a:rPr>
              <a:t> سواء كان هذا المثير حسيا أو معنويا</a:t>
            </a:r>
            <a:endParaRPr lang="en-US" dirty="0"/>
          </a:p>
        </p:txBody>
      </p:sp>
      <p:pic>
        <p:nvPicPr>
          <p:cNvPr id="11" name="Picture Placeholder 10">
            <a:extLst>
              <a:ext uri="{FF2B5EF4-FFF2-40B4-BE49-F238E27FC236}">
                <a16:creationId xmlns:a16="http://schemas.microsoft.com/office/drawing/2014/main" id="{8C759302-7CF7-4E6E-81DD-706C79DE395F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rcRect l="20890" r="20890"/>
          <a:stretch>
            <a:fillRect/>
          </a:stretch>
        </p:blipFill>
        <p:spPr>
          <a:xfrm rot="744080">
            <a:off x="6369968" y="262559"/>
            <a:ext cx="4646613" cy="5472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270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0860e916-1933-4f54-bf75-902e7a9d18bb"/>
    <ds:schemaRef ds:uri="http://schemas.microsoft.com/office/2006/documentManagement/types"/>
    <ds:schemaRef ds:uri="http://www.w3.org/XML/1998/namespace"/>
    <ds:schemaRef ds:uri="c1803469-1359-4921-b8b2-4aa11e6de6e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2879</TotalTime>
  <Words>404</Words>
  <Application>Microsoft Office PowerPoint</Application>
  <PresentationFormat>Widescreen</PresentationFormat>
  <Paragraphs>121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Arimo</vt:lpstr>
      <vt:lpstr>Calibri</vt:lpstr>
      <vt:lpstr>Calibri Light</vt:lpstr>
      <vt:lpstr>Franklin Gothic Book</vt:lpstr>
      <vt:lpstr>inherit</vt:lpstr>
      <vt:lpstr>Sakkal Majalla</vt:lpstr>
      <vt:lpstr>Office Theme</vt:lpstr>
      <vt:lpstr>1_Office Theme</vt:lpstr>
      <vt:lpstr>2_Office Theme</vt:lpstr>
      <vt:lpstr>- ينتبه للأصوات الموسيقية بالإلتفات حول مصدر الصوت عند سماعة (230).</vt:lpstr>
      <vt:lpstr>PowerPoint Presentation</vt:lpstr>
      <vt:lpstr>الطفل يلعب بالألعاب ويلتفت عند سماع الموسيقى   </vt:lpstr>
      <vt:lpstr>عندما يلعب الطفل يقوم المعلم بوضع الموسيقى مسافة متر حتى ينتبه ويلتفت الطالب  </vt:lpstr>
      <vt:lpstr>يقوم المعلم بوضع موسيقى مسافة مترين عندما يلعب الطفل ليرى مدى انتباه الطالب   </vt:lpstr>
      <vt:lpstr>PowerPoint Presentation</vt:lpstr>
      <vt:lpstr>PowerPoint Presentation</vt:lpstr>
      <vt:lpstr>-- ينتبه للأصوات الموسيقية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Salama Nasiib Hamad Al Ketbi</cp:lastModifiedBy>
  <cp:revision>262</cp:revision>
  <dcterms:created xsi:type="dcterms:W3CDTF">2020-07-26T19:33:45Z</dcterms:created>
  <dcterms:modified xsi:type="dcterms:W3CDTF">2021-02-15T17:00:10Z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