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46" r:id="rId5"/>
  </p:sldMasterIdLst>
  <p:notesMasterIdLst>
    <p:notesMasterId r:id="rId20"/>
  </p:notesMasterIdLst>
  <p:sldIdLst>
    <p:sldId id="267" r:id="rId6"/>
    <p:sldId id="257" r:id="rId7"/>
    <p:sldId id="307" r:id="rId8"/>
    <p:sldId id="308" r:id="rId9"/>
    <p:sldId id="310" r:id="rId10"/>
    <p:sldId id="299" r:id="rId11"/>
    <p:sldId id="309" r:id="rId12"/>
    <p:sldId id="297" r:id="rId13"/>
    <p:sldId id="298" r:id="rId14"/>
    <p:sldId id="294" r:id="rId15"/>
    <p:sldId id="303" r:id="rId16"/>
    <p:sldId id="287" r:id="rId17"/>
    <p:sldId id="305" r:id="rId18"/>
    <p:sldId id="30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660"/>
  </p:normalViewPr>
  <p:slideViewPr>
    <p:cSldViewPr snapToGrid="0">
      <p:cViewPr>
        <p:scale>
          <a:sx n="81" d="100"/>
          <a:sy n="81" d="100"/>
        </p:scale>
        <p:origin x="-25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12/14/2020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571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568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658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343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54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770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298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14 December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14 December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14 December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=""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=""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=""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14 December 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2486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14 December 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4456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14 December 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808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14 December 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6661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14 December 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6118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14 December 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366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14 December 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550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14 December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14 December 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0016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14 December 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4381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14 December 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3630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14 December 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9819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14 December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14 December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14 December 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14 December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14 December 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14 December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14 December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14 December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14 December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28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=""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315459" y="2608024"/>
            <a:ext cx="4851352" cy="1827069"/>
          </a:xfrm>
        </p:spPr>
        <p:txBody>
          <a:bodyPr>
            <a:normAutofit/>
          </a:bodyPr>
          <a:lstStyle/>
          <a:p>
            <a:pPr algn="ctr" rtl="1"/>
            <a:r>
              <a:rPr lang="ar-EG" sz="2800" dirty="0">
                <a:latin typeface="Arial" panose="020B0604020202020204" pitchFamily="34" charset="0"/>
                <a:cs typeface="Sakkal Majalla" panose="02000000000000000000" pitchFamily="2" charset="-78"/>
              </a:rPr>
              <a:t>- </a:t>
            </a:r>
            <a:r>
              <a:rPr lang="ar-AE" sz="2800" dirty="0">
                <a:latin typeface="Arial" panose="020B0604020202020204" pitchFamily="34" charset="0"/>
                <a:cs typeface="Sakkal Majalla" panose="02000000000000000000" pitchFamily="2" charset="-78"/>
              </a:rPr>
              <a:t>اسم الهدف</a:t>
            </a:r>
            <a:br>
              <a:rPr lang="ar-AE" sz="2800" dirty="0">
                <a:latin typeface="Arial" panose="020B0604020202020204" pitchFamily="34" charset="0"/>
                <a:cs typeface="Sakkal Majalla" panose="02000000000000000000" pitchFamily="2" charset="-78"/>
              </a:rPr>
            </a:br>
            <a:r>
              <a:rPr lang="ar-AE" sz="2800" dirty="0">
                <a:latin typeface="Arial" panose="020B0604020202020204" pitchFamily="34" charset="0"/>
                <a:cs typeface="Sakkal Majalla" panose="02000000000000000000" pitchFamily="2" charset="-78"/>
              </a:rPr>
              <a:t>أن ينتبه   إلى الصور  التي وضعت أمامه</a:t>
            </a:r>
            <a:endParaRPr lang="ru-RU" sz="2800" dirty="0">
              <a:latin typeface="Arial" panose="020B060402020202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864">
            <a:off x="9695101" y="503793"/>
            <a:ext cx="1124804" cy="9712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557694">
            <a:off x="8654466" y="5266975"/>
            <a:ext cx="2279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مقدم </a:t>
            </a:r>
            <a:r>
              <a:rPr lang="ar-AE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الهدف:فاطمة الجهوري </a:t>
            </a:r>
            <a:r>
              <a:rPr lang="ar-EG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742155"/>
              </p:ext>
            </p:extLst>
          </p:nvPr>
        </p:nvGraphicFramePr>
        <p:xfrm>
          <a:off x="371061" y="245889"/>
          <a:ext cx="11589108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294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96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100" dirty="0"/>
                        <a:t>- 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ar-AE" sz="1100" baseline="0" dirty="0" smtClean="0"/>
                        <a:t> </a:t>
                      </a:r>
                      <a:r>
                        <a:rPr lang="ar-EG" sz="1100" dirty="0" smtClean="0"/>
                        <a:t>أن ينتبه   إلى الصور  التي وضعت أمامه</a:t>
                      </a:r>
                      <a:r>
                        <a:rPr lang="ar-AE" sz="1100" dirty="0" smtClean="0"/>
                        <a:t> ( رياضي) </a:t>
                      </a:r>
                      <a:endParaRPr lang="en-US" sz="1100" dirty="0" smtClean="0"/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100" baseline="0" dirty="0" smtClean="0"/>
                        <a:t>.</a:t>
                      </a:r>
                      <a:endParaRPr lang="ar-AE" sz="11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dirty="0"/>
                        <a:t>الهدف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AE" sz="1100" dirty="0" smtClean="0"/>
                        <a:t>صور مناسبة الحجم </a:t>
                      </a:r>
                      <a:endParaRPr lang="ar-AE" sz="11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200" dirty="0"/>
                        <a:t>المكونات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ar-AE" sz="1600" b="1" i="0" u="none" kern="1200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الإجراءات : </a:t>
                      </a:r>
                    </a:p>
                    <a:p>
                      <a:pPr algn="r"/>
                      <a:endParaRPr lang="ar-AE" sz="1200" baseline="0" dirty="0" smtClean="0"/>
                    </a:p>
                    <a:p>
                      <a:pPr algn="r"/>
                      <a:endParaRPr lang="ar-EG" sz="1200" dirty="0"/>
                    </a:p>
                    <a:p>
                      <a:pPr algn="r"/>
                      <a:endParaRPr lang="ar-EG" sz="1200" dirty="0"/>
                    </a:p>
                    <a:p>
                      <a:pPr marL="0" indent="0" algn="r" defTabSz="914400" rtl="1" eaLnBrk="1" latinLnBrk="0" hangingPunct="1">
                        <a:buFontTx/>
                        <a:buNone/>
                      </a:pPr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1- لعب مسابقة جلب الصور  ونقلها من طاولة  ووضعها في السلة من الجهة الاخرى .؟</a:t>
                      </a:r>
                    </a:p>
                    <a:p>
                      <a:pPr marL="0" indent="0" algn="r" defTabSz="914400" rtl="1" eaLnBrk="1" latinLnBrk="0" hangingPunct="1">
                        <a:buFontTx/>
                        <a:buNone/>
                      </a:pPr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2- مسابقة تركيب  الصورة الكبيرة على الأرض .أو اللوحة . </a:t>
                      </a:r>
                      <a:endParaRPr lang="ar-EG" sz="1200" b="1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EG" sz="1200" dirty="0"/>
                    </a:p>
                    <a:p>
                      <a:pPr algn="r"/>
                      <a:endParaRPr lang="ar-EG" sz="1200" dirty="0"/>
                    </a:p>
                    <a:p>
                      <a:pPr algn="r"/>
                      <a:r>
                        <a:rPr lang="ar-EG" sz="1200" dirty="0"/>
                        <a:t/>
                      </a:r>
                      <a:br>
                        <a:rPr lang="ar-EG" sz="1200" dirty="0"/>
                      </a:br>
                      <a:endParaRPr lang="ar-SA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AE" sz="1200" dirty="0"/>
                    </a:p>
                    <a:p>
                      <a:pPr algn="ctr" rtl="1"/>
                      <a:endParaRPr lang="ar-EG" sz="1200" baseline="0" dirty="0"/>
                    </a:p>
                    <a:p>
                      <a:pPr algn="ctr" rtl="1"/>
                      <a:r>
                        <a:rPr lang="ar-AE" sz="1200" baseline="0" dirty="0"/>
                        <a:t> 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14 December 2020</a:t>
            </a:fld>
            <a:endParaRPr lang="en-GB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547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88317"/>
              </p:ext>
            </p:extLst>
          </p:nvPr>
        </p:nvGraphicFramePr>
        <p:xfrm>
          <a:off x="371061" y="245889"/>
          <a:ext cx="11589108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294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96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100" dirty="0"/>
                        <a:t>- 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ar-AE" sz="1100" baseline="0" dirty="0" smtClean="0"/>
                        <a:t> </a:t>
                      </a:r>
                      <a:r>
                        <a:rPr lang="ar-EG" sz="1100" dirty="0" smtClean="0"/>
                        <a:t>أن ينتبه   إلى الصور  التي وضعت أمامه</a:t>
                      </a:r>
                      <a:r>
                        <a:rPr lang="ar-AE" sz="1100" dirty="0" smtClean="0"/>
                        <a:t> ( بإستخدام التكنلوجيا )</a:t>
                      </a:r>
                      <a:endParaRPr lang="en-US" sz="1100" dirty="0" smtClean="0"/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100" baseline="0" dirty="0" smtClean="0"/>
                        <a:t>.</a:t>
                      </a:r>
                      <a:endParaRPr lang="ar-AE" sz="11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dirty="0"/>
                        <a:t>الهدف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1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1100" b="1" baseline="0" dirty="0" err="1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مهارية</a:t>
                      </a:r>
                      <a:endParaRPr lang="ar-AE" sz="1100" b="1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1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200" dirty="0"/>
                        <a:t>المكونات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algn="r"/>
                      <a:r>
                        <a:rPr lang="ar-AE" sz="1600" b="1" i="0" u="none" kern="1200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الإجراءات </a:t>
                      </a:r>
                      <a:r>
                        <a:rPr lang="ar-AE" sz="1600" b="1" i="0" u="none" kern="1200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</a:t>
                      </a:r>
                      <a:endParaRPr lang="ar-AE" sz="1400" u="sng" baseline="0" dirty="0" smtClean="0"/>
                    </a:p>
                    <a:p>
                      <a:pPr algn="r"/>
                      <a:endParaRPr lang="ar-AE" sz="1200" baseline="0" dirty="0" smtClean="0"/>
                    </a:p>
                    <a:p>
                      <a:pPr algn="r"/>
                      <a:endParaRPr lang="ar-EG" sz="1200" dirty="0"/>
                    </a:p>
                    <a:p>
                      <a:pPr algn="r"/>
                      <a:endParaRPr lang="ar-EG" sz="1200" dirty="0"/>
                    </a:p>
                    <a:p>
                      <a:pPr algn="r"/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1- من الممكن استخدام برنامج مناسب  يختار فيه صور لأشياء يفضلها من السوبر ماركت .</a:t>
                      </a:r>
                    </a:p>
                    <a:p>
                      <a:pPr algn="r"/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2- يتختار صور الأطعمة المفضلة لدية باستخدام البرنامج ووضعها على طاولة الطعام .</a:t>
                      </a:r>
                    </a:p>
                    <a:p>
                      <a:pPr algn="r"/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3- التعرف على صور أفراد من العائلة .</a:t>
                      </a:r>
                    </a:p>
                    <a:p>
                      <a:pPr marL="0" algn="r" defTabSz="914400" rtl="0" eaLnBrk="1" latinLnBrk="0" hangingPunct="1"/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4- يختار صورتة من بين صور الأخرى .</a:t>
                      </a:r>
                      <a:endParaRPr lang="ar-EG" sz="1200" b="1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ar-EG" sz="1200" b="1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EG" sz="1200" dirty="0"/>
                    </a:p>
                    <a:p>
                      <a:pPr algn="r"/>
                      <a:r>
                        <a:rPr lang="ar-EG" sz="1200" dirty="0"/>
                        <a:t/>
                      </a:r>
                      <a:br>
                        <a:rPr lang="ar-EG" sz="1200" dirty="0"/>
                      </a:br>
                      <a:endParaRPr lang="ar-SA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AE" sz="1200" dirty="0"/>
                    </a:p>
                    <a:p>
                      <a:pPr algn="ctr" rtl="1"/>
                      <a:endParaRPr lang="ar-EG" sz="1200" baseline="0" dirty="0"/>
                    </a:p>
                    <a:p>
                      <a:pPr algn="ctr" rtl="1"/>
                      <a:r>
                        <a:rPr lang="ar-AE" sz="1200" baseline="0" dirty="0"/>
                        <a:t> 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14 December 2020</a:t>
            </a:fld>
            <a:endParaRPr lang="en-GB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040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514367"/>
              </p:ext>
            </p:extLst>
          </p:nvPr>
        </p:nvGraphicFramePr>
        <p:xfrm>
          <a:off x="225287" y="201391"/>
          <a:ext cx="11755944" cy="63319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884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74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7968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u="none" strike="noStrike" dirty="0">
                          <a:effectLst/>
                        </a:rPr>
                        <a:t> </a:t>
                      </a:r>
                      <a:r>
                        <a:rPr lang="ar-AE" sz="1200" u="none" strike="noStrike" dirty="0" smtClean="0">
                          <a:effectLst/>
                        </a:rPr>
                        <a:t>-</a:t>
                      </a:r>
                      <a:r>
                        <a:rPr lang="ar-EG" sz="1200" dirty="0" smtClean="0"/>
                        <a:t>أن ينتبه   إلى الصور  التي وضعت أمامه</a:t>
                      </a:r>
                      <a:r>
                        <a:rPr lang="ar-AE" sz="1200" dirty="0" smtClean="0"/>
                        <a:t> .</a:t>
                      </a:r>
                      <a:endParaRPr lang="en-US" sz="120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dirty="0"/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4703">
                <a:tc>
                  <a:txBody>
                    <a:bodyPr/>
                    <a:lstStyle/>
                    <a:p>
                      <a:pPr algn="r" rtl="1"/>
                      <a:r>
                        <a:rPr lang="ar-SA" sz="1200" dirty="0"/>
                        <a:t>انشطه</a:t>
                      </a:r>
                      <a:r>
                        <a:rPr lang="ar-SA" sz="1200" baseline="0" dirty="0"/>
                        <a:t> مهارية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dirty="0"/>
                        <a:t>المكونات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5926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EG" sz="1600" b="1" i="0" u="none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الدرس</a:t>
                      </a:r>
                      <a:r>
                        <a:rPr lang="ar-EG" sz="1600" b="1" i="0" u="none" kern="1200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</a:t>
                      </a:r>
                      <a:endParaRPr lang="ar-AE" sz="1600" b="1" i="0" u="none" kern="1200" baseline="0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ar-SA" sz="1600" u="none" baseline="0" dirty="0"/>
                    </a:p>
                    <a:p>
                      <a:pPr algn="r"/>
                      <a:r>
                        <a:rPr lang="ar-EG" sz="1200" b="1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أنشطة  تحفيزية تساعد و تدعم </a:t>
                      </a:r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الطالب للإنتباه والتركيز .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إستخدام برامج وصور لأشياء  يحبها الطالب مثل ألعاب أو  حيوانات أو  صور لوجبات مفضلة .</a:t>
                      </a:r>
                    </a:p>
                    <a:p>
                      <a:pPr algn="r"/>
                      <a:endParaRPr lang="ar-AE" sz="1200" b="1" kern="1200" dirty="0" smtClean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إسنخدام مؤثرات صوتية </a:t>
                      </a:r>
                    </a:p>
                    <a:p>
                      <a:pPr algn="r"/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مثل تشغيل مؤثرات لأصوات الحيوانات </a:t>
                      </a:r>
                    </a:p>
                    <a:p>
                      <a:pPr algn="r"/>
                      <a:endParaRPr lang="ar-AE" sz="1200" b="1" kern="1200" dirty="0" smtClean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اللعب</a:t>
                      </a:r>
                    </a:p>
                    <a:p>
                      <a:pPr algn="r"/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شد إنتباه الطالب عن طريق الدمج بين الصور والألعاب  .</a:t>
                      </a:r>
                    </a:p>
                    <a:p>
                      <a:pPr algn="r"/>
                      <a:endParaRPr lang="ar-AE" sz="1200" u="none" baseline="0" dirty="0" smtClean="0">
                        <a:effectLst/>
                      </a:endParaRPr>
                    </a:p>
                    <a:p>
                      <a:pPr algn="r"/>
                      <a:endParaRPr lang="ar-AE" sz="1200" u="none" baseline="0" dirty="0" smtClean="0">
                        <a:effectLst/>
                      </a:endParaRPr>
                    </a:p>
                    <a:p>
                      <a:pPr algn="r"/>
                      <a:endParaRPr lang="ar-AE" sz="1200" u="none" dirty="0" smtClean="0">
                        <a:effectLst/>
                      </a:endParaRPr>
                    </a:p>
                    <a:p>
                      <a:pPr algn="r"/>
                      <a:endParaRPr lang="ar-EG" sz="1600" u="none" baseline="0" dirty="0"/>
                    </a:p>
                    <a:p>
                      <a:endParaRPr lang="ar-EG" sz="1600" u="none" baseline="0" dirty="0"/>
                    </a:p>
                    <a:p>
                      <a:endParaRPr lang="ar-EG" sz="1600" u="none" baseline="0" dirty="0"/>
                    </a:p>
                    <a:p>
                      <a:endParaRPr lang="ar-EG" sz="1600" u="none" baseline="0" dirty="0"/>
                    </a:p>
                    <a:p>
                      <a:endParaRPr lang="ar-EG" sz="1600" u="none" baseline="0" dirty="0"/>
                    </a:p>
                    <a:p>
                      <a:endParaRPr lang="ar-EG" sz="1600" u="none" baseline="0" dirty="0"/>
                    </a:p>
                    <a:p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42EF-3AAD-44DC-B736-900FDC7B54C3}" type="datetime3">
              <a:rPr lang="en-US" smtClean="0"/>
              <a:t>14 December 2020</a:t>
            </a:fld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448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980575"/>
              </p:ext>
            </p:extLst>
          </p:nvPr>
        </p:nvGraphicFramePr>
        <p:xfrm>
          <a:off x="371061" y="245889"/>
          <a:ext cx="11589108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294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96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EG" sz="1200" b="1" kern="120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أن ينتبه   إلى الصور  التي وضعت أمامه</a:t>
                      </a:r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( رياضي) </a:t>
                      </a: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</a:t>
                      </a:r>
                      <a:endParaRPr lang="en-US" sz="1200" b="1" kern="120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1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1100" b="1" baseline="0" dirty="0" err="1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مهارية</a:t>
                      </a:r>
                      <a:endParaRPr lang="ar-AE" sz="1100" b="1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600" b="1" i="0" u="none" kern="1200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الإجراءات : </a:t>
                      </a:r>
                    </a:p>
                    <a:p>
                      <a:pPr algn="r"/>
                      <a:endParaRPr lang="ar-AE" sz="1200" baseline="0" dirty="0" smtClean="0"/>
                    </a:p>
                    <a:p>
                      <a:pPr algn="r"/>
                      <a:endParaRPr lang="ar-EG" sz="1200" b="1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EG" sz="1200" b="1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1- لعب مسابقة جلب الصور  ونقلها من طاولة  ووضعها في السلة من الجهة الاخرى .؟</a:t>
                      </a:r>
                    </a:p>
                    <a:p>
                      <a:pPr algn="r"/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2- مسابقة تركيب  الصورة الكبيرة على الأرض .أو اللوحة . </a:t>
                      </a:r>
                      <a:endParaRPr lang="ar-EG" sz="1200" b="1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EG" sz="1200" b="1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EG" sz="1200" dirty="0"/>
                    </a:p>
                    <a:p>
                      <a:pPr algn="r"/>
                      <a:r>
                        <a:rPr lang="ar-EG" sz="1200" dirty="0"/>
                        <a:t/>
                      </a:r>
                      <a:br>
                        <a:rPr lang="ar-EG" sz="1200" dirty="0"/>
                      </a:br>
                      <a:endParaRPr lang="ar-SA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AE" sz="1200" dirty="0"/>
                    </a:p>
                    <a:p>
                      <a:pPr algn="ctr" rtl="1"/>
                      <a:endParaRPr lang="ar-EG" sz="1200" baseline="0" dirty="0"/>
                    </a:p>
                    <a:p>
                      <a:pPr algn="ctr" rtl="1"/>
                      <a:r>
                        <a:rPr lang="ar-AE" sz="1200" baseline="0" dirty="0"/>
                        <a:t> 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14 December 2020</a:t>
            </a:fld>
            <a:endParaRPr lang="en-GB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571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14 December 2020</a:t>
            </a:fld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14</a:t>
            </a:fld>
            <a:endParaRPr lang="en-GB" dirty="0"/>
          </a:p>
        </p:txBody>
      </p:sp>
      <p:graphicFrame>
        <p:nvGraphicFramePr>
          <p:cNvPr id="4" name="Media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169403"/>
              </p:ext>
            </p:extLst>
          </p:nvPr>
        </p:nvGraphicFramePr>
        <p:xfrm>
          <a:off x="173583" y="375859"/>
          <a:ext cx="11804073" cy="45888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4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06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52295">
                <a:tc>
                  <a:txBody>
                    <a:bodyPr/>
                    <a:lstStyle/>
                    <a:p>
                      <a:pPr algn="r" rtl="1"/>
                      <a:endParaRPr lang="ar-AE" sz="1200" u="none" baseline="0" dirty="0"/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600" b="1" i="0" u="none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الحصة الدراسية:</a:t>
                      </a:r>
                    </a:p>
                    <a:p>
                      <a:pPr algn="r" rtl="1"/>
                      <a:r>
                        <a:rPr lang="ar-AE" sz="1600" b="1" i="0" u="none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الهدف الرئيسي: </a:t>
                      </a:r>
                      <a:r>
                        <a:rPr lang="ar-EG" sz="1200" dirty="0" smtClean="0"/>
                        <a:t>أن ينتبه   إلى الصور  التي وضعت أمامه</a:t>
                      </a:r>
                      <a:r>
                        <a:rPr lang="ar-AE" sz="1200" dirty="0" smtClean="0"/>
                        <a:t> ( رياضي) </a:t>
                      </a:r>
                      <a:r>
                        <a:rPr lang="ar-AE" sz="1200" u="none" baseline="0" dirty="0" smtClean="0"/>
                        <a:t>                                  </a:t>
                      </a:r>
                      <a:endParaRPr lang="ar-AE" sz="1200" u="none" baseline="0" dirty="0"/>
                    </a:p>
                    <a:p>
                      <a:pPr algn="r" rtl="1"/>
                      <a:r>
                        <a:rPr lang="ar-AE" sz="1200" u="none" baseline="0" dirty="0" smtClean="0"/>
                        <a:t> 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u="none" baseline="0" dirty="0" smtClean="0"/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u="none" baseline="0" dirty="0" smtClean="0"/>
                        <a:t>1- </a:t>
                      </a:r>
                      <a:r>
                        <a:rPr lang="ar-AE" sz="1200" u="none" kern="1200" baseline="0" dirty="0" smtClean="0"/>
                        <a:t>قراءة  قصة مصورة لطالب  مع الإشارة إلى الصور  في كتاب دليل  الطالب.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u="none" baseline="0" dirty="0" smtClean="0"/>
                        <a:t>2- </a:t>
                      </a:r>
                      <a:r>
                        <a:rPr lang="ar-AE" sz="1200" u="none" kern="1200" baseline="0" dirty="0" smtClean="0"/>
                        <a:t>تنفيذ التمارين والأنشطة الصفية في كتاب دليل الطالب. 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u="none" kern="1200" baseline="0" dirty="0" smtClean="0"/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200" b="1" kern="120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النشاط الرياضي</a:t>
                      </a:r>
                      <a:r>
                        <a:rPr lang="ar-AE" sz="1600" b="1" i="0" u="none" kern="1200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lang="ar-SA" sz="1200" u="none" baseline="0" dirty="0" smtClean="0"/>
                        <a:t>يركض </a:t>
                      </a:r>
                      <a:r>
                        <a:rPr lang="ar-AE" sz="1200" u="none" baseline="0" dirty="0" smtClean="0"/>
                        <a:t> لمسافة ثم يقوم  بفتح الصور التي أمامة </a:t>
                      </a:r>
                      <a:r>
                        <a:rPr lang="ar-SA" sz="1200" u="none" baseline="0" dirty="0" smtClean="0"/>
                        <a:t>.</a:t>
                      </a:r>
                      <a:r>
                        <a:rPr lang="ar-AE" sz="1200" u="none" baseline="0" dirty="0" smtClean="0"/>
                        <a:t> أو ينقل الطلب الصور من سلة إلى سلة في الانجاه الآخر .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200" b="1" kern="120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النشاط الفني: </a:t>
                      </a:r>
                      <a:r>
                        <a:rPr lang="ar-AE" sz="1200" dirty="0" smtClean="0"/>
                        <a:t>يطلب معلم من الطالب أن يلصق صور  فواكة في ورقة كبيرة , أو صور لحيوانات .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SA" sz="1200" b="1" kern="120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نشاط موسيقي</a:t>
                      </a:r>
                      <a:r>
                        <a:rPr lang="ar-AE" sz="1200" b="1" kern="120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</a:t>
                      </a:r>
                      <a:r>
                        <a:rPr lang="ar-SA" sz="1200" b="1" kern="120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u="none" baseline="0" dirty="0" smtClean="0"/>
                        <a:t>مشاهدة  انشودة  مصورة عن الحيوانات  .</a:t>
                      </a:r>
                      <a:endParaRPr lang="ar-AE" sz="1200" b="1" u="none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aseline="0" dirty="0"/>
                    </a:p>
                    <a:p>
                      <a:pPr marL="0" algn="ctr" defTabSz="914400" rtl="1" eaLnBrk="1" latinLnBrk="0" hangingPunct="1"/>
                      <a:r>
                        <a:rPr lang="ar-AE" sz="16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49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طلب من الأسرة </a:t>
                      </a:r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تطبيق بعض الأنشطة المصورة (مثل تركيب صور أفراد العائلة .</a:t>
                      </a:r>
                      <a:endParaRPr lang="ar-AE" sz="1200" b="1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6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64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استخدام برامج  لأختيار وتصنيف صور أو وضع الصور ضمن اطار الشكل .</a:t>
                      </a:r>
                      <a:endParaRPr lang="ar-SA" sz="1200" b="1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6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8302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جيد: </a:t>
                      </a:r>
                      <a:r>
                        <a:rPr lang="ar-AE" sz="1200" b="0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أن  ينتبة  الطالب لصور عندما يطلب منه ذلك  مع توجية جسدي ولفضي      </a:t>
                      </a:r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متوسط</a:t>
                      </a:r>
                      <a:r>
                        <a:rPr lang="ar-AE" sz="1200" b="1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lang="ar-AE" sz="1200" b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أن </a:t>
                      </a:r>
                      <a:r>
                        <a:rPr lang="ar-AE" sz="1200" b="0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ينتبة الطالب لصور مع التوجية اللفظي إيمائي                                                </a:t>
                      </a:r>
                      <a:r>
                        <a:rPr lang="ar-AE" sz="1200" b="1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مرتفع: </a:t>
                      </a:r>
                      <a:r>
                        <a:rPr lang="ar-AE" sz="1200" b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ان </a:t>
                      </a:r>
                      <a:r>
                        <a:rPr lang="ar-AE" sz="1200" b="0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ينتبة لصور عندما يطلب منة ذلك دون مساعدة.</a:t>
                      </a:r>
                      <a:endParaRPr lang="ar-AE" sz="1200" b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6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075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495478"/>
              </p:ext>
            </p:extLst>
          </p:nvPr>
        </p:nvGraphicFramePr>
        <p:xfrm>
          <a:off x="154004" y="220749"/>
          <a:ext cx="11906451" cy="82282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="" xmlns:a16="http://schemas.microsoft.com/office/drawing/2014/main" val="2032493190"/>
                    </a:ext>
                  </a:extLst>
                </a:gridCol>
                <a:gridCol w="2894627">
                  <a:extLst>
                    <a:ext uri="{9D8B030D-6E8A-4147-A177-3AD203B41FA5}">
                      <a16:colId xmlns="" xmlns:a16="http://schemas.microsoft.com/office/drawing/2014/main" val="4078435238"/>
                    </a:ext>
                  </a:extLst>
                </a:gridCol>
                <a:gridCol w="12996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249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 أ.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آمنة الكتبي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فاطمة الجهوري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EG" sz="12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 ينتبه   إلى الصور  التي وضعت أمامه</a:t>
                      </a:r>
                      <a:endParaRPr lang="en-US" sz="120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171450" marR="0" lvl="0" indent="-17145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AE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</a:t>
                      </a:r>
                      <a:r>
                        <a:rPr lang="ar-A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 :(     </a:t>
                      </a:r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242</a:t>
                      </a:r>
                      <a:r>
                        <a:rPr lang="ar-AE" sz="12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AE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  <a:endParaRPr lang="ar-AE" sz="1200" b="1" i="0" u="none" strike="noStrike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171450" marR="0" lvl="0" indent="-17145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العمرية: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3- 15 سنة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شديدة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الاعاقة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الذهنية الشديدة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algn="r"/>
                      <a:r>
                        <a:rPr lang="ar-AE" sz="1200" b="1" kern="120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عنوان</a:t>
                      </a:r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kern="120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الدرس</a:t>
                      </a:r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:  في بيتنا مكتبة   </a:t>
                      </a:r>
                      <a:r>
                        <a:rPr lang="ar-AE" sz="2000" b="1" u="sng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</a:p>
                    <a:p>
                      <a:pPr algn="r"/>
                      <a:endParaRPr lang="ar-AE" sz="2000" b="1" u="sng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1- </a:t>
                      </a:r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ذهب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حمد </a:t>
                      </a:r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إلى مكتبة فوجد كتاب </a:t>
                      </a:r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الحيوانات </a:t>
                      </a:r>
                    </a:p>
                    <a:p>
                      <a:pPr marL="0" algn="r" defTabSz="914400" rtl="0" eaLnBrk="1" latinLnBrk="0" hangingPunct="1"/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تقول المعلمة : أحمد ينظر إلى  الكتاب.</a:t>
                      </a:r>
                    </a:p>
                    <a:p>
                      <a:pPr algn="r"/>
                      <a:endParaRPr lang="ar-AE" sz="2000" b="1" u="sng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AE" sz="2000" b="1" u="sng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AE" sz="2000" b="1" u="sng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AE" sz="2000" b="1" u="sng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AE" sz="2000" b="1" u="sng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2- المعلمة : (أحمد ينظر ) إلى الصورة</a:t>
                      </a:r>
                      <a:r>
                        <a:rPr lang="ar-AE" sz="2000" b="1" u="sng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</a:p>
                    <a:p>
                      <a:pPr algn="r"/>
                      <a:endParaRPr lang="ar-AE" sz="2000" b="1" u="sng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AE" sz="2000" b="1" u="sng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AE" sz="2000" b="1" u="sng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3-قرا حمد قصة الاسد </a:t>
                      </a:r>
                      <a:endParaRPr lang="ar-AE" sz="1200" b="1" kern="120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المعلمة </a:t>
                      </a:r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 صورة ( أسد )</a:t>
                      </a:r>
                    </a:p>
                    <a:p>
                      <a:endParaRPr lang="en-US" sz="1200" b="1" kern="120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SA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1200" b="1" u="sng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+mn-cs"/>
                      </a:endParaRPr>
                    </a:p>
                    <a:p>
                      <a:pPr algn="ctr" rtl="1"/>
                      <a:r>
                        <a:rPr lang="ar-AE" sz="1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+mn-cs"/>
                        </a:rPr>
                        <a:t>كتاب</a:t>
                      </a:r>
                      <a:r>
                        <a:rPr lang="ar-AE" sz="14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+mn-cs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14 December 2020</a:t>
            </a:fld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1433" y="4131819"/>
            <a:ext cx="1974075" cy="5808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7627" y="2281161"/>
            <a:ext cx="1536143" cy="11913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1433" y="5354554"/>
            <a:ext cx="2220036" cy="10647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7078" y="2313362"/>
            <a:ext cx="1679872" cy="115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 rtl="1"/>
            <a:r>
              <a:rPr lang="ar-AE" dirty="0" smtClean="0"/>
              <a:t>2- تحدد المعلمة  ( ماذا يفعل أحمد في المكتبة ) </a:t>
            </a:r>
            <a:br>
              <a:rPr lang="ar-AE" dirty="0" smtClean="0"/>
            </a:br>
            <a:r>
              <a:rPr lang="ar-AE" dirty="0" smtClean="0"/>
              <a:t>أحمد ينظر إلى الكتاب ...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14 December 2020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3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203887"/>
            <a:ext cx="5199478" cy="403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0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 rtl="1"/>
            <a:r>
              <a:rPr lang="ar-AE" dirty="0" smtClean="0"/>
              <a:t>3- الفعل  (  ينظر)    ينظر مع الأشارة إلى العين ووضع الصور أمام الطالب ونعطي الطالب نموذج لهذا الفعل . وهو ان تنظر المعلمة للكتاب أو الصورة 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14 December 2020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4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5" y="2405647"/>
            <a:ext cx="8624940" cy="25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3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 rtl="1"/>
            <a:r>
              <a:rPr lang="ar-AE" dirty="0" smtClean="0"/>
              <a:t>3-  توضح المعلمة مذا وحد , فوجد صورة  (نشير إلى الصورة وتقدم مساعدة لطالب بيدية وهو ان يشير الى الصورة بيدية حتى ينتبة لمكان يدية عند موضع الصورة , ثم تقول المعلمة  صورة « أسد «  وتضع موثر صوتي أو تقلد صوت الأسد 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14 December 2020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5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025" y="1986193"/>
            <a:ext cx="7953375" cy="381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3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047810"/>
              </p:ext>
            </p:extLst>
          </p:nvPr>
        </p:nvGraphicFramePr>
        <p:xfrm>
          <a:off x="371061" y="223029"/>
          <a:ext cx="11589108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294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96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100" dirty="0" smtClean="0"/>
                        <a:t>أن ينتبه   إلى الصور  التي وضعت أمامه</a:t>
                      </a:r>
                      <a:endParaRPr lang="en-US" sz="1100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dirty="0"/>
                        <a:t>الهدف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SA" sz="1100" dirty="0"/>
                        <a:t>انشطه</a:t>
                      </a:r>
                      <a:r>
                        <a:rPr lang="ar-SA" sz="1100" baseline="0" dirty="0"/>
                        <a:t> مهارية</a:t>
                      </a:r>
                      <a:endParaRPr lang="ar-AE" sz="11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200" dirty="0"/>
                        <a:t>المكونات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EG" sz="1600" b="1" i="0" u="none" kern="1200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استراتيجيات </a:t>
                      </a:r>
                      <a:r>
                        <a:rPr lang="ar-EG" sz="1600" b="1" i="0" u="none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التعليم</a:t>
                      </a:r>
                      <a:r>
                        <a:rPr lang="ar-EG" sz="1600" b="1" i="0" u="none" kern="1200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</a:t>
                      </a:r>
                      <a:endParaRPr lang="ar-AE" sz="1600" b="1" i="0" u="none" kern="1200" baseline="0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en-US" sz="1200" kern="1200" dirty="0">
                          <a:effectLst/>
                        </a:rPr>
                        <a:t/>
                      </a:r>
                      <a:br>
                        <a:rPr lang="en-US" sz="1200" kern="1200" dirty="0">
                          <a:effectLst/>
                        </a:rPr>
                      </a:br>
                      <a:endParaRPr lang="ar-AE" sz="1200" b="1" kern="1200" dirty="0" smtClean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1200" b="1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التعلم باللعب </a:t>
                      </a:r>
                      <a:endParaRPr lang="ar-AE" sz="1200" b="1" kern="1200" dirty="0" smtClean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يمكن تدريب الطالب على  تطبيق الحركات عن طريق اللعب وممارستها بطريقة ممتعة واستخدام الألعاب المفضلة لدى الطالب .</a:t>
                      </a:r>
                      <a:endParaRPr lang="ar-SA" sz="1200" b="1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kern="1200" dirty="0" smtClean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التعلم الفردي :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يقوم المعلم بإعطاء المهارة  بشكل فردي وذلك لتركيز على إكتسابها .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="1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EG" sz="1200" b="1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1200" b="1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تعزيز التواصل الاجتماعي </a:t>
                      </a:r>
                      <a:r>
                        <a:rPr lang="ar-EG" sz="1200" b="1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</a:t>
                      </a:r>
                    </a:p>
                    <a:p>
                      <a:pPr algn="r"/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من الممكن تعزيز الطالب  من خلال  استخدام صور اللاهل وأفراد العائلة .</a:t>
                      </a:r>
                    </a:p>
                    <a:p>
                      <a:pPr algn="r"/>
                      <a:r>
                        <a:rPr lang="ar-SA" sz="1400" kern="1200" dirty="0" smtClean="0">
                          <a:effectLst/>
                        </a:rPr>
                        <a:t> </a:t>
                      </a:r>
                      <a:endParaRPr lang="ar-SA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+mn-cs"/>
                        </a:rPr>
                        <a:t>المقدمة</a:t>
                      </a:r>
                      <a:r>
                        <a:rPr lang="ar-EG" sz="1800" dirty="0"/>
                        <a:t> </a:t>
                      </a:r>
                      <a:endParaRPr lang="ar-AE" sz="1800" dirty="0"/>
                    </a:p>
                    <a:p>
                      <a:pPr algn="ctr" rtl="1"/>
                      <a:endParaRPr lang="ar-EG" sz="1200" baseline="0" dirty="0"/>
                    </a:p>
                    <a:p>
                      <a:pPr algn="ctr" rtl="1"/>
                      <a:r>
                        <a:rPr lang="ar-AE" sz="1200" baseline="0" dirty="0"/>
                        <a:t> 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14 December 2020</a:t>
            </a:fld>
            <a:endParaRPr lang="en-GB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503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838200" y="2311587"/>
            <a:ext cx="10515600" cy="1325563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 rtl="1"/>
            <a:r>
              <a:rPr lang="ar-AE" dirty="0"/>
              <a:t>1- </a:t>
            </a:r>
            <a:r>
              <a:rPr lang="ar-AE" dirty="0" smtClean="0"/>
              <a:t> تقول المعلمة القصة لطالب وتوضح صورة المكان وهو (المكتبة )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14 December 2020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7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668" y="3637150"/>
            <a:ext cx="4205287" cy="2901761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612081"/>
              </p:ext>
            </p:extLst>
          </p:nvPr>
        </p:nvGraphicFramePr>
        <p:xfrm>
          <a:off x="285549" y="328024"/>
          <a:ext cx="11906451" cy="18913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955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109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891369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AE" sz="1400" b="1" u="sng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الأنشطة الصفية: 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1- 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عرض قصص مصورة لطالب .</a:t>
                      </a:r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2- يطلب المعلم من الطالب ان 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ينضر إلى الصور في القصة ..</a:t>
                      </a:r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dirty="0"/>
                        <a:t>3- يطلب معلم من الطالب ان </a:t>
                      </a:r>
                      <a:r>
                        <a:rPr lang="ar-AE" sz="1200" dirty="0" smtClean="0"/>
                        <a:t>يشير إلى الصورة التي امامة .</a:t>
                      </a:r>
                      <a:r>
                        <a:rPr lang="ar-SA" sz="1200" dirty="0" smtClean="0"/>
                        <a:t>.</a:t>
                      </a:r>
                      <a:endParaRPr lang="ar-AE" sz="1200" dirty="0"/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dirty="0"/>
                        <a:t>4- يطلب معلم من الطالب ان </a:t>
                      </a:r>
                      <a:r>
                        <a:rPr lang="ar-AE" sz="1200" dirty="0" smtClean="0"/>
                        <a:t>يستخرج الصورة المطلوبة منة .</a:t>
                      </a:r>
                      <a:endParaRPr lang="ar-SA" sz="1200" dirty="0"/>
                    </a:p>
                    <a:p>
                      <a:pPr marL="0" algn="r" defTabSz="914400" rtl="1" eaLnBrk="1" latinLnBrk="0" hangingPunct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149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66855"/>
              </p:ext>
            </p:extLst>
          </p:nvPr>
        </p:nvGraphicFramePr>
        <p:xfrm>
          <a:off x="371061" y="245889"/>
          <a:ext cx="11589108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294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96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EG" sz="1400" dirty="0" smtClean="0"/>
                        <a:t>أن ينتبه   إلى الصور  التي وضعت أمامه</a:t>
                      </a:r>
                      <a:endParaRPr lang="en-US" sz="140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dirty="0"/>
                        <a:t>الهدف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AE" sz="1100" dirty="0" smtClean="0"/>
                        <a:t>بطاقات</a:t>
                      </a:r>
                      <a:r>
                        <a:rPr lang="ar-AE" sz="1100" baseline="0" dirty="0" smtClean="0"/>
                        <a:t> مصورة .</a:t>
                      </a:r>
                      <a:endParaRPr lang="ar-AE" sz="11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200" dirty="0"/>
                        <a:t>المكونات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600" b="1" i="0" u="none" kern="1200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ملاحظات مهمة :- </a:t>
                      </a:r>
                    </a:p>
                    <a:p>
                      <a:pPr marL="0" indent="0" algn="r" rtl="1">
                        <a:buFontTx/>
                        <a:buNone/>
                      </a:pPr>
                      <a:endParaRPr lang="ar-AE" sz="1400" u="none" baseline="0" dirty="0" smtClean="0"/>
                    </a:p>
                    <a:p>
                      <a:pPr marL="285750" indent="-285750" algn="r" rtl="1">
                        <a:buFontTx/>
                        <a:buChar char="-"/>
                      </a:pPr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إختيار صورة مناسبة , ومن الأفضل ان تكون الصور المستخدمة صور واضحة </a:t>
                      </a:r>
                    </a:p>
                    <a:p>
                      <a:pPr marL="285750" indent="-285750" algn="r" rtl="1">
                        <a:buFontTx/>
                        <a:buChar char="-"/>
                      </a:pPr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أن تكون الصورة بحجم مناسب  لطالب .</a:t>
                      </a:r>
                    </a:p>
                    <a:p>
                      <a:pPr marL="285750" indent="-285750" algn="r" rtl="1">
                        <a:buFontTx/>
                        <a:buChar char="-"/>
                      </a:pPr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يفضل استخدام مؤثرات لصوت حتى تجذب انتباه الطالب .</a:t>
                      </a:r>
                    </a:p>
                    <a:p>
                      <a:pPr marL="285750" indent="-285750" algn="r" rtl="1">
                        <a:buFontTx/>
                        <a:buChar char="-"/>
                      </a:pPr>
                      <a:endParaRPr lang="ar-AE" sz="1400" u="none" baseline="0" dirty="0" smtClean="0"/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600" b="1" i="0" u="none" kern="1200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الإجراءات :- </a:t>
                      </a:r>
                    </a:p>
                    <a:p>
                      <a:pPr marL="285750" indent="-285750" algn="r" rtl="1">
                        <a:buFontTx/>
                        <a:buChar char="-"/>
                      </a:pPr>
                      <a:endParaRPr lang="ar-AE" sz="1400" u="none" baseline="0" dirty="0" smtClean="0"/>
                    </a:p>
                    <a:p>
                      <a:pPr marL="0" indent="0" algn="r" defTabSz="914400" rtl="0" eaLnBrk="1" latinLnBrk="0" hangingPunct="1">
                        <a:buFontTx/>
                        <a:buNone/>
                      </a:pPr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1- يجب على المعلم أن ينادي الطالب بإسمة ( حتى ينظر للمعلم ) ويجذب إنتباه الطالب  .</a:t>
                      </a:r>
                    </a:p>
                    <a:p>
                      <a:pPr marL="0" indent="0" algn="r" defTabSz="914400" rtl="0" eaLnBrk="1" latinLnBrk="0" hangingPunct="1">
                        <a:buFontTx/>
                        <a:buNone/>
                      </a:pPr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2- ينظر الطالب للمعلم عند منادات اسمة .</a:t>
                      </a:r>
                    </a:p>
                    <a:p>
                      <a:pPr marL="0" indent="0" algn="r" defTabSz="914400" rtl="0" eaLnBrk="1" latinLnBrk="0" hangingPunct="1">
                        <a:buFontTx/>
                        <a:buNone/>
                      </a:pPr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3- يضع المعلم الصور بجانب محاذات عينة حتى ينظر الطالب لها .</a:t>
                      </a:r>
                    </a:p>
                    <a:p>
                      <a:pPr marL="0" indent="0" algn="r" defTabSz="914400" rtl="0" eaLnBrk="1" latinLnBrk="0" hangingPunct="1">
                        <a:buFontTx/>
                        <a:buNone/>
                      </a:pPr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4- ينظر الطالب للمعلم والصور .</a:t>
                      </a:r>
                    </a:p>
                    <a:p>
                      <a:pPr marL="0" indent="0" algn="r" defTabSz="914400" rtl="0" eaLnBrk="1" latinLnBrk="0" hangingPunct="1">
                        <a:buFontTx/>
                        <a:buNone/>
                      </a:pPr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5- يضع المعلم الصورة إلى جانب الطالب ويقول احمد أنظر « أسد « </a:t>
                      </a:r>
                    </a:p>
                    <a:p>
                      <a:pPr marL="0" indent="0" algn="r" defTabSz="914400" rtl="0" eaLnBrk="1" latinLnBrk="0" hangingPunct="1">
                        <a:buFontTx/>
                        <a:buNone/>
                      </a:pPr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6- يمسك المعلم يد الطالب ثم يشير إلى الصورة محاولا لفت انتباه الطالب إلى يدية عند موضع الصورة .</a:t>
                      </a:r>
                    </a:p>
                    <a:p>
                      <a:pPr marL="0" indent="0" algn="r" defTabSz="914400" rtl="0" eaLnBrk="1" latinLnBrk="0" hangingPunct="1">
                        <a:buFontTx/>
                        <a:buNone/>
                      </a:pPr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7-  يحاول المعلم ادخال موثرات صوت « مثل صوت الأسد « ثم يشير لصور ويقول «أسد « </a:t>
                      </a:r>
                    </a:p>
                    <a:p>
                      <a:pPr marL="0" indent="0" algn="r" defTabSz="914400" rtl="0" eaLnBrk="1" latinLnBrk="0" hangingPunct="1">
                        <a:buFontTx/>
                        <a:buNone/>
                      </a:pPr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8- يمكن بعدها ان يضع المعلم مجموعة من الصور ويضع المؤثر الصوتي « لصوت الاسد « ثم يستخرج الصورة ويريها لطالب ويقول :» أسد « .</a:t>
                      </a:r>
                    </a:p>
                    <a:p>
                      <a:pPr marL="0" indent="0" algn="r" defTabSz="914400" rtl="0" eaLnBrk="1" latinLnBrk="0" hangingPunct="1">
                        <a:buFontTx/>
                        <a:buNone/>
                      </a:pPr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9- من الممكن ان يقلد المعلم صوت الاسد ويشاهد الصور ثم يقول « أنظر  ...أسد «</a:t>
                      </a:r>
                    </a:p>
                    <a:p>
                      <a:pPr marL="0" indent="0" algn="r" defTabSz="914400" rtl="0" eaLnBrk="1" latinLnBrk="0" hangingPunct="1">
                        <a:buFontTx/>
                        <a:buNone/>
                      </a:pPr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10 - يستخدم المعلم وسائل التعزيز المتنوع لطالب والمناسب له .</a:t>
                      </a:r>
                    </a:p>
                    <a:p>
                      <a:pPr marL="0" indent="0" algn="r" rtl="1">
                        <a:buFontTx/>
                        <a:buNone/>
                      </a:pPr>
                      <a:endParaRPr lang="ar-AE" sz="1400" u="none" baseline="0" dirty="0" smtClean="0"/>
                    </a:p>
                    <a:p>
                      <a:pPr marL="0" indent="0" algn="r" rtl="1">
                        <a:buFontTx/>
                        <a:buNone/>
                      </a:pPr>
                      <a:endParaRPr lang="ar-AE" sz="1400" u="none" baseline="0" dirty="0" smtClean="0"/>
                    </a:p>
                    <a:p>
                      <a:pPr algn="r" rtl="1"/>
                      <a:endParaRPr lang="ar-EG" sz="1400" u="none" baseline="0" dirty="0"/>
                    </a:p>
                    <a:p>
                      <a:pPr algn="r" rtl="1"/>
                      <a:endParaRPr lang="ar-EG" sz="1400" u="none" baseline="0" dirty="0"/>
                    </a:p>
                    <a:p>
                      <a:pPr algn="r" rtl="1"/>
                      <a:endParaRPr lang="ar-SA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600" dirty="0"/>
                        <a:t>المقدمة </a:t>
                      </a:r>
                      <a:endParaRPr lang="ar-AE" sz="1600" dirty="0"/>
                    </a:p>
                    <a:p>
                      <a:pPr algn="ctr" rtl="1"/>
                      <a:endParaRPr lang="ar-EG" sz="1200" baseline="0" dirty="0"/>
                    </a:p>
                    <a:p>
                      <a:pPr algn="ctr" rtl="1"/>
                      <a:r>
                        <a:rPr lang="ar-AE" sz="1200" baseline="0" dirty="0"/>
                        <a:t> 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14 December 2020</a:t>
            </a:fld>
            <a:endParaRPr lang="en-GB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51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2494"/>
              </p:ext>
            </p:extLst>
          </p:nvPr>
        </p:nvGraphicFramePr>
        <p:xfrm>
          <a:off x="371061" y="245889"/>
          <a:ext cx="11589108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294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96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EG" sz="1100" dirty="0" smtClean="0"/>
                        <a:t>أن ينتبه   إلى الصور  التي وضعت أمامه</a:t>
                      </a:r>
                      <a:r>
                        <a:rPr lang="ar-AE" sz="1100" dirty="0" smtClean="0"/>
                        <a:t> ( نشاط فني ) </a:t>
                      </a:r>
                      <a:endParaRPr lang="en-US" sz="110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dirty="0"/>
                        <a:t>الهدف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endParaRPr lang="ar-AE" sz="11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200" dirty="0"/>
                        <a:t>المكونات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Tx/>
                        <a:buNone/>
                      </a:pPr>
                      <a:endParaRPr lang="ar-AE" sz="1400" u="none" baseline="0" dirty="0" smtClean="0"/>
                    </a:p>
                    <a:p>
                      <a:pPr marL="0" indent="0" algn="r" rtl="1">
                        <a:buFontTx/>
                        <a:buNone/>
                      </a:pPr>
                      <a:endParaRPr lang="ar-AE" sz="1400" u="none" baseline="0" dirty="0" smtClean="0"/>
                    </a:p>
                    <a:p>
                      <a:pPr algn="r"/>
                      <a:r>
                        <a:rPr lang="ar-AE" sz="1600" b="1" i="0" u="none" kern="1200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الإجراءات : </a:t>
                      </a:r>
                    </a:p>
                    <a:p>
                      <a:pPr marL="0" indent="0" algn="r" rtl="1">
                        <a:buFontTx/>
                        <a:buNone/>
                      </a:pPr>
                      <a:endParaRPr lang="ar-AE" sz="1400" u="none" baseline="0" dirty="0" smtClean="0"/>
                    </a:p>
                    <a:p>
                      <a:pPr marL="0" indent="0" algn="r" rtl="1">
                        <a:buFontTx/>
                        <a:buNone/>
                      </a:pPr>
                      <a:endParaRPr lang="ar-AE" sz="1400" u="none" baseline="0" dirty="0" smtClean="0"/>
                    </a:p>
                    <a:p>
                      <a:pPr marL="0" indent="0" algn="r" rtl="1">
                        <a:buFontTx/>
                        <a:buNone/>
                      </a:pPr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أن يضع المعلم مجموعة أدوات في غرفة الرسم ( شي او ثنان ) ثم يضع صور الادوات  يطلب من الطالب مسك الألوان ومساعدته في التلوين</a:t>
                      </a:r>
                    </a:p>
                    <a:p>
                      <a:pPr marL="0" indent="0" algn="r" rtl="1">
                        <a:buFontTx/>
                        <a:buNone/>
                      </a:pPr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ويطلب المعلم من الطالب ان يختار صورة الألوان ويضعها امام علبة الألوان  . </a:t>
                      </a:r>
                    </a:p>
                    <a:p>
                      <a:pPr marL="0" indent="0" algn="r" rtl="1">
                        <a:buFontTx/>
                        <a:buNone/>
                      </a:pPr>
                      <a:endParaRPr lang="ar-AE" sz="1200" b="1" kern="1200" dirty="0" smtClean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Tx/>
                        <a:buNone/>
                      </a:pPr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يطلب المعلم من الطالب إلصاق صور لحيوانات أو الفواكة والخضروات على الورقة .</a:t>
                      </a:r>
                      <a:endParaRPr lang="ar-EG" sz="1200" b="1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u="none" baseline="0" dirty="0"/>
                    </a:p>
                    <a:p>
                      <a:pPr algn="r" rtl="1"/>
                      <a:endParaRPr lang="ar-EG" sz="1400" u="none" baseline="0" dirty="0"/>
                    </a:p>
                    <a:p>
                      <a:pPr algn="r" rtl="1"/>
                      <a:endParaRPr lang="ar-EG" sz="1400" u="none" baseline="0" dirty="0"/>
                    </a:p>
                    <a:p>
                      <a:pPr algn="r" rtl="1"/>
                      <a:endParaRPr lang="ar-EG" sz="1400" u="none" baseline="0" dirty="0"/>
                    </a:p>
                    <a:p>
                      <a:pPr algn="r" rtl="1"/>
                      <a:endParaRPr lang="ar-EG" sz="1400" u="none" baseline="0" dirty="0"/>
                    </a:p>
                    <a:p>
                      <a:pPr algn="r" rtl="1"/>
                      <a:endParaRPr lang="ar-EG" sz="1400" u="none" baseline="0" dirty="0"/>
                    </a:p>
                    <a:p>
                      <a:pPr algn="r" rtl="1"/>
                      <a:endParaRPr lang="ar-EG" sz="1400" u="none" baseline="0" dirty="0"/>
                    </a:p>
                    <a:p>
                      <a:pPr algn="r" rtl="1"/>
                      <a:endParaRPr lang="ar-EG" sz="1400" u="none" baseline="0" dirty="0"/>
                    </a:p>
                    <a:p>
                      <a:pPr algn="r" rtl="1"/>
                      <a:endParaRPr lang="ar-EG" sz="1400" u="none" baseline="0" dirty="0"/>
                    </a:p>
                    <a:p>
                      <a:pPr algn="r" rtl="1"/>
                      <a:endParaRPr lang="ar-EG" sz="1400" u="none" baseline="0" dirty="0"/>
                    </a:p>
                    <a:p>
                      <a:pPr algn="r" rtl="1"/>
                      <a:endParaRPr lang="ar-EG" sz="1400" u="none" baseline="0" dirty="0"/>
                    </a:p>
                    <a:p>
                      <a:pPr algn="r" rtl="1"/>
                      <a:endParaRPr lang="ar-EG" sz="1400" u="none" baseline="0" dirty="0"/>
                    </a:p>
                    <a:p>
                      <a:pPr algn="r" rtl="1"/>
                      <a:endParaRPr lang="ar-SA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400" dirty="0"/>
                        <a:t>المقدمة </a:t>
                      </a:r>
                      <a:endParaRPr lang="ar-AE" sz="1400" dirty="0"/>
                    </a:p>
                    <a:p>
                      <a:pPr algn="ctr" rtl="1"/>
                      <a:endParaRPr lang="ar-EG" sz="1200" baseline="0" dirty="0"/>
                    </a:p>
                    <a:p>
                      <a:pPr algn="ctr" rtl="1"/>
                      <a:r>
                        <a:rPr lang="ar-AE" sz="1200" baseline="0" dirty="0"/>
                        <a:t> 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14 December 2020</a:t>
            </a:fld>
            <a:endParaRPr lang="en-GB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9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88516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3678" y="3863661"/>
            <a:ext cx="2203897" cy="220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0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EED42B-3B47-45C2-9F50-0B4533C0F1E3}">
  <ds:schemaRefs>
    <ds:schemaRef ds:uri="c1803469-1359-4921-b8b2-4aa11e6de6e4"/>
    <ds:schemaRef ds:uri="http://purl.org/dc/elements/1.1/"/>
    <ds:schemaRef ds:uri="http://schemas.microsoft.com/office/2006/metadata/properties"/>
    <ds:schemaRef ds:uri="0860e916-1933-4f54-bf75-902e7a9d18b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5555</TotalTime>
  <Words>923</Words>
  <Application>Microsoft Office PowerPoint</Application>
  <PresentationFormat>Custom</PresentationFormat>
  <Paragraphs>252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1_Office Theme</vt:lpstr>
      <vt:lpstr>- اسم الهدف أن ينتبه   إلى الصور  التي وضعت أمامه</vt:lpstr>
      <vt:lpstr>PowerPoint Presentation</vt:lpstr>
      <vt:lpstr>2- تحدد المعلمة  ( ماذا يفعل أحمد في المكتبة )  أحمد ينظر إلى الكتاب ... </vt:lpstr>
      <vt:lpstr>3- الفعل  (  ينظر)    ينظر مع الأشارة إلى العين ووضع الصور أمام الطالب ونعطي الطالب نموذج لهذا الفعل . وهو ان تنظر المعلمة للكتاب أو الصورة .</vt:lpstr>
      <vt:lpstr>3-  توضح المعلمة مذا وحد , فوجد صورة  (نشير إلى الصورة وتقدم مساعدة لطالب بيدية وهو ان يشير الى الصورة بيدية حتى ينتبة لمكان يدية عند موضع الصورة , ثم تقول المعلمة  صورة « أسد «  وتضع موثر صوتي أو تقلد صوت الأسد .</vt:lpstr>
      <vt:lpstr>PowerPoint Presentation</vt:lpstr>
      <vt:lpstr>1-  تقول المعلمة القصة لطالب وتوضح صورة المكان وهو (المكتبة 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USER</cp:lastModifiedBy>
  <cp:revision>332</cp:revision>
  <dcterms:created xsi:type="dcterms:W3CDTF">2020-07-26T19:33:45Z</dcterms:created>
  <dcterms:modified xsi:type="dcterms:W3CDTF">2020-12-14T09:52:29Z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