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16"/>
  </p:notesMasterIdLst>
  <p:sldIdLst>
    <p:sldId id="291" r:id="rId5"/>
    <p:sldId id="295" r:id="rId6"/>
    <p:sldId id="285" r:id="rId7"/>
    <p:sldId id="289" r:id="rId8"/>
    <p:sldId id="290" r:id="rId9"/>
    <p:sldId id="296" r:id="rId10"/>
    <p:sldId id="301" r:id="rId11"/>
    <p:sldId id="302" r:id="rId12"/>
    <p:sldId id="303" r:id="rId13"/>
    <p:sldId id="304" r:id="rId14"/>
    <p:sldId id="30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71" autoAdjust="0"/>
    <p:restoredTop sz="94660"/>
  </p:normalViewPr>
  <p:slideViewPr>
    <p:cSldViewPr snapToGrid="0">
      <p:cViewPr varScale="1">
        <p:scale>
          <a:sx n="48" d="100"/>
          <a:sy n="48" d="100"/>
        </p:scale>
        <p:origin x="1320" y="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84D9-1D4B-468A-A010-F649C632A758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DD44-B744-42AC-B498-54EF3C603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4595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4595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15 February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07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15 February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18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15 February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8051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569575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2835719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15 February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2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15 February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97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15 February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91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15 February 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87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15 February 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63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15 February 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05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15 February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378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15 February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97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t>15 February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1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  <p:sldLayoutId id="2147483676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-SHC6CApEJk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6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840000">
            <a:off x="7262451" y="2726139"/>
            <a:ext cx="4851352" cy="1827069"/>
          </a:xfrm>
        </p:spPr>
        <p:txBody>
          <a:bodyPr>
            <a:normAutofit/>
          </a:bodyPr>
          <a:lstStyle/>
          <a:p>
            <a:pPr lvl="0" algn="ctr" rtl="1">
              <a:lnSpc>
                <a:spcPct val="100000"/>
              </a:lnSpc>
              <a:spcBef>
                <a:spcPts val="0"/>
              </a:spcBef>
              <a:defRPr/>
            </a:pPr>
            <a:r>
              <a:rPr lang="ar-AE" sz="2800" dirty="0"/>
              <a:t>يستجيب  ( بغلق و فتح عينيه ) للدلاله على  استجابته لفهم جزء واحد من أجزاء وجهه(العين</a:t>
            </a:r>
            <a:r>
              <a:rPr lang="en-US" sz="2800" dirty="0"/>
              <a:t>(</a:t>
            </a:r>
            <a:endParaRPr lang="en-US" sz="28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A30DB19-3AAF-5F4E-8248-6A1056F5D5F5}"/>
              </a:ext>
            </a:extLst>
          </p:cNvPr>
          <p:cNvSpPr txBox="1"/>
          <p:nvPr/>
        </p:nvSpPr>
        <p:spPr>
          <a:xfrm rot="740450">
            <a:off x="8519886" y="5138056"/>
            <a:ext cx="30625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dirty="0">
                <a:solidFill>
                  <a:schemeClr val="bg1"/>
                </a:solidFill>
              </a:rPr>
              <a:t>مقدم الهدف </a:t>
            </a:r>
          </a:p>
          <a:p>
            <a:pPr algn="ctr"/>
            <a:r>
              <a:rPr lang="ar-AE" dirty="0">
                <a:solidFill>
                  <a:schemeClr val="bg1"/>
                </a:solidFill>
              </a:rPr>
              <a:t>شمسه المنصوري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2" descr="Animating eyes – Manga University Campus Store">
            <a:extLst>
              <a:ext uri="{FF2B5EF4-FFF2-40B4-BE49-F238E27FC236}">
                <a16:creationId xmlns:a16="http://schemas.microsoft.com/office/drawing/2014/main" id="{451C900E-8138-B746-8F40-750B4D9C6F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23627">
            <a:off x="401743" y="2156542"/>
            <a:ext cx="5018808" cy="3272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Donut 5">
            <a:extLst>
              <a:ext uri="{FF2B5EF4-FFF2-40B4-BE49-F238E27FC236}">
                <a16:creationId xmlns:a16="http://schemas.microsoft.com/office/drawing/2014/main" id="{B9FD7E16-EA69-1745-A440-AFEC0CB06219}"/>
              </a:ext>
            </a:extLst>
          </p:cNvPr>
          <p:cNvSpPr/>
          <p:nvPr/>
        </p:nvSpPr>
        <p:spPr>
          <a:xfrm rot="21023627">
            <a:off x="705875" y="2804058"/>
            <a:ext cx="4190799" cy="2261419"/>
          </a:xfrm>
          <a:prstGeom prst="donut">
            <a:avLst>
              <a:gd name="adj" fmla="val 3839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x-non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135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0312" y="147235"/>
            <a:ext cx="3968496" cy="832104"/>
          </a:xfrm>
        </p:spPr>
        <p:txBody>
          <a:bodyPr/>
          <a:lstStyle/>
          <a:p>
            <a:pPr algn="r"/>
            <a:r>
              <a:rPr lang="ar-AE" dirty="0"/>
              <a:t>4- يشكل عين بالمعجون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10</a:t>
            </a:fld>
            <a:endParaRPr lang="en-US" noProof="0" dirty="0"/>
          </a:p>
        </p:txBody>
      </p:sp>
      <p:pic>
        <p:nvPicPr>
          <p:cNvPr id="8194" name="Picture 2" descr="23 Around the House Play Doh Tools - My Mommy Style">
            <a:extLst>
              <a:ext uri="{FF2B5EF4-FFF2-40B4-BE49-F238E27FC236}">
                <a16:creationId xmlns:a16="http://schemas.microsoft.com/office/drawing/2014/main" id="{77C0E54D-0AA1-2341-B0A7-E0D2A02F6CC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059"/>
          <a:stretch/>
        </p:blipFill>
        <p:spPr bwMode="auto">
          <a:xfrm>
            <a:off x="4020312" y="3035300"/>
            <a:ext cx="3771900" cy="240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41010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15 February 2021</a:t>
            </a:fld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11</a:t>
            </a:fld>
            <a:endParaRPr lang="en-GB"/>
          </a:p>
        </p:txBody>
      </p:sp>
      <p:graphicFrame>
        <p:nvGraphicFramePr>
          <p:cNvPr id="4" name="Media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3548735"/>
              </p:ext>
            </p:extLst>
          </p:nvPr>
        </p:nvGraphicFramePr>
        <p:xfrm>
          <a:off x="173583" y="375859"/>
          <a:ext cx="11804073" cy="46156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52295">
                <a:tc>
                  <a:txBody>
                    <a:bodyPr/>
                    <a:lstStyle/>
                    <a:p>
                      <a:pPr algn="r" rtl="1"/>
                      <a:endParaRPr lang="ar-AE" sz="12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u="none" kern="1200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الحصة الدراسية: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الهدف الرئيسي:  </a:t>
                      </a:r>
                      <a:r>
                        <a:rPr lang="ar-EG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-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SA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يستجيب  ( بغلق و فتح عينيه ) للدلاله على  استجابته لفهم جزء واحد من أجزاء وجهه(العين).</a:t>
                      </a:r>
                      <a:endParaRPr lang="en-US" sz="1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u="none" baseline="0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0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b="0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1- 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قراءة الدرس بطريقة معبرة للطلبة عدة مرات مع الإشارة إلى الصور  في كتاب دليل  الطالب.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2- 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تنفيذ التمارين والأنشطة الصفية في كتاب دليل الطالب. 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1" kern="1200" dirty="0">
                        <a:solidFill>
                          <a:schemeClr val="tx1"/>
                        </a:solidFill>
                        <a:latin typeface="Sakkal Majalla" pitchFamily="2" charset="-78"/>
                        <a:ea typeface="+mn-ea"/>
                        <a:cs typeface="Sakkal Majalla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AE" sz="1200" b="1" u="sng" kern="1200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النشاط الرياضي: </a:t>
                      </a: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يطلب معلم من الطالب  عمل مسابقة من يغمض ويفتح عينه اكثر 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AE" sz="1200" b="1" u="sng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النشاط الفني</a:t>
                      </a: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: </a:t>
                      </a:r>
                      <a:r>
                        <a:rPr lang="ar-AE" sz="1200" b="1" dirty="0">
                          <a:latin typeface="Sakkal Majalla" pitchFamily="2" charset="-78"/>
                          <a:cs typeface="Sakkal Majalla" pitchFamily="2" charset="-78"/>
                        </a:rPr>
                        <a:t>يطلب معلم من الطالب يرسم عينين الأولى مغلقة و الثانية مفتوحه و تحديدها بالصمغ اللمعي. 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SA" sz="1200" b="1" u="sng" kern="1200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نشاط موسيقي</a:t>
                      </a:r>
                      <a:r>
                        <a:rPr lang="ar-AE" sz="1200" b="1" u="sng" kern="1200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:</a:t>
                      </a:r>
                      <a:r>
                        <a:rPr lang="ar-SA" sz="1200" b="1" u="sng" kern="1200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 </a:t>
                      </a:r>
                      <a:r>
                        <a:rPr lang="ar-AE" sz="1200" b="1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سماع انشودة عن العين </a:t>
                      </a:r>
                      <a:r>
                        <a:rPr lang="en-US" sz="1200" b="1" u="none" baseline="0" dirty="0">
                          <a:latin typeface="Sakkal Majalla" pitchFamily="2" charset="-78"/>
                          <a:cs typeface="Sakkal Majalla" pitchFamily="2" charset="-78"/>
                          <a:hlinkClick r:id="rId2"/>
                        </a:rPr>
                        <a:t>https://www.youtube.com/watch?v=-SHC6CApEJk</a:t>
                      </a:r>
                      <a:endParaRPr lang="ar-AE" sz="1200" b="1" u="sng" kern="1200" baseline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9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طلب من الأسرة</a:t>
                      </a:r>
                      <a:r>
                        <a:rPr lang="ar-SA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. </a:t>
                      </a: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ان يغمض عينة اثناء النوم ويفتح عينية  بعد الاستقاظ من النوم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64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 سماع انشودة العين (</a:t>
                      </a:r>
                      <a:r>
                        <a:rPr lang="en-US" sz="1200" b="1" u="none" baseline="0" dirty="0">
                          <a:latin typeface="Sakkal Majalla" pitchFamily="2" charset="-78"/>
                          <a:cs typeface="Sakkal Majalla" pitchFamily="2" charset="-78"/>
                          <a:hlinkClick r:id="rId2"/>
                        </a:rPr>
                        <a:t>https://www.youtube.com/watch?v=-SHC6CApEJk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)</a:t>
                      </a: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جيد: أن يغمض الطالب عينية بمساعدة جسدية عالية.                                      متوسط:  أن يغمض الطالب عينية بمساعدة جسدية بسيطة.                                                     مرتفع:  أن يغمض الطالب عينية بيده بمفرده.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1258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BA5E-4532-4792-A258-A0D67C635858}" type="datetime3">
              <a:rPr lang="en-US" smtClean="0"/>
              <a:t>15 February 2021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  <p:graphicFrame>
        <p:nvGraphicFramePr>
          <p:cNvPr id="5" name="Media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2368676"/>
              </p:ext>
            </p:extLst>
          </p:nvPr>
        </p:nvGraphicFramePr>
        <p:xfrm>
          <a:off x="118991" y="130200"/>
          <a:ext cx="11906451" cy="65121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val="2032493190"/>
                    </a:ext>
                  </a:extLst>
                </a:gridCol>
                <a:gridCol w="2883378">
                  <a:extLst>
                    <a:ext uri="{9D8B030D-6E8A-4147-A177-3AD203B41FA5}">
                      <a16:colId xmlns:a16="http://schemas.microsoft.com/office/drawing/2014/main" val="4078435238"/>
                    </a:ext>
                  </a:extLst>
                </a:gridCol>
                <a:gridCol w="13109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876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المراجعة:أ. </a:t>
                      </a:r>
                      <a:r>
                        <a:rPr lang="ar-AE" sz="1200" b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امنه الكتبي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:</a:t>
                      </a:r>
                      <a:r>
                        <a:rPr lang="en-US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 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SA" sz="1200" dirty="0">
                          <a:latin typeface="Sakkal Majalla" pitchFamily="2" charset="-78"/>
                          <a:cs typeface="Sakkal Majalla" pitchFamily="2" charset="-78"/>
                        </a:rPr>
                        <a:t>شمسة المنصوري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ar-AE" sz="1200" u="none" strike="noStrike" dirty="0">
                          <a:effectLst/>
                        </a:rPr>
                        <a:t>يستجيب ( بغلق و فتح عينيه ) للدلاله على  استجابته لفهم جزء واحد من أجزاء وجهه(العين</a:t>
                      </a:r>
                      <a:r>
                        <a:rPr lang="en-US" sz="1200" u="none" strike="noStrike" dirty="0">
                          <a:effectLst/>
                        </a:rPr>
                        <a:t>(</a:t>
                      </a: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ar-AE" sz="1200" b="1" dirty="0">
                          <a:latin typeface="Sakkal Majalla" pitchFamily="2" charset="-78"/>
                          <a:cs typeface="Sakkal Majalla" pitchFamily="2" charset="-78"/>
                        </a:rPr>
                        <a:t>رقم</a:t>
                      </a:r>
                      <a:r>
                        <a:rPr lang="ar-AE" sz="1200" b="1" baseline="0" dirty="0">
                          <a:latin typeface="Sakkal Majalla" pitchFamily="2" charset="-78"/>
                          <a:cs typeface="Sakkal Majalla" pitchFamily="2" charset="-78"/>
                        </a:rPr>
                        <a:t> الهدف(</a:t>
                      </a:r>
                      <a:r>
                        <a:rPr lang="en-US" sz="1200" b="1" baseline="0" dirty="0">
                          <a:latin typeface="Sakkal Majalla" pitchFamily="2" charset="-78"/>
                          <a:cs typeface="Sakkal Majalla" pitchFamily="2" charset="-78"/>
                        </a:rPr>
                        <a:t>247</a:t>
                      </a:r>
                      <a:r>
                        <a:rPr lang="ar-AE" sz="1200" b="1" baseline="0" dirty="0">
                          <a:latin typeface="Sakkal Majalla" pitchFamily="2" charset="-78"/>
                          <a:cs typeface="Sakkal Majalla" pitchFamily="2" charset="-78"/>
                        </a:rPr>
                        <a:t>)</a:t>
                      </a:r>
                      <a:endParaRPr lang="en-US" sz="1200" b="1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406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العمرية: ٣-١٥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الشدة: شديدة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اعاقة شديدة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2628275"/>
                  </a:ext>
                </a:extLst>
              </a:tr>
              <a:tr h="5568603">
                <a:tc gridSpan="3"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ar-SA" sz="1400" b="1" kern="12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عنوان الدرس : </a:t>
                      </a:r>
                      <a:r>
                        <a:rPr lang="ar-SA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العين</a:t>
                      </a: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1- سألت الأم هند أين عينيكي؟ فاغمضت هند عينيها و فتحتها.  </a:t>
                      </a: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يقول المعلم :  هند أغمضت و فتحت عينيها. </a:t>
                      </a: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en-US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en-US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2- </a:t>
                      </a:r>
                      <a:r>
                        <a:rPr lang="ar-SA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أغمضت عينيها. </a:t>
                      </a: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يقول المعلم: هند أغمضت عينيها (المعلم يغمض عينيه).</a:t>
                      </a: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en-US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</a:t>
                      </a:r>
                      <a:r>
                        <a:rPr lang="ar-SA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- </a:t>
                      </a: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فتحت عينيها.  </a:t>
                      </a:r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يقول المعلم:هند فتحت عينيها (المعلم يفتح عينيه).</a:t>
                      </a:r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400" b="1" u="sng" kern="1200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en-US" sz="1400" b="1" u="sng" kern="1200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066648CF-9C1C-4842-A91F-104BB5B3B50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882"/>
          <a:stretch/>
        </p:blipFill>
        <p:spPr>
          <a:xfrm>
            <a:off x="8816114" y="5477891"/>
            <a:ext cx="1788386" cy="950457"/>
          </a:xfrm>
          <a:prstGeom prst="rect">
            <a:avLst/>
          </a:prstGeom>
        </p:spPr>
      </p:pic>
      <p:pic>
        <p:nvPicPr>
          <p:cNvPr id="9" name="Picture 8" descr="A picture containing text, book&#10;&#10;Description automatically generated">
            <a:extLst>
              <a:ext uri="{FF2B5EF4-FFF2-40B4-BE49-F238E27FC236}">
                <a16:creationId xmlns:a16="http://schemas.microsoft.com/office/drawing/2014/main" id="{757B158F-00D7-094F-9843-CD3C2270C1C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355" b="8791"/>
          <a:stretch/>
        </p:blipFill>
        <p:spPr>
          <a:xfrm>
            <a:off x="8729696" y="3973743"/>
            <a:ext cx="1874804" cy="950457"/>
          </a:xfrm>
          <a:prstGeom prst="rect">
            <a:avLst/>
          </a:prstGeom>
        </p:spPr>
      </p:pic>
      <p:pic>
        <p:nvPicPr>
          <p:cNvPr id="13" name="Picture 12" descr="A picture containing clipart&#10;&#10;Description automatically generated">
            <a:extLst>
              <a:ext uri="{FF2B5EF4-FFF2-40B4-BE49-F238E27FC236}">
                <a16:creationId xmlns:a16="http://schemas.microsoft.com/office/drawing/2014/main" id="{381A49DD-6BC9-2E4A-8596-5A9CCC10596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1256" y="2323716"/>
            <a:ext cx="923244" cy="1121082"/>
          </a:xfrm>
          <a:prstGeom prst="rect">
            <a:avLst/>
          </a:prstGeom>
        </p:spPr>
      </p:pic>
      <p:pic>
        <p:nvPicPr>
          <p:cNvPr id="16" name="Picture 2" descr="Animating eyes – Manga University Campus Store">
            <a:extLst>
              <a:ext uri="{FF2B5EF4-FFF2-40B4-BE49-F238E27FC236}">
                <a16:creationId xmlns:a16="http://schemas.microsoft.com/office/drawing/2014/main" id="{B62A61C8-07C4-A242-8795-0CAE09779D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6077" y="2541593"/>
            <a:ext cx="1149337" cy="692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Donut 13">
            <a:extLst>
              <a:ext uri="{FF2B5EF4-FFF2-40B4-BE49-F238E27FC236}">
                <a16:creationId xmlns:a16="http://schemas.microsoft.com/office/drawing/2014/main" id="{DCC399D7-25FE-B246-A479-A7B70E627B0B}"/>
              </a:ext>
            </a:extLst>
          </p:cNvPr>
          <p:cNvSpPr/>
          <p:nvPr/>
        </p:nvSpPr>
        <p:spPr>
          <a:xfrm>
            <a:off x="8436076" y="2675520"/>
            <a:ext cx="1149337" cy="496130"/>
          </a:xfrm>
          <a:prstGeom prst="donut">
            <a:avLst>
              <a:gd name="adj" fmla="val 7931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x-non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504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3</a:t>
            </a:fld>
            <a:endParaRPr lang="en-US" noProof="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005840" y="488112"/>
            <a:ext cx="8315579" cy="832104"/>
          </a:xfrm>
        </p:spPr>
        <p:txBody>
          <a:bodyPr>
            <a:noAutofit/>
          </a:bodyPr>
          <a:lstStyle/>
          <a:p>
            <a:pPr algn="r" rtl="1"/>
            <a:r>
              <a:rPr lang="ar-AE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1-يجب على المعلم قول هند أغمضت و فتحت عينيها. مع إغماض و فتح عيون المعلم.  </a:t>
            </a:r>
            <a:endParaRPr lang="en-US" sz="2400" dirty="0"/>
          </a:p>
        </p:txBody>
      </p:sp>
      <p:pic>
        <p:nvPicPr>
          <p:cNvPr id="5" name="Picture 2" descr="Animating eyes – Manga University Campus Store">
            <a:extLst>
              <a:ext uri="{FF2B5EF4-FFF2-40B4-BE49-F238E27FC236}">
                <a16:creationId xmlns:a16="http://schemas.microsoft.com/office/drawing/2014/main" id="{29EC0C7F-E14C-9340-AE51-311B9C55F2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4374" y="2344641"/>
            <a:ext cx="5428226" cy="3272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Donut 6">
            <a:extLst>
              <a:ext uri="{FF2B5EF4-FFF2-40B4-BE49-F238E27FC236}">
                <a16:creationId xmlns:a16="http://schemas.microsoft.com/office/drawing/2014/main" id="{7F309021-D8A5-5E42-AC1B-8A49370ADDE5}"/>
              </a:ext>
            </a:extLst>
          </p:cNvPr>
          <p:cNvSpPr/>
          <p:nvPr/>
        </p:nvSpPr>
        <p:spPr>
          <a:xfrm>
            <a:off x="2979174" y="2998839"/>
            <a:ext cx="4532671" cy="2261419"/>
          </a:xfrm>
          <a:prstGeom prst="donut">
            <a:avLst>
              <a:gd name="adj" fmla="val 3839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x-none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339439"/>
            <a:ext cx="1520042" cy="188817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660083" y="93023"/>
            <a:ext cx="1520042" cy="188817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660083" y="4867127"/>
            <a:ext cx="1520042" cy="188817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112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937" y="500541"/>
            <a:ext cx="7574507" cy="832104"/>
          </a:xfrm>
        </p:spPr>
        <p:txBody>
          <a:bodyPr/>
          <a:lstStyle/>
          <a:p>
            <a:pPr algn="ctr" rtl="1"/>
            <a:r>
              <a:rPr lang="ar-AE" dirty="0">
                <a:latin typeface="Sakkal Majalla" panose="02000000000000000000" pitchFamily="2" charset="-78"/>
                <a:cs typeface="Sakkal Majalla" panose="02000000000000000000" pitchFamily="2" charset="-78"/>
              </a:rPr>
              <a:t> 2-يجب على المعلم قول  أغمضت هند عينيها. أغمض عينك يا (أسم الطالب)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4</a:t>
            </a:fld>
            <a:endParaRPr lang="en-US" noProof="0" dirty="0"/>
          </a:p>
        </p:txBody>
      </p:sp>
      <p:pic>
        <p:nvPicPr>
          <p:cNvPr id="5" name="Picture 4" descr="A picture containing text, book&#10;&#10;Description automatically generated">
            <a:extLst>
              <a:ext uri="{FF2B5EF4-FFF2-40B4-BE49-F238E27FC236}">
                <a16:creationId xmlns:a16="http://schemas.microsoft.com/office/drawing/2014/main" id="{DA78CE01-6489-5B40-ABFE-E555E1A8B85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355" b="8791"/>
          <a:stretch/>
        </p:blipFill>
        <p:spPr>
          <a:xfrm>
            <a:off x="2713704" y="2499918"/>
            <a:ext cx="6061997" cy="3073211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0" y="93023"/>
            <a:ext cx="12180125" cy="6662281"/>
            <a:chOff x="0" y="93023"/>
            <a:chExt cx="12180125" cy="6662281"/>
          </a:xfrm>
        </p:grpSpPr>
        <p:sp>
          <p:nvSpPr>
            <p:cNvPr id="7" name="Rectangle 6"/>
            <p:cNvSpPr/>
            <p:nvPr/>
          </p:nvSpPr>
          <p:spPr>
            <a:xfrm>
              <a:off x="0" y="2339439"/>
              <a:ext cx="1520042" cy="1888177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0660083" y="93023"/>
              <a:ext cx="1520042" cy="1888177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0660083" y="4867127"/>
              <a:ext cx="1520042" cy="1888177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61598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7041" y="318859"/>
            <a:ext cx="7670042" cy="832104"/>
          </a:xfrm>
        </p:spPr>
        <p:txBody>
          <a:bodyPr>
            <a:noAutofit/>
          </a:bodyPr>
          <a:lstStyle/>
          <a:p>
            <a:pPr algn="ctr" rtl="1"/>
            <a:r>
              <a:rPr lang="ar-AE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3-يجب على المعلم قول فتحت هند عينيها. إفتح عينيك يا (إسم الطالب). </a:t>
            </a:r>
            <a:endParaRPr lang="en-US" sz="24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5</a:t>
            </a:fld>
            <a:endParaRPr lang="en-US" noProof="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350BE0F-4675-DB49-902C-32C66CD5E3F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882"/>
          <a:stretch/>
        </p:blipFill>
        <p:spPr>
          <a:xfrm>
            <a:off x="3372465" y="3038318"/>
            <a:ext cx="4621161" cy="2455966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0" y="93023"/>
            <a:ext cx="12180125" cy="6662281"/>
            <a:chOff x="0" y="93023"/>
            <a:chExt cx="12180125" cy="6662281"/>
          </a:xfrm>
        </p:grpSpPr>
        <p:sp>
          <p:nvSpPr>
            <p:cNvPr id="5" name="Rectangle 4"/>
            <p:cNvSpPr/>
            <p:nvPr/>
          </p:nvSpPr>
          <p:spPr>
            <a:xfrm>
              <a:off x="0" y="2339439"/>
              <a:ext cx="1520042" cy="1888177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0660083" y="93023"/>
              <a:ext cx="1520042" cy="1888177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0660083" y="4867127"/>
              <a:ext cx="1520042" cy="1888177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60410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6194481"/>
              </p:ext>
            </p:extLst>
          </p:nvPr>
        </p:nvGraphicFramePr>
        <p:xfrm>
          <a:off x="371061" y="223029"/>
          <a:ext cx="11589108" cy="6477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29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96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876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1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-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SA" sz="11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1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يستجيب  ( بغلق و فتح عينيه ) للدلاله على  استجابته لفهم جزء واحد من أجزاء وجهه(العين).</a:t>
                      </a:r>
                      <a:endParaRPr lang="en-US" sz="11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810">
                <a:tc>
                  <a:txBody>
                    <a:bodyPr/>
                    <a:lstStyle/>
                    <a:p>
                      <a:pPr algn="r" rtl="1"/>
                      <a:r>
                        <a:rPr lang="ar-SA" sz="11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1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endParaRPr lang="ar-AE" sz="11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0228"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EG" sz="1100" b="1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 ستراتيجيات التعليم:</a:t>
                      </a:r>
                      <a:b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</a:br>
                      <a:endParaRPr lang="ar-SA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en-US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EG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1- </a:t>
                      </a:r>
                      <a:r>
                        <a:rPr lang="ar-AE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النمذجة والمحاكاة</a:t>
                      </a:r>
                      <a:r>
                        <a:rPr lang="ar-EG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:</a:t>
                      </a:r>
                      <a:endParaRPr lang="en-US" sz="1200" b="0" i="0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SA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يقوم الطالب بتقليد المعلم في حركة التلويح 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SA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SA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en-US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EG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2- </a:t>
                      </a:r>
                      <a:r>
                        <a:rPr lang="ar-SA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تعزيز التواصل الاجتماعي </a:t>
                      </a:r>
                      <a:r>
                        <a:rPr lang="ar-EG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:</a:t>
                      </a:r>
                      <a:endParaRPr lang="ar-EG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SA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يتواصل الطالب مع زملائه و أهله بشكل أكثر عندما  يعبر عن رغباته و شعوره بعينيه. </a:t>
                      </a:r>
                      <a:endParaRPr lang="en-US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200" b="0" i="0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defTabSz="914400" rtl="1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</a:t>
                      </a:r>
                      <a:r>
                        <a:rPr lang="ar-SA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- التعلم عن طريق الموسيقى و الأغاني </a:t>
                      </a:r>
                      <a:r>
                        <a:rPr lang="en-US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Super simple learning</a:t>
                      </a:r>
                      <a:endParaRPr lang="ar-EG" sz="1200" b="0" i="0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EG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يسمع و يشاهد الطالب الاغنية للاستمتاع و التقليد.</a:t>
                      </a: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المقدمة 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endParaRPr lang="ar-EG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BA5E-4532-4792-A258-A0D67C635858}" type="datetime3">
              <a:rPr lang="en-US" smtClean="0"/>
              <a:t>15 February 2021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242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7</a:t>
            </a:fld>
            <a:endParaRPr lang="en-US" noProof="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0351751"/>
              </p:ext>
            </p:extLst>
          </p:nvPr>
        </p:nvGraphicFramePr>
        <p:xfrm>
          <a:off x="108128" y="160598"/>
          <a:ext cx="11906451" cy="18913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95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09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91369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ar-AE" sz="1400" b="1" u="sng" kern="1200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الأنشطة الصفية: </a:t>
                      </a: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1- يطلب المعلم من الطالب  أن يشير لعينيه .</a:t>
                      </a: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2- يطلب المعلم من الطالب أن يغميض و يفتح عينيه.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3- يطلب معلم من الطالب أن يشير لين زميلة</a:t>
                      </a:r>
                      <a:r>
                        <a:rPr lang="ar-SA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.</a:t>
                      </a: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4- يطلب معلم من الطالب أن ي</a:t>
                      </a:r>
                      <a:r>
                        <a:rPr lang="ar-SA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شكل عين بالمعجون.</a:t>
                      </a: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  <a:p>
                      <a:pPr algn="ct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4387176" y="2281029"/>
            <a:ext cx="3968496" cy="832104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r" rtl="1"/>
            <a:r>
              <a:rPr lang="ar-AE" dirty="0"/>
              <a:t>1- يشير الى عينيه.</a:t>
            </a:r>
            <a:endParaRPr lang="en-US" dirty="0"/>
          </a:p>
        </p:txBody>
      </p:sp>
      <p:pic>
        <p:nvPicPr>
          <p:cNvPr id="5122" name="Picture 2" descr="Kid Pointing Eyes Images, Stock Photos &amp; Vectors | Shutterstock">
            <a:extLst>
              <a:ext uri="{FF2B5EF4-FFF2-40B4-BE49-F238E27FC236}">
                <a16:creationId xmlns:a16="http://schemas.microsoft.com/office/drawing/2014/main" id="{64CEBEC0-F000-7644-81C1-B912CEAB0DC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46"/>
          <a:stretch/>
        </p:blipFill>
        <p:spPr bwMode="auto">
          <a:xfrm>
            <a:off x="4720424" y="3744868"/>
            <a:ext cx="3302000" cy="2695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3671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8</a:t>
            </a:fld>
            <a:endParaRPr lang="en-US" noProof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441739" y="1006698"/>
            <a:ext cx="4649933" cy="548548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r" rtl="1"/>
            <a:r>
              <a:rPr lang="ar-AE" dirty="0"/>
              <a:t>2-</a:t>
            </a:r>
            <a:r>
              <a:rPr lang="ar-AE" dirty="0">
                <a:solidFill>
                  <a:schemeClr val="tx1"/>
                </a:solidFill>
                <a:latin typeface="Sakkal Majalla" panose="02000000000000000000" pitchFamily="2" charset="-78"/>
              </a:rPr>
              <a:t> </a:t>
            </a:r>
            <a:r>
              <a:rPr lang="ar-AE" dirty="0">
                <a:latin typeface="Sakkal Majalla" panose="02000000000000000000" pitchFamily="2" charset="-78"/>
              </a:rPr>
              <a:t>يغميض و يفتح عينيه.</a:t>
            </a:r>
          </a:p>
          <a:p>
            <a:pPr algn="r" rtl="1"/>
            <a:endParaRPr lang="ar-SA" dirty="0"/>
          </a:p>
        </p:txBody>
      </p:sp>
      <p:pic>
        <p:nvPicPr>
          <p:cNvPr id="7" name="Picture 2" descr="Animating eyes – Manga University Campus Store">
            <a:extLst>
              <a:ext uri="{FF2B5EF4-FFF2-40B4-BE49-F238E27FC236}">
                <a16:creationId xmlns:a16="http://schemas.microsoft.com/office/drawing/2014/main" id="{E036F473-2203-394B-AE3D-5EF982CB00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887" y="2725641"/>
            <a:ext cx="5428226" cy="3272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9303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9</a:t>
            </a:fld>
            <a:endParaRPr lang="en-US" noProof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60667" y="778098"/>
            <a:ext cx="4649933" cy="548548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r" rtl="1"/>
            <a:r>
              <a:rPr lang="ar-AE" dirty="0"/>
              <a:t>3- يشير لعين زميله</a:t>
            </a:r>
            <a:r>
              <a:rPr lang="ar-SA" dirty="0"/>
              <a:t>.</a:t>
            </a:r>
          </a:p>
        </p:txBody>
      </p:sp>
      <p:pic>
        <p:nvPicPr>
          <p:cNvPr id="7170" name="Picture 2" descr="Cartoon Pointing Images, Stock Photos &amp; Vectors | Shutterstock">
            <a:extLst>
              <a:ext uri="{FF2B5EF4-FFF2-40B4-BE49-F238E27FC236}">
                <a16:creationId xmlns:a16="http://schemas.microsoft.com/office/drawing/2014/main" id="{DB7C7F28-1037-A04A-9774-91A4686B8B6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59"/>
          <a:stretch/>
        </p:blipFill>
        <p:spPr bwMode="auto">
          <a:xfrm>
            <a:off x="4946650" y="2549302"/>
            <a:ext cx="2298700" cy="3330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625264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13" ma:contentTypeDescription="Create a new document." ma:contentTypeScope="" ma:versionID="e211a196983eb4ca7a51c67aa200c8b9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fbe2735384649c69160ac846166d8c23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1D1AD35-AF57-4B32-8A96-2853E34EF9C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5E79A6E-C66F-474D-AEC3-AC8B4C5AC162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0860e916-1933-4f54-bf75-902e7a9d18bb"/>
    <ds:schemaRef ds:uri="c1803469-1359-4921-b8b2-4aa11e6de6e4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2EED42B-3B47-45C2-9F50-0B4533C0F1E3}">
  <ds:schemaRefs>
    <ds:schemaRef ds:uri="0860e916-1933-4f54-bf75-902e7a9d18b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c1803469-1359-4921-b8b2-4aa11e6de6e4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12357</TotalTime>
  <Words>520</Words>
  <Application>Microsoft Office PowerPoint</Application>
  <PresentationFormat>Widescreen</PresentationFormat>
  <Paragraphs>110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Sakkal Majalla</vt:lpstr>
      <vt:lpstr>1_Office Theme</vt:lpstr>
      <vt:lpstr>يستجيب  ( بغلق و فتح عينيه ) للدلاله على  استجابته لفهم جزء واحد من أجزاء وجهه(العين(</vt:lpstr>
      <vt:lpstr>PowerPoint Presentation</vt:lpstr>
      <vt:lpstr>1-يجب على المعلم قول هند أغمضت و فتحت عينيها. مع إغماض و فتح عيون المعلم.  </vt:lpstr>
      <vt:lpstr> 2-يجب على المعلم قول  أغمضت هند عينيها. أغمض عينك يا (أسم الطالب)</vt:lpstr>
      <vt:lpstr>3-يجب على المعلم قول فتحت هند عينيها. إفتح عينيك يا (إسم الطالب). </vt:lpstr>
      <vt:lpstr>PowerPoint Presentation</vt:lpstr>
      <vt:lpstr>PowerPoint Presentation</vt:lpstr>
      <vt:lpstr>PowerPoint Presentation</vt:lpstr>
      <vt:lpstr>PowerPoint Presentation</vt:lpstr>
      <vt:lpstr>4- يشكل عين بالمعجون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للهدف</dc:title>
  <dc:creator>NADYAH NASSER ALKAABI</dc:creator>
  <cp:lastModifiedBy>Salama Nasiib Hamad Al Ketbi</cp:lastModifiedBy>
  <cp:revision>121</cp:revision>
  <dcterms:created xsi:type="dcterms:W3CDTF">2020-07-26T19:33:45Z</dcterms:created>
  <dcterms:modified xsi:type="dcterms:W3CDTF">2021-02-15T17:19:05Z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