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3"/>
  </p:notesMasterIdLst>
  <p:sldIdLst>
    <p:sldId id="291" r:id="rId5"/>
    <p:sldId id="295" r:id="rId6"/>
    <p:sldId id="285" r:id="rId7"/>
    <p:sldId id="296" r:id="rId8"/>
    <p:sldId id="301" r:id="rId9"/>
    <p:sldId id="302" r:id="rId10"/>
    <p:sldId id="303" r:id="rId11"/>
    <p:sldId id="30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479" autoAdjust="0"/>
    <p:restoredTop sz="94660"/>
  </p:normalViewPr>
  <p:slideViewPr>
    <p:cSldViewPr snapToGrid="0">
      <p:cViewPr>
        <p:scale>
          <a:sx n="80" d="100"/>
          <a:sy n="80" d="100"/>
        </p:scale>
        <p:origin x="-486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4595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4595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30 March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30 March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30 March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xmlns="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xmlns="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xmlns="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xmlns="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xmlns="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xmlns="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xmlns="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xmlns="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xmlns="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xmlns="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xmlns="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xmlns="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xmlns="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xmlns="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xmlns="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xmlns="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xmlns="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xmlns="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xmlns="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xmlns="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xmlns="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xmlns="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xmlns="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xmlns="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2835719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30 March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30 March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30 March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30 March 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30 March 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30 March 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30 March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30 March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30 March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6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4ewvcpGaD_I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262451" y="2726139"/>
            <a:ext cx="4851352" cy="1827069"/>
          </a:xfrm>
        </p:spPr>
        <p:txBody>
          <a:bodyPr>
            <a:normAutofit/>
          </a:bodyPr>
          <a:lstStyle/>
          <a:p>
            <a:pPr lvl="0" algn="ctr" rtl="1">
              <a:lnSpc>
                <a:spcPct val="100000"/>
              </a:lnSpc>
              <a:spcBef>
                <a:spcPts val="0"/>
              </a:spcBef>
              <a:defRPr/>
            </a:pPr>
            <a:r>
              <a:rPr lang="ar-AE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تقليد رسم خطوط (عامودي / أفقي / متعرج/ موجة)</a:t>
            </a:r>
            <a:endParaRPr lang="en-US" sz="28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0A30DB19-3AAF-5F4E-8248-6A1056F5D5F5}"/>
              </a:ext>
            </a:extLst>
          </p:cNvPr>
          <p:cNvSpPr txBox="1"/>
          <p:nvPr/>
        </p:nvSpPr>
        <p:spPr>
          <a:xfrm rot="740450">
            <a:off x="8519886" y="5138056"/>
            <a:ext cx="30625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dirty="0">
                <a:solidFill>
                  <a:schemeClr val="bg1"/>
                </a:solidFill>
              </a:rPr>
              <a:t>مقدم الهدف </a:t>
            </a:r>
          </a:p>
          <a:p>
            <a:pPr algn="ctr"/>
            <a:r>
              <a:rPr lang="ar-AE" dirty="0" smtClean="0">
                <a:solidFill>
                  <a:schemeClr val="bg1"/>
                </a:solidFill>
              </a:rPr>
              <a:t>مريم خميس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50" t="15865" r="17238" b="17474"/>
          <a:stretch/>
        </p:blipFill>
        <p:spPr>
          <a:xfrm rot="20968888">
            <a:off x="1216058" y="1861448"/>
            <a:ext cx="4081806" cy="3738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135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30 March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graphicFrame>
        <p:nvGraphicFramePr>
          <p:cNvPr id="5" name="Media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6130956"/>
              </p:ext>
            </p:extLst>
          </p:nvPr>
        </p:nvGraphicFramePr>
        <p:xfrm>
          <a:off x="118991" y="130200"/>
          <a:ext cx="11906451" cy="65121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xmlns="" val="2032493190"/>
                    </a:ext>
                  </a:extLst>
                </a:gridCol>
                <a:gridCol w="2866467">
                  <a:extLst>
                    <a:ext uri="{9D8B030D-6E8A-4147-A177-3AD203B41FA5}">
                      <a16:colId xmlns:a16="http://schemas.microsoft.com/office/drawing/2014/main" xmlns="" val="4078435238"/>
                    </a:ext>
                  </a:extLst>
                </a:gridCol>
                <a:gridCol w="13278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4876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المراجعة:أ. 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امنه الكتبي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</a:t>
                      </a:r>
                      <a:r>
                        <a:rPr lang="en-US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dirty="0" smtClean="0">
                          <a:latin typeface="Sakkal Majalla" pitchFamily="2" charset="-78"/>
                          <a:cs typeface="Sakkal Majalla" pitchFamily="2" charset="-78"/>
                        </a:rPr>
                        <a:t>مريم خميس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ar-AE" sz="12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</a:t>
                      </a:r>
                      <a:r>
                        <a:rPr lang="ar-AE" sz="12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تقليد رسم خطوط (عامودي / أفقي / متعرج/ موجة) </a:t>
                      </a:r>
                      <a:endParaRPr lang="ar-AE" sz="1200" b="1" kern="120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ar-AE" sz="1200" b="1" dirty="0" smtClean="0">
                          <a:latin typeface="Sakkal Majalla" pitchFamily="2" charset="-78"/>
                          <a:cs typeface="Sakkal Majalla" pitchFamily="2" charset="-78"/>
                        </a:rPr>
                        <a:t>رقم</a:t>
                      </a:r>
                      <a:r>
                        <a:rPr lang="ar-AE" sz="12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الهدف (599)</a:t>
                      </a:r>
                      <a:endParaRPr lang="en-US" sz="1200" b="1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 ٣-١٥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شديدة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اعاقة شديدة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SA" sz="14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عنوان الدرس :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انا ارسم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حمد يحب الرسم، يرسم خطوط مختلفة .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يقول المعلم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: يرسم   حمد  خطوطا (خط عامودي ، خط افقي ، خط متعرج ، موجة )</a:t>
                      </a:r>
                    </a:p>
                    <a:p>
                      <a:pPr marL="0" algn="r" defTabSz="914400" rtl="1" eaLnBrk="1" latinLnBrk="0" hangingPunct="1"/>
                      <a:endParaRPr lang="ar-AE" sz="1200" b="1" kern="1200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. 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en-US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en-US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400" b="1" u="sng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en-US" sz="1400" b="1" u="sng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50" t="15865" r="17238" b="17474"/>
          <a:stretch/>
        </p:blipFill>
        <p:spPr>
          <a:xfrm>
            <a:off x="7802830" y="3133817"/>
            <a:ext cx="2271697" cy="2080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504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3</a:t>
            </a:fld>
            <a:endParaRPr lang="en-US" noProof="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005840" y="488112"/>
            <a:ext cx="8315579" cy="832104"/>
          </a:xfrm>
        </p:spPr>
        <p:txBody>
          <a:bodyPr>
            <a:noAutofit/>
          </a:bodyPr>
          <a:lstStyle/>
          <a:p>
            <a:pPr algn="r" rtl="1"/>
            <a:r>
              <a:rPr lang="ar-AE" sz="2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1</a:t>
            </a:r>
            <a:r>
              <a:rPr lang="ar-AE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- يقول المعلم : يرسم  حمد خطوطا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50" t="15865" r="17238" b="17474"/>
          <a:stretch/>
        </p:blipFill>
        <p:spPr>
          <a:xfrm>
            <a:off x="4713402" y="1748028"/>
            <a:ext cx="4637988" cy="4247421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332892"/>
            <a:ext cx="1477108" cy="236806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714892" y="0"/>
            <a:ext cx="1477108" cy="236806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703017" y="4489938"/>
            <a:ext cx="1477108" cy="236806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112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6778280"/>
              </p:ext>
            </p:extLst>
          </p:nvPr>
        </p:nvGraphicFramePr>
        <p:xfrm>
          <a:off x="371061" y="223029"/>
          <a:ext cx="11589108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294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5964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1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</a:t>
                      </a:r>
                      <a:r>
                        <a:rPr lang="en-US" sz="11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1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تقليد رسم خطوط (عامودي / أفقي / متعرج/ موجة)</a:t>
                      </a:r>
                      <a:r>
                        <a:rPr lang="ar-AE" sz="11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11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u="none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u="none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 ستراتيجيات التعليم:</a:t>
                      </a:r>
                      <a:r>
                        <a:rPr lang="en-US" sz="1200" b="1" i="0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en-US" sz="1200" b="1" i="0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endParaRPr lang="ar-SA" sz="1200" b="1" i="0" u="non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en-US" sz="1200" b="1" i="0" u="non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200" b="1" i="0" u="none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AE" sz="1200" b="1" i="0" u="none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النمذجة والمحاكاة</a:t>
                      </a:r>
                      <a:r>
                        <a:rPr lang="ar-EG" sz="1200" b="1" i="0" u="none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:</a:t>
                      </a:r>
                      <a:endParaRPr lang="en-US" sz="1200" b="1" i="0" u="none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1" i="0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يقوم الطالب بتقليد المعلم في </a:t>
                      </a:r>
                      <a:r>
                        <a:rPr lang="ar-AE" sz="1200" b="1" i="0" u="non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رسم الخطوط المختلفة .</a:t>
                      </a:r>
                      <a:endParaRPr lang="ar-SA" sz="1200" b="1" i="0" u="non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i="0" u="non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i="0" u="non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en-US" sz="1200" b="1" i="0" u="non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200" b="1" i="0" u="none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lang="ar-AE" sz="1200" b="1" i="0" u="none" kern="1200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التعلم باستخدام التكنولوجيا 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1" i="0" u="non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يستخدم الطالب تطبيقات الرسم </a:t>
                      </a:r>
                      <a:r>
                        <a:rPr lang="ar-AE" sz="12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ليرسم الخطوط .</a:t>
                      </a:r>
                      <a:endParaRPr lang="en-US" sz="1200" b="1" i="0" u="non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200" b="1" i="0" u="none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defTabSz="914400" rtl="1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US" sz="1200" b="1" i="0" u="none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</a:t>
                      </a:r>
                      <a:r>
                        <a:rPr lang="ar-SA" sz="1200" b="1" i="0" u="none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 </a:t>
                      </a:r>
                      <a:r>
                        <a:rPr lang="ar-AE" sz="1200" b="1" i="0" u="none" kern="1200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اوراق عمل </a:t>
                      </a:r>
                      <a:endParaRPr lang="ar-EG" sz="1200" b="1" i="0" u="none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i="0" u="non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يتتبع</a:t>
                      </a:r>
                      <a:r>
                        <a:rPr lang="ar-AE" sz="12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الطالب النقاط ليكمل رسم الخط .</a:t>
                      </a:r>
                      <a:endParaRPr lang="ar-EG" sz="1200" b="1" i="0" u="non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المقدمة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30 March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242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5</a:t>
            </a:fld>
            <a:endParaRPr lang="en-US" noProof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1218542"/>
              </p:ext>
            </p:extLst>
          </p:nvPr>
        </p:nvGraphicFramePr>
        <p:xfrm>
          <a:off x="108128" y="160598"/>
          <a:ext cx="11906451" cy="18913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955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109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891369"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AE" sz="1400" b="1" u="sng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الأنشطة الصفية: 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يطلب المعلم من الطالب  تقليده  عند رسم الخطوط مختلفة على  ( السبورة ، الرمل ، رغوة الصابو ن ، ..... ).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يعمل المعلم قوالب مفرغة لاشكال الخطوط ليتتبعها الطالب بالقلم .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3- 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يقوم المعلم بمساعدة الطالب في تشكيل الخطوط المختلفة باستخدام الخامات المختلفة</a:t>
                      </a:r>
                      <a:r>
                        <a:rPr lang="ar-SA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4- 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عمل اشكال مختلفة من الخطوط باستخدام المعجون .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3646585" y="2265127"/>
            <a:ext cx="5040216" cy="832104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r" rtl="1"/>
            <a:r>
              <a:rPr lang="ar-AE" dirty="0" smtClean="0"/>
              <a:t>1- يستخدم المعلم القوالب المفرغة</a:t>
            </a:r>
            <a:endParaRPr lang="en-US" dirty="0"/>
          </a:p>
        </p:txBody>
      </p:sp>
      <p:pic>
        <p:nvPicPr>
          <p:cNvPr id="1026" name="Picture 2" descr="مساطر تهيئة الكتابة وصلت فرع الهرم 🎈🎈 - شركة الكوثر للألعاب التعليمية  المنتسوري والأدوات المكتبية | Facebo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860930" y="3058956"/>
            <a:ext cx="2663461" cy="3555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3463" r="-6325" b="22330"/>
          <a:stretch/>
        </p:blipFill>
        <p:spPr>
          <a:xfrm>
            <a:off x="6888887" y="3533312"/>
            <a:ext cx="3186476" cy="2565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67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1752" y="890074"/>
            <a:ext cx="3968496" cy="832104"/>
          </a:xfrm>
        </p:spPr>
        <p:txBody>
          <a:bodyPr/>
          <a:lstStyle/>
          <a:p>
            <a:pPr algn="r"/>
            <a:r>
              <a:rPr lang="ar-AE" dirty="0" smtClean="0"/>
              <a:t>2- يقلد الطالب رسم الخطوط ويتتبع النقاط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6</a:t>
            </a:fld>
            <a:endParaRPr lang="en-US" noProof="0" dirty="0"/>
          </a:p>
        </p:txBody>
      </p:sp>
      <p:pic>
        <p:nvPicPr>
          <p:cNvPr id="2050" name="Picture 2" descr="الكتابه على الرمل أو الملح إحدى الوسائل... - المركز الأكاديمي السوري  للاطفال | Facebo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955" y="2163889"/>
            <a:ext cx="2401193" cy="3205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4.bp.blogspot.com/-K7G1U2b3Dao/WAyIOVdrb8I/AAAAAAAAWT0/OGRdzWytGlEVkeP9bztivEJFJ49tA9jYgCLcB/s320/7c1ccbf435249020caa93d733569faf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531" y="2381943"/>
            <a:ext cx="2286000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2826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3177" y="668133"/>
            <a:ext cx="3968496" cy="832104"/>
          </a:xfrm>
        </p:spPr>
        <p:txBody>
          <a:bodyPr/>
          <a:lstStyle/>
          <a:p>
            <a:r>
              <a:rPr lang="ar-AE" dirty="0" smtClean="0"/>
              <a:t>3- تتبع الخطوط بالازرار الملونة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7</a:t>
            </a:fld>
            <a:endParaRPr lang="en-US" noProof="0" dirty="0"/>
          </a:p>
        </p:txBody>
      </p:sp>
      <p:pic>
        <p:nvPicPr>
          <p:cNvPr id="5" name="Media Placeholder 4"/>
          <p:cNvPicPr>
            <a:picLocks noGrp="1" noChangeAspect="1"/>
          </p:cNvPicPr>
          <p:nvPr>
            <p:ph type="media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0350" y="1956217"/>
            <a:ext cx="4051300" cy="4051300"/>
          </a:xfrm>
        </p:spPr>
      </p:pic>
    </p:spTree>
    <p:extLst>
      <p:ext uri="{BB962C8B-B14F-4D97-AF65-F5344CB8AC3E}">
        <p14:creationId xmlns:p14="http://schemas.microsoft.com/office/powerpoint/2010/main" val="3871152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30 March 2021</a:t>
            </a:fld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8</a:t>
            </a:fld>
            <a:endParaRPr lang="en-GB"/>
          </a:p>
        </p:txBody>
      </p:sp>
      <p:graphicFrame>
        <p:nvGraphicFramePr>
          <p:cNvPr id="4" name="Media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5791871"/>
              </p:ext>
            </p:extLst>
          </p:nvPr>
        </p:nvGraphicFramePr>
        <p:xfrm>
          <a:off x="173583" y="375859"/>
          <a:ext cx="11804073" cy="43708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652295">
                <a:tc>
                  <a:txBody>
                    <a:bodyPr/>
                    <a:lstStyle/>
                    <a:p>
                      <a:pPr algn="r" rtl="1"/>
                      <a:endParaRPr lang="ar-AE" sz="12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u="none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الحصة الدراسية: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الهدف الرئيسي:  </a:t>
                      </a:r>
                      <a:r>
                        <a:rPr lang="ar-AE" sz="1200" b="1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-  </a:t>
                      </a:r>
                      <a:r>
                        <a:rPr lang="ar-AE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تقليد رسم خطوط (عامودي / أفقي / متعرج/ موجة)</a:t>
                      </a:r>
                      <a:r>
                        <a:rPr lang="ar-AE" sz="12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AE" sz="1200" b="1" u="none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0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0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قراءة الدرس بطريقة معبرة للطلبة عدة مرات مع الإشارة إلى الصور  في كتاب دليل  الطالب.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تنفيذ التمارين والأنشطة الصفية في كتاب دليل الطالب.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u="sng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النشاط الرياضي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يمشي الطالب على خطوط ( عمودية ،افقية ‘ متعرجة ، متموجة )</a:t>
                      </a:r>
                      <a:r>
                        <a:rPr lang="ar-SA" sz="1200" b="1" u="none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.</a:t>
                      </a: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u="sng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النشاط الفني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200" b="1" dirty="0" smtClean="0">
                          <a:latin typeface="Sakkal Majalla" pitchFamily="2" charset="-78"/>
                          <a:cs typeface="Sakkal Majalla" pitchFamily="2" charset="-78"/>
                        </a:rPr>
                        <a:t>يستخدم</a:t>
                      </a:r>
                      <a:r>
                        <a:rPr lang="ar-AE" sz="12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الورق الملون في صنع اشكالا ( قص خطوط مموجة للبحر ،خطوط عمودية لاشعة الشمس ،.... ) </a:t>
                      </a:r>
                      <a:endParaRPr lang="ar-AE" sz="12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SA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نشاط موسيقي</a:t>
                      </a:r>
                      <a:r>
                        <a:rPr lang="ar-AE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:</a:t>
                      </a:r>
                      <a:r>
                        <a:rPr lang="ar-SA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سماع انشودة </a:t>
                      </a:r>
                      <a:r>
                        <a:rPr lang="ar-AE" sz="1200" b="1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عن الخطوط   </a:t>
                      </a:r>
                      <a:r>
                        <a:rPr lang="en-US" sz="1200" b="1" baseline="0" dirty="0" smtClean="0">
                          <a:solidFill>
                            <a:srgbClr val="0070C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  <a:hlinkClick r:id="rId2"/>
                        </a:rPr>
                        <a:t>https://www.youtube.com/watch?v=4ewvcpGaD_I</a:t>
                      </a:r>
                      <a:r>
                        <a:rPr lang="ar-AE" sz="1200" b="1" baseline="0" dirty="0" smtClean="0">
                          <a:solidFill>
                            <a:srgbClr val="0070C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AE" sz="1200" b="1" u="sng" kern="1200" baseline="0" dirty="0">
                        <a:solidFill>
                          <a:srgbClr val="0070C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205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طلب من الاسرة متابعة الطالب في حل  اوراق العمل 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864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سماع انشودة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 الخطوط </a:t>
                      </a:r>
                      <a:r>
                        <a:rPr lang="en-US" sz="1200" b="1" baseline="0" dirty="0" smtClean="0">
                          <a:solidFill>
                            <a:srgbClr val="0070C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  <a:hlinkClick r:id="rId2"/>
                        </a:rPr>
                        <a:t>https://www.youtube.com/watch?v=4ewvcpGaD_I</a:t>
                      </a:r>
                      <a:r>
                        <a:rPr lang="ar-AE" sz="1200" b="1" baseline="0" dirty="0" smtClean="0">
                          <a:solidFill>
                            <a:srgbClr val="0070C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baseline="0" dirty="0">
                        <a:solidFill>
                          <a:srgbClr val="0070C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جيد: ان 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يقلد الطالب رسم الخط بمساعدة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جسدية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كلية .                                     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متوسط: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 يقلد الطالب رسم الخط بمساعدة جسدية جزئية                                           مرتفع:ان  يقلد الطالب رسم الخط بمفرده.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125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0860e916-1933-4f54-bf75-902e7a9d18bb"/>
    <ds:schemaRef ds:uri="c1803469-1359-4921-b8b2-4aa11e6de6e4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2EED42B-3B47-45C2-9F50-0B4533C0F1E3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c1803469-1359-4921-b8b2-4aa11e6de6e4"/>
    <ds:schemaRef ds:uri="http://purl.org/dc/terms/"/>
    <ds:schemaRef ds:uri="http://schemas.openxmlformats.org/package/2006/metadata/core-properties"/>
    <ds:schemaRef ds:uri="0860e916-1933-4f54-bf75-902e7a9d18b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12622</TotalTime>
  <Words>358</Words>
  <Application>Microsoft Office PowerPoint</Application>
  <PresentationFormat>Custom</PresentationFormat>
  <Paragraphs>97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1_Office Theme</vt:lpstr>
      <vt:lpstr>تقليد رسم خطوط (عامودي / أفقي / متعرج/ موجة)</vt:lpstr>
      <vt:lpstr>PowerPoint Presentation</vt:lpstr>
      <vt:lpstr>1- يقول المعلم : يرسم  حمد خطوطا</vt:lpstr>
      <vt:lpstr>PowerPoint Presentation</vt:lpstr>
      <vt:lpstr>PowerPoint Presentation</vt:lpstr>
      <vt:lpstr>2- يقلد الطالب رسم الخطوط ويتتبع النقاط</vt:lpstr>
      <vt:lpstr>3- تتبع الخطوط بالازرار الملونة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USER</cp:lastModifiedBy>
  <cp:revision>130</cp:revision>
  <dcterms:created xsi:type="dcterms:W3CDTF">2020-07-26T19:33:45Z</dcterms:created>
  <dcterms:modified xsi:type="dcterms:W3CDTF">2021-03-30T05:18:05Z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