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6"/>
  </p:notesMasterIdLst>
  <p:sldIdLst>
    <p:sldId id="291" r:id="rId5"/>
    <p:sldId id="295" r:id="rId6"/>
    <p:sldId id="285" r:id="rId7"/>
    <p:sldId id="289" r:id="rId8"/>
    <p:sldId id="290" r:id="rId9"/>
    <p:sldId id="296" r:id="rId10"/>
    <p:sldId id="301" r:id="rId11"/>
    <p:sldId id="302" r:id="rId12"/>
    <p:sldId id="305" r:id="rId13"/>
    <p:sldId id="303" r:id="rId14"/>
    <p:sldId id="30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79" autoAdjust="0"/>
    <p:restoredTop sz="94660"/>
  </p:normalViewPr>
  <p:slideViewPr>
    <p:cSldViewPr snapToGrid="0">
      <p:cViewPr varScale="1">
        <p:scale>
          <a:sx n="48" d="100"/>
          <a:sy n="48" d="100"/>
        </p:scale>
        <p:origin x="1320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640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284D9-1D4B-468A-A010-F649C632A758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7DD44-B744-42AC-B498-54EF3C6033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595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595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685-7933-4893-93CD-584791D7F10F}" type="datetime3">
              <a:rPr lang="en-US" smtClean="0"/>
              <a:pPr/>
              <a:t>15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007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EE24-E4A7-4E9A-95AD-6574493E8F41}" type="datetime3">
              <a:rPr lang="en-US" smtClean="0"/>
              <a:pPr/>
              <a:t>15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118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0551-4CE6-4950-8D1F-8A1EE9D6E42D}" type="datetime3">
              <a:rPr lang="en-US" smtClean="0"/>
              <a:pPr/>
              <a:t>15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805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56957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2835719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80D-DAAC-4CAC-AE62-1A67156FB528}" type="datetime3">
              <a:rPr lang="en-US" smtClean="0"/>
              <a:pPr/>
              <a:t>15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42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5B4-CC4C-4EFB-A44E-87BF4A4DC3F4}" type="datetime3">
              <a:rPr lang="en-US" smtClean="0"/>
              <a:pPr/>
              <a:t>15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797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938-F1B5-4E67-A02C-9BCC4C2F9DA0}" type="datetime3">
              <a:rPr lang="en-US" smtClean="0"/>
              <a:pPr/>
              <a:t>15 February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791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D15-594A-4FB9-B2B8-10786D4C4BC0}" type="datetime3">
              <a:rPr lang="en-US" smtClean="0"/>
              <a:pPr/>
              <a:t>15 February 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487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/>
              <a:pPr/>
              <a:t>15 February 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63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pPr/>
              <a:t>15 February 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605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19-B36A-46AD-9CFF-82BE8320A41F}" type="datetime3">
              <a:rPr lang="en-US" smtClean="0"/>
              <a:pPr/>
              <a:t>15 February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37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04C3-F6CC-498F-BC59-5F55BF57AFC9}" type="datetime3">
              <a:rPr lang="en-US" smtClean="0"/>
              <a:pPr/>
              <a:t>15 February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897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4949-77A1-40BB-B52A-9D549E788AAB}" type="datetime3">
              <a:rPr lang="en-US" smtClean="0"/>
              <a:pPr/>
              <a:t>15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12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  <p:sldLayoutId id="2147483676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YxXXm685BQ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7262451" y="2726139"/>
            <a:ext cx="4851352" cy="1827069"/>
          </a:xfrm>
        </p:spPr>
        <p:txBody>
          <a:bodyPr>
            <a:normAutofit/>
          </a:bodyPr>
          <a:lstStyle/>
          <a:p>
            <a:pPr lvl="0" algn="ctr" rtl="1">
              <a:lnSpc>
                <a:spcPct val="100000"/>
              </a:lnSpc>
              <a:spcBef>
                <a:spcPts val="0"/>
              </a:spcBef>
              <a:defRPr/>
            </a:pPr>
            <a:r>
              <a:rPr lang="ar-SA" sz="2800" b="1" dirty="0">
                <a:latin typeface="Sakkal Majalla" pitchFamily="2" charset="-78"/>
                <a:cs typeface="Sakkal Majalla" pitchFamily="2" charset="-78"/>
              </a:rPr>
              <a:t>تم</a:t>
            </a:r>
            <a:r>
              <a:rPr lang="ar-AE" sz="2800" b="1" dirty="0">
                <a:latin typeface="Sakkal Majalla" pitchFamily="2" charset="-78"/>
                <a:cs typeface="Sakkal Majalla" pitchFamily="2" charset="-78"/>
              </a:rPr>
              <a:t>ي</a:t>
            </a:r>
            <a:r>
              <a:rPr lang="ar-SA" sz="2800" b="1" dirty="0">
                <a:latin typeface="Sakkal Majalla" pitchFamily="2" charset="-78"/>
                <a:cs typeface="Sakkal Majalla" pitchFamily="2" charset="-78"/>
              </a:rPr>
              <a:t>يز الالوان الاساسية</a:t>
            </a:r>
            <a:br>
              <a:rPr lang="ar-AE" sz="2800" b="1" dirty="0">
                <a:latin typeface="Sakkal Majalla" pitchFamily="2" charset="-78"/>
                <a:cs typeface="Sakkal Majalla" pitchFamily="2" charset="-78"/>
              </a:rPr>
            </a:br>
            <a:r>
              <a:rPr lang="en-US" sz="2800" b="1" dirty="0">
                <a:latin typeface="Sakkal Majalla" pitchFamily="2" charset="-78"/>
                <a:cs typeface="Sakkal Majalla" pitchFamily="2" charset="-78"/>
              </a:rPr>
              <a:t>(602)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30DB19-3AAF-5F4E-8248-6A1056F5D5F5}"/>
              </a:ext>
            </a:extLst>
          </p:cNvPr>
          <p:cNvSpPr txBox="1"/>
          <p:nvPr/>
        </p:nvSpPr>
        <p:spPr>
          <a:xfrm rot="740450">
            <a:off x="8519886" y="5138056"/>
            <a:ext cx="3062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مقدم الهدف </a:t>
            </a:r>
          </a:p>
          <a:p>
            <a:pPr algn="ctr"/>
            <a:r>
              <a:rPr lang="ar-SA" dirty="0">
                <a:solidFill>
                  <a:schemeClr val="bg1"/>
                </a:solidFill>
              </a:rPr>
              <a:t>نادية سيف الشامسي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A picture containing toy&#10;&#10;Description automatically generated">
            <a:extLst>
              <a:ext uri="{FF2B5EF4-FFF2-40B4-BE49-F238E27FC236}">
                <a16:creationId xmlns:a16="http://schemas.microsoft.com/office/drawing/2014/main" id="{77266420-2ECE-F14C-AF8B-13EC50EF9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6107">
            <a:off x="407009" y="2144817"/>
            <a:ext cx="5047967" cy="332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135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pPr/>
              <a:t>10</a:t>
            </a:fld>
            <a:endParaRPr lang="en-US" noProof="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95449" y="841160"/>
            <a:ext cx="6135414" cy="54854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 rtl="1"/>
            <a:r>
              <a:rPr lang="ar-SA" dirty="0"/>
              <a:t>4</a:t>
            </a:r>
            <a:r>
              <a:rPr lang="ar-AE" dirty="0"/>
              <a:t>-</a:t>
            </a:r>
            <a:r>
              <a:rPr lang="ar-SA" sz="2200" dirty="0"/>
              <a:t>لتعلم عن طريق الموسيقى و الأغاني </a:t>
            </a:r>
            <a:r>
              <a:rPr lang="en-US" sz="2200" dirty="0"/>
              <a:t>Super simple learning</a:t>
            </a:r>
            <a:r>
              <a:rPr lang="ar-AE" sz="2200" dirty="0"/>
              <a:t> </a:t>
            </a:r>
            <a:r>
              <a:rPr lang="ar-SA" sz="2200" dirty="0"/>
              <a:t>.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6428" y="3060772"/>
            <a:ext cx="4650827" cy="261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46252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pPr/>
              <a:t>15 February 2021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pPr/>
              <a:t>11</a:t>
            </a:fld>
            <a:endParaRPr lang="en-GB"/>
          </a:p>
        </p:txBody>
      </p:sp>
      <p:graphicFrame>
        <p:nvGraphicFramePr>
          <p:cNvPr id="4" name="Media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4721438"/>
              </p:ext>
            </p:extLst>
          </p:nvPr>
        </p:nvGraphicFramePr>
        <p:xfrm>
          <a:off x="173583" y="375859"/>
          <a:ext cx="11804073" cy="46156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33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0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52295">
                <a:tc>
                  <a:txBody>
                    <a:bodyPr/>
                    <a:lstStyle/>
                    <a:p>
                      <a:pPr algn="r" rtl="1"/>
                      <a:endParaRPr lang="ar-AE" sz="1200" b="1" u="none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r>
                        <a:rPr lang="ar-AE" sz="1200" b="1" u="none" kern="1200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الحصة الدراسية:</a:t>
                      </a:r>
                    </a:p>
                    <a:p>
                      <a:pPr algn="r" rtl="1"/>
                      <a:r>
                        <a:rPr lang="ar-AE" sz="1200" b="1" u="none" baseline="0" dirty="0">
                          <a:latin typeface="Sakkal Majalla" pitchFamily="2" charset="-78"/>
                          <a:cs typeface="Sakkal Majalla" pitchFamily="2" charset="-78"/>
                        </a:rPr>
                        <a:t>الهدف الرئيسي:  -</a:t>
                      </a:r>
                      <a:r>
                        <a:rPr lang="ar-SA" sz="1200" b="1" u="none" baseline="0" dirty="0">
                          <a:latin typeface="Sakkal Majalla" pitchFamily="2" charset="-78"/>
                          <a:cs typeface="Sakkal Majalla" pitchFamily="2" charset="-78"/>
                        </a:rPr>
                        <a:t>التعرف على الالوان الاساسية ( اصفر, ازرق , احمر )</a:t>
                      </a:r>
                      <a:endParaRPr lang="ar-AE" sz="1200" b="1" u="none" baseline="0" dirty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algn="r" rtl="1"/>
                      <a:r>
                        <a:rPr lang="ar-AE" sz="1200" b="1" u="none" baseline="0" dirty="0">
                          <a:latin typeface="Sakkal Majalla" pitchFamily="2" charset="-78"/>
                          <a:cs typeface="Sakkal Majalla" pitchFamily="2" charset="-78"/>
                        </a:rPr>
                        <a:t>                                  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0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0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1- </a:t>
                      </a:r>
                      <a:r>
                        <a:rPr lang="ar-AE" sz="12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قراءة الدرس بطريقة معبرة للطلبة عدة مرات مع الإشارة إلى الصور  في كتاب دليل  الطالب.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2- </a:t>
                      </a:r>
                      <a:r>
                        <a:rPr lang="ar-AE" sz="12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تنفيذ التمارين والأنشطة الصفية في كتاب دليل الطالب. 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u="none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AE" sz="1200" b="1" u="sng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النشاط الرياضي</a:t>
                      </a: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: </a:t>
                      </a:r>
                      <a:r>
                        <a:rPr lang="ar-SA" sz="1200" b="1" u="none" baseline="0" dirty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لعبة الكور  الملونه ومطابقتها مع سله من نفس اللون .</a:t>
                      </a:r>
                      <a:endParaRPr lang="ar-AE" sz="1200" b="1" u="none" baseline="0" dirty="0">
                        <a:solidFill>
                          <a:schemeClr val="tx1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AE" sz="1200" b="1" u="sng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النشاط الفني</a:t>
                      </a: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: </a:t>
                      </a:r>
                      <a:r>
                        <a:rPr lang="ar-AE" sz="1200" b="1" dirty="0">
                          <a:latin typeface="Sakkal Majalla" pitchFamily="2" charset="-78"/>
                          <a:cs typeface="Sakkal Majalla" pitchFamily="2" charset="-78"/>
                        </a:rPr>
                        <a:t>يطلب معلم من الطالب يضع على الورقة  سوداء  </a:t>
                      </a:r>
                      <a:r>
                        <a:rPr lang="ar-SA" sz="1200" b="1" dirty="0">
                          <a:latin typeface="Sakkal Majalla" pitchFamily="2" charset="-78"/>
                          <a:cs typeface="Sakkal Majalla" pitchFamily="2" charset="-78"/>
                        </a:rPr>
                        <a:t>يصبغ</a:t>
                      </a:r>
                      <a:r>
                        <a:rPr lang="ar-SA" sz="1200" b="1" baseline="0" dirty="0">
                          <a:latin typeface="Sakkal Majalla" pitchFamily="2" charset="-78"/>
                          <a:cs typeface="Sakkal Majalla" pitchFamily="2" charset="-78"/>
                        </a:rPr>
                        <a:t> </a:t>
                      </a:r>
                      <a:r>
                        <a:rPr lang="ar-AE" sz="1200" b="1" dirty="0">
                          <a:latin typeface="Sakkal Majalla" pitchFamily="2" charset="-78"/>
                          <a:cs typeface="Sakkal Majalla" pitchFamily="2" charset="-78"/>
                        </a:rPr>
                        <a:t> يده  بلون</a:t>
                      </a:r>
                      <a:r>
                        <a:rPr lang="ar-AE" sz="1200" b="1" baseline="0" dirty="0">
                          <a:latin typeface="Sakkal Majalla" pitchFamily="2" charset="-78"/>
                          <a:cs typeface="Sakkal Majalla" pitchFamily="2" charset="-78"/>
                        </a:rPr>
                        <a:t> الاحمر </a:t>
                      </a:r>
                      <a:r>
                        <a:rPr lang="ar-SA" sz="1200" b="1" baseline="0" dirty="0">
                          <a:latin typeface="Sakkal Majalla" pitchFamily="2" charset="-78"/>
                          <a:cs typeface="Sakkal Majalla" pitchFamily="2" charset="-78"/>
                        </a:rPr>
                        <a:t> ,الازرق ا,الاصفر </a:t>
                      </a:r>
                      <a:r>
                        <a:rPr lang="ar-AE" sz="1200" b="1" dirty="0">
                          <a:latin typeface="Sakkal Majalla" pitchFamily="2" charset="-78"/>
                          <a:cs typeface="Sakkal Majalla" pitchFamily="2" charset="-78"/>
                        </a:rPr>
                        <a:t>على الورقة    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SA" sz="1200" b="1" u="sng" kern="1200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نشاط موسيقي</a:t>
                      </a:r>
                      <a:r>
                        <a:rPr lang="ar-AE" sz="1200" b="1" u="sng" kern="1200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:</a:t>
                      </a:r>
                      <a:r>
                        <a:rPr lang="ar-SA" sz="1200" b="1" u="sng" kern="1200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 </a:t>
                      </a:r>
                      <a:r>
                        <a:rPr lang="ar-AE" sz="1200" b="1" u="none" baseline="0" dirty="0">
                          <a:latin typeface="Sakkal Majalla" pitchFamily="2" charset="-78"/>
                          <a:cs typeface="Sakkal Majalla" pitchFamily="2" charset="-78"/>
                        </a:rPr>
                        <a:t>سماع انشودة عن </a:t>
                      </a:r>
                      <a:r>
                        <a:rPr lang="ar-SA" sz="1200" b="1" u="none" baseline="0" dirty="0">
                          <a:latin typeface="Sakkal Majalla" pitchFamily="2" charset="-78"/>
                          <a:cs typeface="Sakkal Majalla" pitchFamily="2" charset="-78"/>
                        </a:rPr>
                        <a:t>الالوان 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  <a:hlinkClick r:id="rId2"/>
                        </a:rPr>
                        <a:t>https://www.youtube.com/watch?v=4YxXXm685BQ</a:t>
                      </a:r>
                      <a:endParaRPr lang="ar-AE" sz="1200" b="1" kern="1200" dirty="0">
                        <a:solidFill>
                          <a:schemeClr val="tx1"/>
                        </a:solidFill>
                        <a:latin typeface="Sakkal Majalla" pitchFamily="2" charset="-78"/>
                        <a:ea typeface="+mn-ea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دليل للمعلم</a:t>
                      </a:r>
                    </a:p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92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طلب من الأسرة </a:t>
                      </a:r>
                      <a:r>
                        <a:rPr lang="ar-SA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االطباعة مع الطفل  بالالوان الاساسية على لوحة سوداء. </a:t>
                      </a: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الواجب المنزلي 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42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- سماع انشودة توديع (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  <a:hlinkClick r:id="rId2"/>
                        </a:rPr>
                        <a:t>https://www.youtube.com/watch?v=4YxXXm685BQ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)</a:t>
                      </a:r>
                      <a:endParaRPr lang="en-US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- نشاط رقم (4)</a:t>
                      </a:r>
                      <a:endParaRPr lang="ar-SA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تمارين الكترونية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8302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جيد: ان  </a:t>
                      </a:r>
                      <a:r>
                        <a:rPr lang="ar-SA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يشير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الطالب</a:t>
                      </a:r>
                      <a:r>
                        <a:rPr lang="ar-SA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للالوان 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بيده بمساعدة جسدية عالية.                                      متوسط: أن  </a:t>
                      </a:r>
                      <a:r>
                        <a:rPr lang="ar-SA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يشير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الطالب</a:t>
                      </a:r>
                      <a:r>
                        <a:rPr lang="ar-SA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للالوان 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بيده بمساعدة جسدية بسيطة.                                                     مرتفع: ان </a:t>
                      </a:r>
                      <a:r>
                        <a:rPr lang="ar-SA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يشير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الطالب </a:t>
                      </a:r>
                      <a:r>
                        <a:rPr lang="ar-SA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للالوان 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بيده بمفرده.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التقييم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1258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BA5E-4532-4792-A258-A0D67C635858}" type="datetime3">
              <a:rPr lang="en-US" smtClean="0"/>
              <a:pPr/>
              <a:t>15 February 2021</a:t>
            </a:fld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pPr/>
              <a:t>2</a:t>
            </a:fld>
            <a:endParaRPr lang="en-GB"/>
          </a:p>
        </p:txBody>
      </p:sp>
      <p:graphicFrame>
        <p:nvGraphicFramePr>
          <p:cNvPr id="5" name="Media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9501362"/>
              </p:ext>
            </p:extLst>
          </p:nvPr>
        </p:nvGraphicFramePr>
        <p:xfrm>
          <a:off x="118991" y="130200"/>
          <a:ext cx="11906451" cy="63292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8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3704">
                  <a:extLst>
                    <a:ext uri="{9D8B030D-6E8A-4147-A177-3AD203B41FA5}">
                      <a16:colId xmlns:a16="http://schemas.microsoft.com/office/drawing/2014/main" val="2032493190"/>
                    </a:ext>
                  </a:extLst>
                </a:gridCol>
                <a:gridCol w="2883378">
                  <a:extLst>
                    <a:ext uri="{9D8B030D-6E8A-4147-A177-3AD203B41FA5}">
                      <a16:colId xmlns:a16="http://schemas.microsoft.com/office/drawing/2014/main" val="4078435238"/>
                    </a:ext>
                  </a:extLst>
                </a:gridCol>
                <a:gridCol w="13109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876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المراجعة:أ. امنه</a:t>
                      </a:r>
                      <a:r>
                        <a:rPr lang="en-US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الكتبي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الإعداد :</a:t>
                      </a:r>
                      <a:r>
                        <a:rPr lang="en-US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1200" dirty="0">
                          <a:latin typeface="Sakkal Majalla" pitchFamily="2" charset="-78"/>
                          <a:cs typeface="Sakkal Majalla" pitchFamily="2" charset="-78"/>
                        </a:rPr>
                        <a:t>نادية الشامسي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ar-SA" sz="1200" b="1" dirty="0">
                          <a:latin typeface="Sakkal Majalla" pitchFamily="2" charset="-78"/>
                          <a:cs typeface="Sakkal Majalla" pitchFamily="2" charset="-78"/>
                        </a:rPr>
                        <a:t>تمييز الالوان الاساسية</a:t>
                      </a:r>
                      <a:endParaRPr lang="en-US" sz="1200" b="1" dirty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ar-AE" sz="1200" b="1" dirty="0">
                          <a:latin typeface="Sakkal Majalla" pitchFamily="2" charset="-78"/>
                          <a:cs typeface="Sakkal Majalla" pitchFamily="2" charset="-78"/>
                        </a:rPr>
                        <a:t>رقم</a:t>
                      </a:r>
                      <a:r>
                        <a:rPr lang="ar-AE" sz="1200" b="1" baseline="0" dirty="0">
                          <a:latin typeface="Sakkal Majalla" pitchFamily="2" charset="-78"/>
                          <a:cs typeface="Sakkal Majalla" pitchFamily="2" charset="-78"/>
                        </a:rPr>
                        <a:t> الهدف(</a:t>
                      </a:r>
                      <a:r>
                        <a:rPr lang="ar-SA" sz="1200" b="1" baseline="0">
                          <a:latin typeface="Sakkal Majalla" pitchFamily="2" charset="-78"/>
                          <a:cs typeface="Sakkal Majalla" pitchFamily="2" charset="-78"/>
                        </a:rPr>
                        <a:t>602</a:t>
                      </a:r>
                      <a:r>
                        <a:rPr lang="ar-AE" sz="1200" b="1" baseline="0">
                          <a:latin typeface="Sakkal Majalla" pitchFamily="2" charset="-78"/>
                          <a:cs typeface="Sakkal Majalla" pitchFamily="2" charset="-78"/>
                        </a:rPr>
                        <a:t>)</a:t>
                      </a:r>
                      <a:endParaRPr lang="en-US" sz="1200" b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40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الفئة العمرية: ٣-١٥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مستوى الشدة: شديدة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فئة الإعاقة : اعاقة شديدة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بيانات 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628275"/>
                  </a:ext>
                </a:extLst>
              </a:tr>
              <a:tr h="5568603">
                <a:tc gridSpan="3"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1400" b="1" kern="12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عنوان الدرس : </a:t>
                      </a:r>
                      <a:r>
                        <a:rPr lang="ar-SA" sz="1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اللوحة الحزينة</a:t>
                      </a:r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1- </a:t>
                      </a:r>
                      <a:r>
                        <a:rPr lang="ar-SA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اللوحة الحزينه </a:t>
                      </a:r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( اضافة صوت  </a:t>
                      </a:r>
                      <a:r>
                        <a:rPr lang="ar-SA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بكاء </a:t>
                      </a:r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)</a:t>
                      </a:r>
                    </a:p>
                    <a:p>
                      <a:pPr marL="0" algn="r" defTabSz="914400" rtl="1" eaLnBrk="1" latinLnBrk="0" hangingPunct="1"/>
                      <a:r>
                        <a:rPr lang="ar-SA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</a:t>
                      </a:r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قول المعلم : </a:t>
                      </a:r>
                      <a:r>
                        <a:rPr lang="ar-SA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من الذي يبكي ؟, لماذا انتي حزينه ايتها اللوحه؟</a:t>
                      </a:r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SA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2- ا</a:t>
                      </a:r>
                      <a:r>
                        <a:rPr lang="ar-SA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للوحة : لقد ذهب عني جميع الالوان وتركوني بدون الوان.</a:t>
                      </a:r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يقول المعلم: </a:t>
                      </a:r>
                      <a:r>
                        <a:rPr lang="ar-SA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ماذا تحتاجين لتصبحي سعيدة .</a:t>
                      </a:r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3- </a:t>
                      </a:r>
                      <a:r>
                        <a:rPr lang="ar-SA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اللوحة : احتاج لثلاث الوان مميزة .</a:t>
                      </a:r>
                    </a:p>
                    <a:p>
                      <a:pPr marL="0" algn="r" defTabSz="914400" rtl="1" eaLnBrk="1" latinLnBrk="0" hangingPunct="1"/>
                      <a:r>
                        <a:rPr lang="ar-SA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اللون الاول يشبه لون الشمس وهو الاصفر.</a:t>
                      </a:r>
                    </a:p>
                    <a:p>
                      <a:pPr marL="0" algn="r" defTabSz="914400" rtl="1" eaLnBrk="1" latinLnBrk="0" hangingPunct="1"/>
                      <a:r>
                        <a:rPr lang="ar-SA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سمعت الشمس كلام اللوحة  فقالت لها لا تحزني لقد اتيت إليك .</a:t>
                      </a:r>
                    </a:p>
                    <a:p>
                      <a:pPr marL="0" algn="r" defTabSz="914400" rtl="1" eaLnBrk="1" latinLnBrk="0" hangingPunct="1"/>
                      <a:endParaRPr lang="ar-SA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SA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SA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r>
                        <a:rPr lang="ar-SA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اللون الثاني هو الازرق و الاحمر , سمع العصفور الازرق و الوردة الحمراء و قالوا نحن هنا ياصديقتنا سوف نأـي اليك.</a:t>
                      </a:r>
                    </a:p>
                    <a:p>
                      <a:pPr marL="0" algn="r" defTabSz="914400" rtl="1" eaLnBrk="1" latinLnBrk="0" hangingPunct="1"/>
                      <a:endParaRPr lang="ar-SA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SA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400" b="1" u="sng" kern="1200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en-US" sz="1400" b="1" u="sng" kern="1200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كتاب</a:t>
                      </a: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الطالب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3" cstate="print"/>
          <a:srcRect l="28354" t="17888" r="27056" b="11422"/>
          <a:stretch>
            <a:fillRect/>
          </a:stretch>
        </p:blipFill>
        <p:spPr bwMode="auto">
          <a:xfrm>
            <a:off x="6500533" y="2042522"/>
            <a:ext cx="1249008" cy="1113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4" cstate="print"/>
          <a:srcRect l="33186" t="20394" r="30405" b="19857"/>
          <a:stretch>
            <a:fillRect/>
          </a:stretch>
        </p:blipFill>
        <p:spPr bwMode="auto">
          <a:xfrm>
            <a:off x="6109923" y="3573878"/>
            <a:ext cx="1403812" cy="129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5" cstate="print"/>
          <a:srcRect l="38650" t="21121" r="32148" b="26509"/>
          <a:stretch>
            <a:fillRect/>
          </a:stretch>
        </p:blipFill>
        <p:spPr bwMode="auto">
          <a:xfrm>
            <a:off x="4168867" y="4895853"/>
            <a:ext cx="1270661" cy="12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7"/>
          <p:cNvPicPr>
            <a:picLocks noChangeAspect="1" noChangeArrowheads="1"/>
          </p:cNvPicPr>
          <p:nvPr/>
        </p:nvPicPr>
        <p:blipFill>
          <a:blip r:embed="rId6" cstate="print"/>
          <a:srcRect l="30896" t="11746" r="31421" b="7004"/>
          <a:stretch>
            <a:fillRect/>
          </a:stretch>
        </p:blipFill>
        <p:spPr bwMode="auto">
          <a:xfrm>
            <a:off x="2426417" y="4877344"/>
            <a:ext cx="1521644" cy="1294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93504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pPr/>
              <a:t>3</a:t>
            </a:fld>
            <a:endParaRPr lang="en-US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05840" y="488112"/>
            <a:ext cx="8315579" cy="1043508"/>
          </a:xfrm>
        </p:spPr>
        <p:txBody>
          <a:bodyPr>
            <a:noAutofit/>
          </a:bodyPr>
          <a:lstStyle/>
          <a:p>
            <a:pPr algn="r" rtl="1"/>
            <a:r>
              <a:rPr lang="ar-AE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1-يجب على المعلم </a:t>
            </a:r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وضع صوت البكاء و ي</a:t>
            </a:r>
            <a:r>
              <a:rPr lang="ar-AE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قول </a:t>
            </a:r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: من الذي يبكي ؟ ثم يضع صورة اللوحة الحزينة ويقول : لماذا انتي حزينه ايتها اللوحه؟</a:t>
            </a:r>
            <a:r>
              <a:rPr lang="ar-AE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يغير صوته ويقول :</a:t>
            </a:r>
            <a:r>
              <a:rPr lang="ar-SA" sz="2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لقد ذهب عني جميع الالوان وتركوني بدون الوان</a:t>
            </a:r>
            <a:endParaRPr lang="en-US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2" cstate="print"/>
          <a:srcRect l="28354" t="17888" r="27056" b="11422"/>
          <a:stretch>
            <a:fillRect/>
          </a:stretch>
        </p:blipFill>
        <p:spPr bwMode="auto">
          <a:xfrm>
            <a:off x="3051810" y="1836782"/>
            <a:ext cx="4606291" cy="4105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44112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937" y="500541"/>
            <a:ext cx="7574507" cy="832104"/>
          </a:xfrm>
        </p:spPr>
        <p:txBody>
          <a:bodyPr>
            <a:normAutofit/>
          </a:bodyPr>
          <a:lstStyle/>
          <a:p>
            <a:pPr algn="ctr" rtl="1"/>
            <a:r>
              <a:rPr lang="ar-AE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2-يجب على المعلم </a:t>
            </a:r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ينظر للوحه</a:t>
            </a:r>
            <a:r>
              <a:rPr lang="en-US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 يقول :ماذا تحتاجين لتصبحي سعيدة؟  هنا يغير المعلم صوته ويقول : احتاج لثلاث الوان مميزة .</a:t>
            </a:r>
            <a:endParaRPr lang="en-US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pPr/>
              <a:t>4</a:t>
            </a:fld>
            <a:endParaRPr lang="en-US" noProof="0" dirty="0"/>
          </a:p>
        </p:txBody>
      </p:sp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2" cstate="print"/>
          <a:srcRect l="28354" t="17888" r="27056" b="11422"/>
          <a:stretch>
            <a:fillRect/>
          </a:stretch>
        </p:blipFill>
        <p:spPr bwMode="auto">
          <a:xfrm>
            <a:off x="3543300" y="1962512"/>
            <a:ext cx="4606291" cy="4105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61598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041" y="318859"/>
            <a:ext cx="7670042" cy="832104"/>
          </a:xfrm>
        </p:spPr>
        <p:txBody>
          <a:bodyPr>
            <a:noAutofit/>
          </a:bodyPr>
          <a:lstStyle/>
          <a:p>
            <a:pPr algn="ctr" rtl="1"/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يسرد المعلم باقي القصه باصوات مختلفة عندما يذكر الشمس ينظر للشمس و عندما يذكر الطائر الازرق ( صوة الطائر )  و الورده الحمراء ينظر اليهما.</a:t>
            </a:r>
            <a:endParaRPr lang="en-US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pPr/>
              <a:t>5</a:t>
            </a:fld>
            <a:endParaRPr lang="en-US" noProof="0" dirty="0"/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" cstate="print"/>
          <a:srcRect l="33186" t="20394" r="30405" b="19857"/>
          <a:stretch>
            <a:fillRect/>
          </a:stretch>
        </p:blipFill>
        <p:spPr bwMode="auto">
          <a:xfrm>
            <a:off x="7747894" y="1977390"/>
            <a:ext cx="3567802" cy="329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3" cstate="print"/>
          <a:srcRect l="38650" t="21121" r="32148" b="26509"/>
          <a:stretch>
            <a:fillRect/>
          </a:stretch>
        </p:blipFill>
        <p:spPr bwMode="auto">
          <a:xfrm>
            <a:off x="4820377" y="1946552"/>
            <a:ext cx="3260633" cy="333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val 8"/>
          <p:cNvSpPr/>
          <p:nvPr/>
        </p:nvSpPr>
        <p:spPr>
          <a:xfrm>
            <a:off x="3441914" y="4235531"/>
            <a:ext cx="1516402" cy="10313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290593" y="2390262"/>
            <a:ext cx="3372048" cy="3067782"/>
            <a:chOff x="1290593" y="2390262"/>
            <a:chExt cx="3372048" cy="3067782"/>
          </a:xfrm>
        </p:grpSpPr>
        <p:pic>
          <p:nvPicPr>
            <p:cNvPr id="8" name="Picture 17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30896" t="11746" r="31421" b="7004"/>
            <a:stretch/>
          </p:blipFill>
          <p:spPr bwMode="auto">
            <a:xfrm>
              <a:off x="1386286" y="2390262"/>
              <a:ext cx="3276355" cy="2787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Oval 3"/>
            <p:cNvSpPr/>
            <p:nvPr/>
          </p:nvSpPr>
          <p:spPr>
            <a:xfrm>
              <a:off x="1290593" y="4295552"/>
              <a:ext cx="1516402" cy="10313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940921" y="4306185"/>
              <a:ext cx="1516402" cy="10313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910845" y="4426686"/>
              <a:ext cx="1516402" cy="10313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Oval 11"/>
          <p:cNvSpPr/>
          <p:nvPr/>
        </p:nvSpPr>
        <p:spPr>
          <a:xfrm>
            <a:off x="3910123" y="4235531"/>
            <a:ext cx="579983" cy="51567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681390" y="4262110"/>
            <a:ext cx="579983" cy="51567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86286" y="4295552"/>
            <a:ext cx="579983" cy="51567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410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612742"/>
              </p:ext>
            </p:extLst>
          </p:nvPr>
        </p:nvGraphicFramePr>
        <p:xfrm>
          <a:off x="371061" y="223029"/>
          <a:ext cx="11589108" cy="64778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29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9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764">
                <a:tc>
                  <a:txBody>
                    <a:bodyPr/>
                    <a:lstStyle/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ar-SA" sz="1100" b="1" dirty="0">
                          <a:latin typeface="Sakkal Majalla" pitchFamily="2" charset="-78"/>
                          <a:cs typeface="Sakkal Majalla" pitchFamily="2" charset="-78"/>
                        </a:rPr>
                        <a:t>تمييز الالوان الاساسية</a:t>
                      </a:r>
                      <a:endParaRPr lang="en-US" sz="1100" b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10">
                <a:tc>
                  <a:txBody>
                    <a:bodyPr/>
                    <a:lstStyle/>
                    <a:p>
                      <a:pPr algn="r" rtl="1"/>
                      <a:r>
                        <a:rPr lang="ar-SA" sz="11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انشطه</a:t>
                      </a:r>
                      <a:r>
                        <a:rPr lang="ar-SA" sz="11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مهارية</a:t>
                      </a:r>
                      <a:endParaRPr lang="ar-AE" sz="11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المكونات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0228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EG" sz="1100" b="1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 ستراتيجيات التعليم:</a:t>
                      </a:r>
                      <a:b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</a:br>
                      <a:endParaRPr lang="ar-SA" sz="12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en-US" sz="12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EG" sz="12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1- </a:t>
                      </a:r>
                      <a:r>
                        <a:rPr lang="ar-AE" sz="12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االقصص الإجتماعية</a:t>
                      </a:r>
                      <a:r>
                        <a:rPr lang="ar-EG" sz="12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:</a:t>
                      </a:r>
                      <a:endParaRPr lang="en-US" sz="1200" b="0" i="0" kern="1200" dirty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SA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يقوم الطالب بالاستماع للقصه لزيادة مدة التركيز لديه.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SA" sz="12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SA" sz="12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en-US" sz="12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EG" sz="12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2- </a:t>
                      </a:r>
                      <a:r>
                        <a:rPr lang="ar-SA" sz="12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طريقة مونتسوري</a:t>
                      </a:r>
                      <a:r>
                        <a:rPr lang="ar-EG" sz="12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:</a:t>
                      </a:r>
                      <a:endParaRPr lang="ar-EG" sz="12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SA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سجادة صغيرة – صندوق الألوان</a:t>
                      </a:r>
                      <a:endParaRPr lang="en-US" sz="12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200" b="0" i="0" kern="1200" dirty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defTabSz="914400" rtl="1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2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3</a:t>
                      </a:r>
                      <a:r>
                        <a:rPr lang="ar-SA" sz="12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 التعلم عن طريق الموسيقى و الأغاني </a:t>
                      </a:r>
                      <a:r>
                        <a:rPr lang="en-US" sz="12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Super simple learning</a:t>
                      </a:r>
                      <a:endParaRPr lang="ar-EG" sz="1200" b="0" i="0" kern="1200" dirty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EG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يسمع و يشاهد الطالب الاغنية للاستمتاع و التقليد.</a:t>
                      </a: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المقدمة 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endParaRPr lang="ar-EG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BA5E-4532-4792-A258-A0D67C635858}" type="datetime3">
              <a:rPr lang="en-US" smtClean="0"/>
              <a:pPr/>
              <a:t>15 February 2021</a:t>
            </a:fld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242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pPr/>
              <a:t>7</a:t>
            </a:fld>
            <a:endParaRPr lang="en-US" noProof="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754934"/>
              </p:ext>
            </p:extLst>
          </p:nvPr>
        </p:nvGraphicFramePr>
        <p:xfrm>
          <a:off x="108128" y="160598"/>
          <a:ext cx="11906451" cy="18913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95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09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91369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AE" sz="1400" b="1" u="sng" kern="1200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الأنشطة الصفية: </a:t>
                      </a:r>
                    </a:p>
                    <a:p>
                      <a:pPr marL="0" algn="r" defTabSz="914400" rtl="1" eaLnBrk="1" latinLnBrk="0" hangingPunct="1"/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1- </a:t>
                      </a:r>
                      <a:r>
                        <a:rPr lang="ar-SA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يسرد المعلم القصه بأستخدام مثيرات بصرية وسمعية .</a:t>
                      </a:r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2- </a:t>
                      </a:r>
                      <a:r>
                        <a:rPr lang="ar-SA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التعليم بطريقة منتسوري ( الالوان الثلاث  الاساسيه ) </a:t>
                      </a:r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dirty="0"/>
                        <a:t>3- </a:t>
                      </a:r>
                      <a:r>
                        <a:rPr lang="ar-SA" sz="1200" dirty="0"/>
                        <a:t>لعبة الالوان.</a:t>
                      </a:r>
                    </a:p>
                    <a:p>
                      <a:pPr marL="228600" marR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SA" sz="1200" dirty="0"/>
                        <a:t>4-اغنية لوحة الالوان.</a:t>
                      </a:r>
                    </a:p>
                    <a:p>
                      <a:pPr marL="0" algn="r" defTabSz="914400" rtl="1" eaLnBrk="1" latinLnBrk="0" hangingPunct="1"/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كتاب</a:t>
                      </a: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الطالب </a:t>
                      </a:r>
                    </a:p>
                    <a:p>
                      <a:pPr algn="ct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267907" y="2265127"/>
            <a:ext cx="3968496" cy="83210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 rtl="1"/>
            <a:r>
              <a:rPr lang="ar-AE" dirty="0"/>
              <a:t>1- </a:t>
            </a:r>
            <a:r>
              <a:rPr lang="ar-SA" dirty="0"/>
              <a:t>قصه اللوحة الحزينه</a:t>
            </a:r>
            <a:endParaRPr lang="en-US" dirty="0"/>
          </a:p>
        </p:txBody>
      </p:sp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2" cstate="print"/>
          <a:srcRect l="28354" t="17888" r="27056" b="11422"/>
          <a:stretch>
            <a:fillRect/>
          </a:stretch>
        </p:blipFill>
        <p:spPr bwMode="auto">
          <a:xfrm>
            <a:off x="4914901" y="3424909"/>
            <a:ext cx="2841734" cy="253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73671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pPr/>
              <a:t>8</a:t>
            </a:fld>
            <a:endParaRPr lang="en-US" noProof="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554267" y="778098"/>
            <a:ext cx="4649933" cy="54854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 rtl="1"/>
            <a:r>
              <a:rPr lang="ar-AE" dirty="0"/>
              <a:t>2- </a:t>
            </a:r>
            <a:r>
              <a:rPr lang="ar-SA" dirty="0"/>
              <a:t>طريقة منتسوري .</a:t>
            </a:r>
          </a:p>
        </p:txBody>
      </p:sp>
      <p:sp>
        <p:nvSpPr>
          <p:cNvPr id="7" name="Rectangle 6"/>
          <p:cNvSpPr/>
          <p:nvPr/>
        </p:nvSpPr>
        <p:spPr>
          <a:xfrm>
            <a:off x="4482662" y="1574375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ar-SA" sz="1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الأدوات :</a:t>
            </a:r>
          </a:p>
          <a:p>
            <a:pPr algn="r" rtl="1"/>
            <a:r>
              <a:rPr lang="ar-SA" sz="1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        سجادة صغيرة – صندوق الألوان ( </a:t>
            </a:r>
            <a:r>
              <a:rPr lang="en-US" sz="1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Color Box 1 ) .</a:t>
            </a:r>
            <a:br>
              <a:rPr lang="en-US" sz="12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br>
              <a:rPr lang="en-US" sz="12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1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النشاط :</a:t>
            </a:r>
          </a:p>
          <a:p>
            <a:pPr algn="r" rtl="1"/>
            <a:r>
              <a:rPr lang="ar-SA" sz="1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1- تفرش المعلمة السجادة ثم تضع الصندوق على الجهة اليمنى ، ثم تفتح الصندوق وتضع الغطاء تحته ، وتبدأ باخراج الألوان وتقول :( أحمر – أصفر – أزرق) .</a:t>
            </a:r>
          </a:p>
          <a:p>
            <a:pPr algn="r" rtl="1"/>
            <a:r>
              <a:rPr lang="ar-SA" sz="1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2- تبدأ المعلمة بمطابقة اللون الذي ستخرجه من الصندوق مع اللون الآخر الذي وضعته على الطاولة وتبدأ من فوق إلى تحت .</a:t>
            </a:r>
          </a:p>
          <a:p>
            <a:pPr algn="r" rtl="1"/>
            <a:r>
              <a:rPr lang="ar-SA" sz="1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3- بعد الانتهاء من المطابقة ، تغلق المعلمة الصندوق وتضعه في الجهة العليا يسار السجادة .</a:t>
            </a:r>
          </a:p>
          <a:p>
            <a:pPr algn="r" rtl="1"/>
            <a:r>
              <a:rPr lang="ar-SA" sz="1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 4 – تشير المعلمة إلى اللون وتقول ( أحمر – أصفر – أزرق ) .</a:t>
            </a:r>
          </a:p>
          <a:p>
            <a:pPr algn="r" rtl="1"/>
            <a:r>
              <a:rPr lang="ar-SA" sz="1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5- ثم تبدأ في الدرس الثلاثي </a:t>
            </a:r>
            <a:r>
              <a:rPr lang="en-US" sz="1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Three Period Lesson : </a:t>
            </a:r>
          </a:p>
          <a:p>
            <a:pPr algn="r" rtl="1"/>
            <a:r>
              <a:rPr lang="ar-SA" sz="1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وتبدأ باللون الذي انتهت بذكره : أ ) أين الأزرق ؟ / أين الأصفر ؟ / أين الأحمر  ؟ </a:t>
            </a:r>
          </a:p>
          <a:p>
            <a:pPr algn="r" rtl="1"/>
            <a:r>
              <a:rPr lang="ar-SA" sz="1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 ب) ثم آخر لون قاله الطفل ما هذا ؟ أحمر / ما هذا ؟ أصفر / ما هذا ؟ أزرق .</a:t>
            </a:r>
          </a:p>
          <a:p>
            <a:pPr algn="r" rtl="1"/>
            <a:r>
              <a:rPr lang="ar-SA" sz="1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ج) أريد الأصفر ، أريد الأحمر ، أريد الأزرق .</a:t>
            </a:r>
          </a:p>
          <a:p>
            <a:pPr algn="r" rtl="1"/>
            <a:endParaRPr lang="ar-SA" sz="1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buFont typeface="Arial" charset="0"/>
              <a:buChar char="•"/>
            </a:pPr>
            <a:r>
              <a:rPr lang="ar-SA" sz="1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 الدرس الثلاثي مرتب من السؤال الأسهل إلى الأصعب ، فأو سؤال ( أين ...؟ ) يسمع الطفل التسمية مرة أخرى من المعلمة ، ثم بعدها تختبر ما إذا كان حفظ مسمى الشيء أم لا .</a:t>
            </a:r>
          </a:p>
          <a:p>
            <a:pPr algn="r" rtl="1">
              <a:buFont typeface="Arial" charset="0"/>
              <a:buChar char="•"/>
            </a:pPr>
            <a:endParaRPr lang="ar-SA" sz="1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buFont typeface="Arial" charset="0"/>
              <a:buChar char="•"/>
            </a:pPr>
            <a:endParaRPr lang="ar-SA" sz="1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6- تأخذ المعلمة الألوان من الطفل وتعيدها إلى الصندوق وتأخذ الصف الثاني أولا ثم الأول .</a:t>
            </a:r>
          </a:p>
          <a:p>
            <a:pPr algn="r" rtl="1"/>
            <a:br>
              <a:rPr lang="ar-SA" sz="12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ar-SA" sz="1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*الهدف :</a:t>
            </a:r>
          </a:p>
          <a:p>
            <a:pPr algn="r" rtl="1"/>
            <a:r>
              <a:rPr lang="ar-SA" sz="1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     التعرف على الألوان الأساسية .</a:t>
            </a:r>
          </a:p>
          <a:p>
            <a:pPr algn="r" rtl="1">
              <a:buFont typeface="Arial" charset="0"/>
              <a:buChar char="•"/>
            </a:pPr>
            <a:endParaRPr lang="ar-SA" sz="1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SA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 l="17812" t="51293" r="54804" b="21983"/>
          <a:stretch>
            <a:fillRect/>
          </a:stretch>
        </p:blipFill>
        <p:spPr bwMode="auto">
          <a:xfrm>
            <a:off x="1308539" y="1781503"/>
            <a:ext cx="2758458" cy="1513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13692" t="35560" r="42445" b="10345"/>
          <a:stretch>
            <a:fillRect/>
          </a:stretch>
        </p:blipFill>
        <p:spPr bwMode="auto">
          <a:xfrm>
            <a:off x="1324303" y="3515187"/>
            <a:ext cx="2774731" cy="192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49303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pPr/>
              <a:t>9</a:t>
            </a:fld>
            <a:endParaRPr lang="en-US" noProof="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554267" y="778098"/>
            <a:ext cx="4649933" cy="54854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 rtl="1"/>
            <a:r>
              <a:rPr lang="ar-SA" dirty="0"/>
              <a:t>3</a:t>
            </a:r>
            <a:r>
              <a:rPr lang="ar-AE" dirty="0"/>
              <a:t>- </a:t>
            </a:r>
            <a:r>
              <a:rPr lang="ar-SA" dirty="0"/>
              <a:t>لعبة الالوان .</a:t>
            </a:r>
          </a:p>
        </p:txBody>
      </p:sp>
      <p:sp>
        <p:nvSpPr>
          <p:cNvPr id="7" name="Rectangle 6"/>
          <p:cNvSpPr/>
          <p:nvPr/>
        </p:nvSpPr>
        <p:spPr>
          <a:xfrm>
            <a:off x="4514193" y="2110403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ar-SA" sz="1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*الأدوات :</a:t>
            </a:r>
          </a:p>
          <a:p>
            <a:pPr algn="r" rtl="1"/>
            <a:r>
              <a:rPr lang="ar-SA" sz="1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                     فوطة بيضاء – الألوان الأساسية</a:t>
            </a:r>
          </a:p>
          <a:p>
            <a:pPr algn="r" rtl="1"/>
            <a:r>
              <a:rPr lang="ar-SA" sz="1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1- تضع المعلمة الألوان تحت الفوطة وتغني : أحمر – أصفر – أزرق ،  وتعيد الأغنية ، ثم تمسك لون وتخبئه في يديها وتقول : أخذت لون ما هو ؟ وترفع الفوطة من على الألوان .</a:t>
            </a:r>
          </a:p>
          <a:p>
            <a:pPr algn="r" rtl="1"/>
            <a:br>
              <a:rPr lang="ar-SA" sz="12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ar-SA" sz="1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 – يحاول الطفل تذكر اللون الناقص .</a:t>
            </a:r>
          </a:p>
          <a:p>
            <a:pPr algn="r" rtl="1"/>
            <a:br>
              <a:rPr lang="ar-SA" sz="12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ar-SA" sz="1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*الهدف :</a:t>
            </a:r>
          </a:p>
          <a:p>
            <a:pPr algn="r" rtl="1"/>
            <a:br>
              <a:rPr lang="ar-SA" sz="12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ar-SA" sz="1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        التأكيد على نشاط الألوان الأساسية .</a:t>
            </a:r>
          </a:p>
          <a:p>
            <a:pPr algn="r" rtl="1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4930379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F0A00B7A297B40A126585C06040BF9" ma:contentTypeVersion="13" ma:contentTypeDescription="Create a new document." ma:contentTypeScope="" ma:versionID="e211a196983eb4ca7a51c67aa200c8b9">
  <xsd:schema xmlns:xsd="http://www.w3.org/2001/XMLSchema" xmlns:xs="http://www.w3.org/2001/XMLSchema" xmlns:p="http://schemas.microsoft.com/office/2006/metadata/properties" xmlns:ns3="0860e916-1933-4f54-bf75-902e7a9d18bb" xmlns:ns4="c1803469-1359-4921-b8b2-4aa11e6de6e4" targetNamespace="http://schemas.microsoft.com/office/2006/metadata/properties" ma:root="true" ma:fieldsID="fbe2735384649c69160ac846166d8c23" ns3:_="" ns4:_="">
    <xsd:import namespace="0860e916-1933-4f54-bf75-902e7a9d18bb"/>
    <xsd:import namespace="c1803469-1359-4921-b8b2-4aa11e6de6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0e916-1933-4f54-bf75-902e7a9d18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03469-1359-4921-b8b2-4aa11e6de6e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E79A6E-C66F-474D-AEC3-AC8B4C5AC162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0860e916-1933-4f54-bf75-902e7a9d18bb"/>
    <ds:schemaRef ds:uri="c1803469-1359-4921-b8b2-4aa11e6de6e4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2EED42B-3B47-45C2-9F50-0B4533C0F1E3}">
  <ds:schemaRefs>
    <ds:schemaRef ds:uri="c1803469-1359-4921-b8b2-4aa11e6de6e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0860e916-1933-4f54-bf75-902e7a9d18bb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1D1AD35-AF57-4B32-8A96-2853E34EF9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12595</TotalTime>
  <Words>876</Words>
  <Application>Microsoft Office PowerPoint</Application>
  <PresentationFormat>Widescreen</PresentationFormat>
  <Paragraphs>139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Sakkal Majalla</vt:lpstr>
      <vt:lpstr>1_Office Theme</vt:lpstr>
      <vt:lpstr>تمييز الالوان الاساسية (602)</vt:lpstr>
      <vt:lpstr>PowerPoint Presentation</vt:lpstr>
      <vt:lpstr>1-يجب على المعلم وضع صوت البكاء و يقول : من الذي يبكي ؟ ثم يضع صورة اللوحة الحزينة ويقول : لماذا انتي حزينه ايتها اللوحه؟. يغير صوته ويقول : لقد ذهب عني جميع الالوان وتركوني بدون الوان</vt:lpstr>
      <vt:lpstr> 2-يجب على المعلم ينظر للوحه  و يقول :ماذا تحتاجين لتصبحي سعيدة؟  هنا يغير المعلم صوته ويقول : احتاج لثلاث الوان مميزة .</vt:lpstr>
      <vt:lpstr>يسرد المعلم باقي القصه باصوات مختلفة عندما يذكر الشمس ينظر للشمس و عندما يذكر الطائر الازرق ( صوة الطائر )  و الورده الحمراء ينظر اليهما.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العنوان الرئيسي للهدف</dc:title>
  <dc:creator>NADYAH NASSER ALKAABI</dc:creator>
  <cp:lastModifiedBy>Salama Nasiib Hamad Al Ketbi</cp:lastModifiedBy>
  <cp:revision>118</cp:revision>
  <dcterms:created xsi:type="dcterms:W3CDTF">2020-07-26T19:33:45Z</dcterms:created>
  <dcterms:modified xsi:type="dcterms:W3CDTF">2021-02-15T17:56:28Z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0x01010020F0A00B7A297B40A126585C06040BF9</vt:lpwstr>
  </property>
</Properties>
</file>