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4"/>
  </p:notesMasterIdLst>
  <p:sldIdLst>
    <p:sldId id="291" r:id="rId5"/>
    <p:sldId id="295" r:id="rId6"/>
    <p:sldId id="289" r:id="rId7"/>
    <p:sldId id="296" r:id="rId8"/>
    <p:sldId id="301" r:id="rId9"/>
    <p:sldId id="302" r:id="rId10"/>
    <p:sldId id="303" r:id="rId11"/>
    <p:sldId id="305" r:id="rId12"/>
    <p:sldId id="30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79" autoAdjust="0"/>
    <p:restoredTop sz="94660"/>
  </p:normalViewPr>
  <p:slideViewPr>
    <p:cSldViewPr snapToGrid="0">
      <p:cViewPr>
        <p:scale>
          <a:sx n="81" d="100"/>
          <a:sy n="81" d="100"/>
        </p:scale>
        <p:origin x="-444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k Alaryani" userId="cb506edcc4e25f14" providerId="LiveId" clId="{B42D135B-4723-4AD1-A4FF-035C55BB8A89}"/>
    <pc:docChg chg="modSld">
      <pc:chgData name="Hk Alaryani" userId="cb506edcc4e25f14" providerId="LiveId" clId="{B42D135B-4723-4AD1-A4FF-035C55BB8A89}" dt="2021-02-03T21:03:59.923" v="19" actId="20577"/>
      <pc:docMkLst>
        <pc:docMk/>
      </pc:docMkLst>
      <pc:sldChg chg="modSp mod">
        <pc:chgData name="Hk Alaryani" userId="cb506edcc4e25f14" providerId="LiveId" clId="{B42D135B-4723-4AD1-A4FF-035C55BB8A89}" dt="2021-02-03T21:03:59.923" v="19" actId="20577"/>
        <pc:sldMkLst>
          <pc:docMk/>
          <pc:sldMk cId="2061258533" sldId="300"/>
        </pc:sldMkLst>
        <pc:graphicFrameChg chg="modGraphic">
          <ac:chgData name="Hk Alaryani" userId="cb506edcc4e25f14" providerId="LiveId" clId="{B42D135B-4723-4AD1-A4FF-035C55BB8A89}" dt="2021-02-03T21:03:59.923" v="19" actId="20577"/>
          <ac:graphicFrameMkLst>
            <pc:docMk/>
            <pc:sldMk cId="2061258533" sldId="300"/>
            <ac:graphicFrameMk id="4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9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9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9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xmlns="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xmlns="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xmlns="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xmlns="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xmlns="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83571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9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9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9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9 February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9 February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9 February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9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9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9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6IU1TCiRzU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262451" y="2726139"/>
            <a:ext cx="4851352" cy="1827069"/>
          </a:xfrm>
        </p:spPr>
        <p:txBody>
          <a:bodyPr>
            <a:normAutofit/>
          </a:bodyPr>
          <a:lstStyle/>
          <a:p>
            <a:pPr lvl="0" algn="ctr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2800" b="1" dirty="0">
                <a:solidFill>
                  <a:srgbClr val="C00000"/>
                </a:solidFill>
                <a:latin typeface="Calibri" panose="020F0502020204030204" pitchFamily="34" charset="0"/>
              </a:rPr>
              <a:t>عد 3 اشياء</a:t>
            </a:r>
            <a:endParaRPr lang="en-US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A30DB19-3AAF-5F4E-8248-6A1056F5D5F5}"/>
              </a:ext>
            </a:extLst>
          </p:cNvPr>
          <p:cNvSpPr txBox="1"/>
          <p:nvPr/>
        </p:nvSpPr>
        <p:spPr>
          <a:xfrm rot="740450">
            <a:off x="8519886" y="5138056"/>
            <a:ext cx="3062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</a:rPr>
              <a:t>مقدم الهدف </a:t>
            </a:r>
          </a:p>
          <a:p>
            <a:pPr algn="ctr"/>
            <a:r>
              <a:rPr lang="ar-AE" dirty="0">
                <a:solidFill>
                  <a:schemeClr val="bg1"/>
                </a:solidFill>
              </a:rPr>
              <a:t>هيفاء </a:t>
            </a:r>
            <a:r>
              <a:rPr lang="ar-AE" dirty="0" err="1">
                <a:solidFill>
                  <a:schemeClr val="bg1"/>
                </a:solidFill>
              </a:rPr>
              <a:t>العرياني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170" name="Picture 2" descr="كيفية تعليم كتابة الارقام العربية للاطفال - موسوعة">
            <a:extLst>
              <a:ext uri="{FF2B5EF4-FFF2-40B4-BE49-F238E27FC236}">
                <a16:creationId xmlns:a16="http://schemas.microsoft.com/office/drawing/2014/main" xmlns="" id="{F1023AB3-1DB7-4215-9216-EA43BFC348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125" y="2287842"/>
            <a:ext cx="4196377" cy="2594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9135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9 February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5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8799256"/>
              </p:ext>
            </p:extLst>
          </p:nvPr>
        </p:nvGraphicFramePr>
        <p:xfrm>
          <a:off x="142774" y="136525"/>
          <a:ext cx="11906451" cy="63292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2883378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5809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امنه الكتبي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هيفاء </a:t>
                      </a:r>
                      <a:r>
                        <a:rPr lang="ar-AE" sz="1200" b="1" baseline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العرياني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 3 أشياء 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رقم الهدف: 609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3-15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اعاقة شديدة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SA" sz="14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عنوان الدرس :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حمد في البقالة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ذهب حمد للبقالة واشترى 3 حبات من الموز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ثم عاد للمنزل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نادى على اخوته وقال : لقد اشتريت لكم فاكهه تحبونها ،</a:t>
                      </a:r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واحدة لي والثانية لكَ يا راشد والثالثة لكِ يا ريم 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قال المعلم : اشترى حمد 3 حبات من الموز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3" name="صورة 2">
            <a:extLst>
              <a:ext uri="{FF2B5EF4-FFF2-40B4-BE49-F238E27FC236}">
                <a16:creationId xmlns:a16="http://schemas.microsoft.com/office/drawing/2014/main" xmlns="" id="{E25A2066-9B2C-4FB7-80B7-6564B73D9E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7309" y="1748318"/>
            <a:ext cx="3721818" cy="2285712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xmlns="" id="{A0192315-641B-4178-BD87-F9DD340DC4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1041" y="4540055"/>
            <a:ext cx="881096" cy="1816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504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937" y="500541"/>
            <a:ext cx="7574507" cy="832104"/>
          </a:xfrm>
        </p:spPr>
        <p:txBody>
          <a:bodyPr/>
          <a:lstStyle/>
          <a:p>
            <a:pPr algn="ctr" rtl="1"/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يجب ان المعلم يقو ل: اشترى حمد 3 حبات موز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3</a:t>
            </a:fld>
            <a:endParaRPr lang="en-US" noProof="0" dirty="0"/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xmlns="" id="{7AF2172F-40B1-4C5B-9280-3BB77E5232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51" r="-1"/>
          <a:stretch/>
        </p:blipFill>
        <p:spPr>
          <a:xfrm>
            <a:off x="6948066" y="1649955"/>
            <a:ext cx="2195934" cy="4167929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551" y="2321172"/>
            <a:ext cx="1879695" cy="1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319" y="4651372"/>
            <a:ext cx="1879695" cy="1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319" y="3486272"/>
            <a:ext cx="1879695" cy="1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0" y="2450566"/>
            <a:ext cx="1490332" cy="19455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701668" y="270159"/>
            <a:ext cx="1490332" cy="19455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701668" y="5169876"/>
            <a:ext cx="1490332" cy="168812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598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024606"/>
              </p:ext>
            </p:extLst>
          </p:nvPr>
        </p:nvGraphicFramePr>
        <p:xfrm>
          <a:off x="371061" y="22302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1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عد 3 اشياء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endParaRPr lang="ar-SA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</a:t>
                      </a:r>
                      <a:r>
                        <a:rPr lang="ar-AE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الرحلات التعليمية والترفيهية : </a:t>
                      </a: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ar-AE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ان يأخذ المعلم الطالب رحلة الى السوبرماركت لربط العدد بالغرض </a:t>
                      </a:r>
                      <a:endParaRPr lang="ar-SA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</a:t>
                      </a:r>
                      <a:r>
                        <a:rPr lang="ar-AE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النمذجة والمحاكاة: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ان يقوم المعلم بنمذجة القصة مع الطالب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EG" sz="1200" b="1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</a:t>
                      </a:r>
                      <a:r>
                        <a:rPr lang="ar-SA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التعلم عن طريق الموسيقى و الأغاني </a:t>
                      </a:r>
                      <a:r>
                        <a:rPr lang="en-US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Super simple learning</a:t>
                      </a:r>
                      <a:endParaRPr lang="ar-EG" sz="1200" b="1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يشاهد الطالب فيديو عن الاعداد </a:t>
                      </a:r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9 February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242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5</a:t>
            </a:fld>
            <a:endParaRPr lang="en-US" noProof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818263"/>
              </p:ext>
            </p:extLst>
          </p:nvPr>
        </p:nvGraphicFramePr>
        <p:xfrm>
          <a:off x="108128" y="160598"/>
          <a:ext cx="11906451" cy="18913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955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891369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400" b="1" u="sng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الأنشطة الصفية: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+mn-cs"/>
                        </a:rPr>
                        <a:t>1- يطلب المعلم من الطالب استخدام الأصابع في العد 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+mn-cs"/>
                        </a:rPr>
                        <a:t>2</a:t>
                      </a:r>
                      <a:r>
                        <a:rPr lang="ar-AE" sz="1200" b="1" kern="1200" baseline="0" dirty="0">
                          <a:latin typeface="Sakkal Majalla" panose="02000000000000000000" pitchFamily="2" charset="-78"/>
                          <a:ea typeface="+mn-ea"/>
                          <a:cs typeface="+mn-cs"/>
                        </a:rPr>
                        <a:t>- ان يضع المعلم فواكه او الخضار امام الطالب وعليه ان يعد الكمية التابعة للرقم 3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cs typeface="+mn-cs"/>
                        </a:rPr>
                        <a:t>3-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+mn-cs"/>
                        </a:rPr>
                        <a:t>يطلب المعلم من  الطالب يشير على الرقم 3 من بين عدة ارقام</a:t>
                      </a:r>
                      <a:endParaRPr lang="ar-AE" sz="1200" b="1" dirty="0">
                        <a:cs typeface="+mn-cs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cs typeface="+mn-cs"/>
                        </a:rPr>
                        <a:t>4- يطلب المعلم من الطالب تلوين الرقم 3 </a:t>
                      </a:r>
                      <a:endParaRPr lang="ar-SA" sz="1200" b="1" dirty="0">
                        <a:cs typeface="+mn-cs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3646585" y="2265127"/>
            <a:ext cx="5040216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algn="l" defTabSz="914400" eaLnBrk="1" latinLnBrk="0" hangingPunct="1"/>
            <a:r>
              <a:rPr lang="ar-AE" sz="2000" b="1" kern="1200" baseline="0" dirty="0">
                <a:latin typeface="Sakkal Majalla" panose="02000000000000000000" pitchFamily="2" charset="-78"/>
                <a:ea typeface="+mn-ea"/>
                <a:cs typeface="+mn-cs"/>
              </a:rPr>
              <a:t>1- يطلب المعلم من الطالب استخدام الأصابع في العد  </a:t>
            </a: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xmlns="" id="{E4230006-B4B4-42CF-9ADF-2B8D80DA0E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75518" y="3429000"/>
            <a:ext cx="1371670" cy="1778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671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6</a:t>
            </a:fld>
            <a:endParaRPr lang="en-US" noProof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554267" y="778098"/>
            <a:ext cx="4649933" cy="548548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algn="ctr" defTabSz="914400" rtl="1" eaLnBrk="1" latinLnBrk="0" hangingPunct="1"/>
            <a:r>
              <a:rPr lang="ar-AE" sz="2000" b="1" kern="1200" baseline="0" dirty="0">
                <a:latin typeface="Sakkal Majalla" panose="02000000000000000000" pitchFamily="2" charset="-78"/>
                <a:ea typeface="+mn-ea"/>
                <a:cs typeface="+mn-cs"/>
              </a:rPr>
              <a:t>2- ان يضع المعلم فواكه او الخضار امام الطالب وعليه ان يعد الكمية التابعة للرقم 3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332" y="2599327"/>
            <a:ext cx="1608846" cy="1741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9832" y="2245917"/>
            <a:ext cx="1835632" cy="1373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3308" y="3709492"/>
            <a:ext cx="1835632" cy="1373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4200" y="3022830"/>
            <a:ext cx="1835632" cy="1373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233" y="2748543"/>
            <a:ext cx="1471200" cy="1442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033" y="2748543"/>
            <a:ext cx="1471200" cy="1442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0" y="270159"/>
            <a:ext cx="12192000" cy="6587840"/>
            <a:chOff x="0" y="270159"/>
            <a:chExt cx="12192000" cy="6587840"/>
          </a:xfrm>
        </p:grpSpPr>
        <p:sp>
          <p:nvSpPr>
            <p:cNvPr id="2" name="Rectangle 1"/>
            <p:cNvSpPr/>
            <p:nvPr/>
          </p:nvSpPr>
          <p:spPr>
            <a:xfrm>
              <a:off x="0" y="2450566"/>
              <a:ext cx="1490332" cy="1945588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0701668" y="270159"/>
              <a:ext cx="1490332" cy="1945588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0701668" y="5169876"/>
              <a:ext cx="1490332" cy="1688123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49303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2090" y="364698"/>
            <a:ext cx="4428509" cy="832104"/>
          </a:xfrm>
        </p:spPr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AE" sz="2000" b="1" dirty="0">
                <a:cs typeface="+mn-cs"/>
              </a:rPr>
              <a:t>3- </a:t>
            </a:r>
            <a:r>
              <a:rPr lang="ar-AE" sz="2000" b="1" kern="1200" baseline="0" dirty="0">
                <a:latin typeface="Sakkal Majalla" panose="02000000000000000000" pitchFamily="2" charset="-78"/>
                <a:ea typeface="+mn-ea"/>
                <a:cs typeface="+mn-cs"/>
              </a:rPr>
              <a:t>يطلب المعلم من  الطالب يشير على الرقم 3</a:t>
            </a:r>
            <a:r>
              <a:rPr lang="ar-AE" sz="2000" b="1" baseline="0" dirty="0">
                <a:cs typeface="+mn-cs"/>
              </a:rPr>
              <a:t>.</a:t>
            </a:r>
            <a:endParaRPr lang="ar-AE" sz="2000" b="1" dirty="0"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7</a:t>
            </a:fld>
            <a:endParaRPr lang="en-US" noProof="0" dirty="0"/>
          </a:p>
        </p:txBody>
      </p:sp>
      <p:pic>
        <p:nvPicPr>
          <p:cNvPr id="6150" name="Picture 6" descr="رقم واحد بالانجليزي">
            <a:extLst>
              <a:ext uri="{FF2B5EF4-FFF2-40B4-BE49-F238E27FC236}">
                <a16:creationId xmlns:a16="http://schemas.microsoft.com/office/drawing/2014/main" xmlns="" id="{9DA80814-482D-4383-9777-50DB5408A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430" y="1895342"/>
            <a:ext cx="2775407" cy="3596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صور رقم 3 بالعربي وبالانجليزي – فهرس">
            <a:extLst>
              <a:ext uri="{FF2B5EF4-FFF2-40B4-BE49-F238E27FC236}">
                <a16:creationId xmlns:a16="http://schemas.microsoft.com/office/drawing/2014/main" xmlns="" id="{939C9D02-22C4-47B0-A470-0BAABAB74A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8810" y="1825003"/>
            <a:ext cx="2775407" cy="3596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2450566"/>
            <a:ext cx="1490332" cy="19455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701668" y="270159"/>
            <a:ext cx="1490332" cy="19455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701668" y="5169876"/>
            <a:ext cx="1490332" cy="168812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950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8614" y="165406"/>
            <a:ext cx="3968496" cy="832104"/>
          </a:xfrm>
        </p:spPr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AE" sz="2000" b="1" dirty="0">
                <a:cs typeface="+mn-cs"/>
              </a:rPr>
              <a:t>4- يطلب المعلم من الطالب تلوين الرقم 3 </a:t>
            </a:r>
            <a:endParaRPr lang="ar-SA" sz="2000" b="1" dirty="0"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8</a:t>
            </a:fld>
            <a:endParaRPr lang="en-US" noProof="0" dirty="0"/>
          </a:p>
        </p:txBody>
      </p:sp>
      <p:pic>
        <p:nvPicPr>
          <p:cNvPr id="1034" name="Picture 10" descr="تعليم كيفية كتابة رقم ثلاثة Number Three 3 - YouTube">
            <a:extLst>
              <a:ext uri="{FF2B5EF4-FFF2-40B4-BE49-F238E27FC236}">
                <a16:creationId xmlns:a16="http://schemas.microsoft.com/office/drawing/2014/main" xmlns="" id="{0C51928C-3F80-4D46-878A-59D1682874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248" y="1478383"/>
            <a:ext cx="6966488" cy="3901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2450566"/>
            <a:ext cx="1490332" cy="19455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701668" y="270159"/>
            <a:ext cx="1490332" cy="19455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701668" y="5169876"/>
            <a:ext cx="1490332" cy="168812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32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9 February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9</a:t>
            </a:fld>
            <a:endParaRPr lang="en-GB"/>
          </a:p>
        </p:txBody>
      </p:sp>
      <p:graphicFrame>
        <p:nvGraphicFramePr>
          <p:cNvPr id="4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8520885"/>
              </p:ext>
            </p:extLst>
          </p:nvPr>
        </p:nvGraphicFramePr>
        <p:xfrm>
          <a:off x="173583" y="375859"/>
          <a:ext cx="11804073" cy="44936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52295">
                <a:tc>
                  <a:txBody>
                    <a:bodyPr/>
                    <a:lstStyle/>
                    <a:p>
                      <a:pPr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الهدف الرئيسي:  - عد 3 اشياء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الدرس بطريقة معبرة للطلبة عدة مرات مع الإشارة إلى الصور  في كتاب دليل  الطالب.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تنفيذ التمارين والأنشطة الصفية في كتاب دليل الطالب.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الرياضي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ان يستخدم الطالب أصابعه عند العد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الفني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  تلوين الرقم 3 </a:t>
                      </a:r>
                      <a:endParaRPr lang="ar-AE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نشاط موسيقي</a:t>
                      </a:r>
                      <a:r>
                        <a:rPr lang="ar-AE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:</a:t>
                      </a: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</a:t>
                      </a:r>
                      <a:r>
                        <a:rPr lang="ar-SA" sz="12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سماع انشودة الاعداد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  <a:hlinkClick r:id="rId2"/>
                        </a:rPr>
                        <a:t>https://www.youtube.com/watch?v=F6IU1TCiRzU</a:t>
                      </a:r>
                      <a:endParaRPr lang="ar-SA" sz="12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itchFamily="2" charset="-78"/>
                        <a:ea typeface="+mn-ea"/>
                        <a:cs typeface="Sakkal Majalla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من الأسرة تعليم  الطالب  التميز بين الاشياء حسب العدد باستخدام أدوات موجودة في المنزل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64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  <a:r>
                        <a:rPr lang="en-US" sz="1200" b="1" u="none" kern="120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https://www.tinytap.it/activities/g18iw/play/3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جيد: ان يعد الطالب  3 أشياء باستخدام أصابعه بدون مساعدة         متوسط:  ان يعد الطالب 3 أشياء باستخدام أصابعه بمساعدة جسدية جزئية            ضعيف : ان يعد الطالب 3 أشياء باستخدام أصابعه بمساعدة جسدية كلية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25853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860e916-1933-4f54-bf75-902e7a9d18bb"/>
    <ds:schemaRef ds:uri="c1803469-1359-4921-b8b2-4aa11e6de6e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EED42B-3B47-45C2-9F50-0B4533C0F1E3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c1803469-1359-4921-b8b2-4aa11e6de6e4"/>
    <ds:schemaRef ds:uri="0860e916-1933-4f54-bf75-902e7a9d18bb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13561</TotalTime>
  <Words>341</Words>
  <Application>Microsoft Office PowerPoint</Application>
  <PresentationFormat>Custom</PresentationFormat>
  <Paragraphs>103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1_Office Theme</vt:lpstr>
      <vt:lpstr>عد 3 اشياء</vt:lpstr>
      <vt:lpstr>PowerPoint Presentation</vt:lpstr>
      <vt:lpstr>1- يجب ان المعلم يقو ل: اشترى حمد 3 حبات موز</vt:lpstr>
      <vt:lpstr>PowerPoint Presentation</vt:lpstr>
      <vt:lpstr>PowerPoint Presentation</vt:lpstr>
      <vt:lpstr>PowerPoint Presentation</vt:lpstr>
      <vt:lpstr>3- يطلب المعلم من  الطالب يشير على الرقم 3.</vt:lpstr>
      <vt:lpstr>4- يطلب المعلم من الطالب تلوين الرقم 3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USER</cp:lastModifiedBy>
  <cp:revision>150</cp:revision>
  <dcterms:created xsi:type="dcterms:W3CDTF">2020-07-26T19:33:45Z</dcterms:created>
  <dcterms:modified xsi:type="dcterms:W3CDTF">2021-02-09T08:54:48Z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