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86" r:id="rId6"/>
    <p:sldMasterId id="2147483699" r:id="rId7"/>
  </p:sldMasterIdLst>
  <p:notesMasterIdLst>
    <p:notesMasterId r:id="rId16"/>
  </p:notesMasterIdLst>
  <p:sldIdLst>
    <p:sldId id="267" r:id="rId8"/>
    <p:sldId id="257" r:id="rId9"/>
    <p:sldId id="258" r:id="rId10"/>
    <p:sldId id="287" r:id="rId11"/>
    <p:sldId id="299" r:id="rId12"/>
    <p:sldId id="301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1" autoAdjust="0"/>
    <p:restoredTop sz="94660"/>
  </p:normalViewPr>
  <p:slideViewPr>
    <p:cSldViewPr snapToGrid="0">
      <p:cViewPr>
        <p:scale>
          <a:sx n="67" d="100"/>
          <a:sy n="67" d="100"/>
        </p:scale>
        <p:origin x="-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0C8F7-8467-3041-A730-392BF4A7A9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0C8F7-8467-3041-A730-392BF4A7A9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16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16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16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16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16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16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16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16 May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16 May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16 May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16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16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16 May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16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16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3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61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21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41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6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8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16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07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45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37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39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44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2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7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93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11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16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09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91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96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94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2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61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45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16 May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16 May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16 May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16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16 May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16 May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16 May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5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3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Sakkal Majalla" panose="02000000000000000000" pitchFamily="2" charset="-78"/>
              </a:rPr>
              <a:t>- </a:t>
            </a: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تمييز 3 كلمات بصرية </a:t>
            </a:r>
            <a:b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</a:br>
            <a:r>
              <a:rPr lang="ar-AE" sz="2800" dirty="0">
                <a:latin typeface="Arial" panose="020B0604020202020204" pitchFamily="34" charset="0"/>
                <a:cs typeface="Sakkal Majalla" panose="02000000000000000000" pitchFamily="2" charset="-78"/>
              </a:rPr>
              <a:t>(625) .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655987">
            <a:off x="7999256" y="5218334"/>
            <a:ext cx="398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اعداد : فريق قسم </a:t>
            </a:r>
            <a:r>
              <a:rPr lang="ar-AE" sz="28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انشطة مركز العين </a:t>
            </a:r>
            <a:endParaRPr lang="en-US" sz="28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078" name="Picture 6" descr="بطاقات الكلمات حول موضوع الطعام - غذاء،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" t="8764" r="3583" b="29041"/>
          <a:stretch/>
        </p:blipFill>
        <p:spPr bwMode="auto">
          <a:xfrm rot="20967659">
            <a:off x="377611" y="1696284"/>
            <a:ext cx="5479900" cy="406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24702"/>
              </p:ext>
            </p:extLst>
          </p:nvPr>
        </p:nvGraphicFramePr>
        <p:xfrm>
          <a:off x="154004" y="217284"/>
          <a:ext cx="11906451" cy="669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3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 أ. خديجة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الكعبي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فريق قسم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مركز العين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تمييز 3 كلمات بصرية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:(625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الشديدة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endParaRPr lang="ar-AE" sz="8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16 May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955636" y="1422400"/>
            <a:ext cx="54494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 : تمييز 3 كلمات بصرية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2544" y="2152072"/>
            <a:ext cx="549563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قصة الدرس</a:t>
            </a:r>
          </a:p>
          <a:p>
            <a:pPr algn="ctr"/>
            <a:r>
              <a:rPr lang="ar-AE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قرأت مريم قصة ( الحيونات في الغابة )</a:t>
            </a:r>
          </a:p>
          <a:p>
            <a:pPr algn="ctr"/>
            <a:r>
              <a:rPr lang="ar-AE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واستطاعت تميز كلمة أسد – فيل – دب</a:t>
            </a:r>
            <a:r>
              <a:rPr lang="ar-AE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pic>
        <p:nvPicPr>
          <p:cNvPr id="1055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5" t="58582" r="13707" b="17542"/>
          <a:stretch/>
        </p:blipFill>
        <p:spPr bwMode="auto">
          <a:xfrm>
            <a:off x="1336962" y="3338620"/>
            <a:ext cx="8686800" cy="289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80875"/>
              </p:ext>
            </p:extLst>
          </p:nvPr>
        </p:nvGraphicFramePr>
        <p:xfrm>
          <a:off x="371061" y="245889"/>
          <a:ext cx="11589108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96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تمييز 3 كلمات بصرية</a:t>
                      </a:r>
                      <a:endParaRPr lang="ar-AE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انشطه مهارية</a:t>
                      </a:r>
                      <a:endParaRPr lang="ar-AE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المقدم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16 May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730837" y="1450232"/>
            <a:ext cx="2937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استراتيجيات التدريس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1350" y="2050472"/>
            <a:ext cx="7486651" cy="440120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التوجيه اللفظي:</a:t>
            </a:r>
          </a:p>
          <a:p>
            <a:pPr algn="r"/>
            <a:r>
              <a:rPr lang="ar-AE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التوجية والتصحيح للطلاب خلال الدرس للكلمات المراد التعرف عليها .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2- التعلم باللعب</a:t>
            </a:r>
          </a:p>
          <a:p>
            <a:pPr algn="r"/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احضار مجموعة من المجسمات لعدد من الحيوانات ليتعرف الطالب عليها مع التعرف على اصواتها من خلال </a:t>
            </a:r>
            <a:r>
              <a:rPr lang="ar-AE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اللعب وبطاقات تحمل اسماء الحيوانات ولكن بشكل تدريجي.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AE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التكنولوجيا :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عرض الكلمات البصرية على الايباد /اللوح الالكتروني باستخدام برنامج البوربوينت مع وضع صورة لكلمة و تحديد الكلمة البصرية المطلوبة باللون المختلف و بالحجم الأكبر..</a:t>
            </a:r>
          </a:p>
          <a:p>
            <a:pPr algn="r"/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4-اللعب التنافسي :</a:t>
            </a:r>
          </a:p>
          <a:p>
            <a:pPr algn="r"/>
            <a:r>
              <a:rPr lang="ar-AE" sz="2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مسابقة من الأسرع في تميز الكلمات البصرية الموجودة في القصة بين </a:t>
            </a:r>
            <a:r>
              <a:rPr lang="ar-AE" sz="20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الفرقين   </a:t>
            </a:r>
            <a:endParaRPr lang="ar-AE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29301"/>
              </p:ext>
            </p:extLst>
          </p:nvPr>
        </p:nvGraphicFramePr>
        <p:xfrm>
          <a:off x="225287" y="201391"/>
          <a:ext cx="11755944" cy="6104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8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7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AE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تمييز 3 كلمات بصرية</a:t>
                      </a:r>
                      <a:endParaRPr lang="ar-AE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1488">
                <a:tc>
                  <a:txBody>
                    <a:bodyPr/>
                    <a:lstStyle/>
                    <a:p>
                      <a:pPr algn="r"/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457200" indent="-457200" algn="r" rtl="1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endParaRPr lang="ar-AE" sz="1200" b="1" i="0" u="none" kern="1200" baseline="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16 May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801588" y="1236807"/>
            <a:ext cx="2937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الهدف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5660" y="4141046"/>
            <a:ext cx="38330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انشطة تحفيزية تساعد وتدعم مهارات الطفل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59CCD63-5C66-1B4D-86CD-3B188B30314D}"/>
              </a:ext>
            </a:extLst>
          </p:cNvPr>
          <p:cNvSpPr/>
          <p:nvPr/>
        </p:nvSpPr>
        <p:spPr>
          <a:xfrm>
            <a:off x="4648200" y="1740389"/>
            <a:ext cx="6090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مجموعة من الكلمات البصرية التي تحقق الهدف مثل "اسماء الحيوانات – اسماء الفواكه- اسماء الألوان.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اختيار قصة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للطلاب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عرض تقديمي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الهدف المراد تحقيقه مثل عرض فيديو عن أسماء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الحيوانات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تحتوي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على الكلمات المراد تميزها.</a:t>
            </a:r>
          </a:p>
          <a:p>
            <a:pPr marL="342900" indent="-342900" algn="r" defTabSz="914400" rtl="1" eaLnBrk="1" latinLnBrk="0" hangingPunct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القصة لطلاب و تميز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الكلمات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بلون معين او وضع خط تحتها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AE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ترديد الطالب خلف المعلم الكلمات البصرية مع التكرار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تمييز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الكلمات البصرية بدون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مساعدة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defTabSz="914400" rtl="1" eaLnBrk="1" latinLnBrk="0" hangingPunct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الفروق الفردية في اختيار الكلمات.</a:t>
            </a:r>
            <a:endParaRPr lang="x-non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F451F82-68D3-2B49-91B8-89ABE276BE25}"/>
              </a:ext>
            </a:extLst>
          </p:cNvPr>
          <p:cNvSpPr/>
          <p:nvPr/>
        </p:nvSpPr>
        <p:spPr>
          <a:xfrm>
            <a:off x="4756312" y="4653253"/>
            <a:ext cx="6090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defTabSz="914400" rtl="1" eaLnBrk="1" latinLnBrk="0" hangingPunct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مسابقة من الأسرع في تميز الكلمات البصرية الموجودة في القصة بين الفرقين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AE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https://wordwall.net/ar/resource/1528597 </a:t>
            </a:r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انشطة تحفيزية للكلمات البصرية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https://wordwall.net/ar/resource/1744526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https://wordwall.net/ar/resource/2346659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</a:t>
            </a:r>
            <a:r>
              <a:rPr lang="en-US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wordwall.net/ar/resource/2815809</a:t>
            </a:r>
            <a:endParaRPr lang="en-US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3C40661E-76C7-934A-B588-776BD02A4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9"/>
          <a:stretch/>
        </p:blipFill>
        <p:spPr bwMode="auto">
          <a:xfrm>
            <a:off x="342074" y="1270437"/>
            <a:ext cx="3855445" cy="2067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" y="3702896"/>
            <a:ext cx="370380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ar-AE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77672"/>
              </p:ext>
            </p:extLst>
          </p:nvPr>
        </p:nvGraphicFramePr>
        <p:xfrm>
          <a:off x="171056" y="329218"/>
          <a:ext cx="11804073" cy="6126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0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2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26446">
                <a:tc>
                  <a:txBody>
                    <a:bodyPr/>
                    <a:lstStyle/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800" b="0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1- تجهيز الصور و الكلمات البصرية التي تفيد تحقيق الهدف مثل " أسماء  الحيوانات – اسما الفواكه-  أسماء الألوان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2-تجهيز عرض تقديمي او قصة عن الهدف المراد تحقيقه مثل عرض فيديو عن اسما الحيوانات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3-يقوم المعلم بنطق الكلمات البصرية امام الطالب لتوضيح طريقة النطق اثناء عرض القصة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عرض مجموعة من صور الحيوانات مع كلمات البصرية لأسماء الحيوانات مع نطق المعلم للكلمات البصرية بشكل واضح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5-ترديد الطالب خلف المعلم الكلمات البصرية مع التكرار والمساعدة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6- عرض مجموعة من صور الحيوانات مع كلمات البصرية لأسماء الحيوانات ويطلب المعلم من الطالب التمييز بينهما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7- تعليق الكلمات مع الصور على جدار الفصل للاثراء البصري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7- تعزيز الطالب بعد تمييز الكلمات البصرية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8- مراعاة الفروق الفردية بين الطلاب </a:t>
                      </a: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5366" y="1083652"/>
            <a:ext cx="383309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في تنفيذ النشاط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580207E-8AFE-0F45-ACA6-EE74D67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1" y="950301"/>
            <a:ext cx="2022529" cy="2412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6" y="4187844"/>
            <a:ext cx="4005263" cy="208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20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ar-AE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78166"/>
              </p:ext>
            </p:extLst>
          </p:nvPr>
        </p:nvGraphicFramePr>
        <p:xfrm>
          <a:off x="180109" y="165333"/>
          <a:ext cx="11804073" cy="6551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212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2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72513">
                <a:tc>
                  <a:txBody>
                    <a:bodyPr/>
                    <a:lstStyle/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ar-AE" sz="1800" kern="120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تميز أسماء ثلاث أدوات رياضية واستخراجها من السلة بعد رؤية الطالب لاسم الادة</a:t>
                      </a: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endParaRPr lang="ar-AE" sz="1200" b="0" i="0" u="none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latinLnBrk="0" hangingPunct="1"/>
                      <a:endParaRPr lang="ar-AE" sz="1600" b="0" i="0" u="none" kern="1200" dirty="0" smtClean="0">
                        <a:solidFill>
                          <a:srgbClr val="0000CC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600" b="0" i="0" u="none" kern="1200" dirty="0" smtClean="0">
                        <a:solidFill>
                          <a:srgbClr val="0000CC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0" i="0" u="none" kern="1200" dirty="0" smtClean="0">
                          <a:solidFill>
                            <a:srgbClr val="0000CC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لعبة الكلمات البصرية للآلات الموسيقية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600" b="0" i="0" u="none" kern="1200" dirty="0" smtClean="0">
                          <a:solidFill>
                            <a:srgbClr val="0000CC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https://wordwall.net/resource/15684876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600" b="0" i="0" u="none" kern="1200" dirty="0" smtClean="0">
                          <a:solidFill>
                            <a:srgbClr val="0000CC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https://wordwall.net/resource/15684876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600" b="0" i="0" u="none" kern="1200" dirty="0" smtClean="0">
                          <a:solidFill>
                            <a:srgbClr val="0000CC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https://wordwall.net/resource/15684876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600" b="0" i="0" u="none" kern="1200" dirty="0" smtClean="0">
                          <a:solidFill>
                            <a:srgbClr val="0000CC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https://www.youtube.com/watch?v=drpWrxhJYg0</a:t>
                      </a:r>
                      <a:r>
                        <a:rPr lang="ar-AE" sz="1600" b="0" i="0" u="none" kern="1200" dirty="0" smtClean="0">
                          <a:solidFill>
                            <a:srgbClr val="0000CC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endParaRPr lang="ar-AE" sz="1600" b="0" i="0" u="none" kern="1200" dirty="0">
                        <a:solidFill>
                          <a:srgbClr val="0000CC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370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8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ورقة عمل توصيل الكلمات البصرية بالصور المطابقة لها.</a:t>
                      </a:r>
                      <a:endParaRPr lang="ar-AE" sz="18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44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1" dirty="0" smtClean="0">
                          <a:solidFill>
                            <a:srgbClr val="0070C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الكلمات البصرية على الايباد /اللوح الالكتروني باستخدام برنامج البوربوينت مع وضع صورة لكلمة و تحديد الكلمة البصرية المطلوبة باللون المختلف و بالحجم الأكبر. </a:t>
                      </a:r>
                      <a:endParaRPr lang="ar-SA" sz="1600" b="1" dirty="0">
                        <a:solidFill>
                          <a:srgbClr val="0070C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جيد: أن استطاع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تميز ثلاث كلمات ونطقها نطق واضح قدر الامكان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متوسط :ان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استطاع الطالب تميز كلمتين ونطقها نطق واضح قدر الامكان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ضعيف :-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انا استطاع الطالب تميز كلمهولم يستطع نطقها او الاشاره الى مفهومها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2510" y="316553"/>
            <a:ext cx="2937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الفني </a:t>
            </a: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52510" y="1444786"/>
            <a:ext cx="2937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الرياضي</a:t>
            </a: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2510" y="2635419"/>
            <a:ext cx="29371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الموسيقي</a:t>
            </a:r>
            <a:endParaRPr lang="en-US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0BA69B-8C34-0F42-B474-12CDB95E1124}"/>
              </a:ext>
            </a:extLst>
          </p:cNvPr>
          <p:cNvSpPr/>
          <p:nvPr/>
        </p:nvSpPr>
        <p:spPr>
          <a:xfrm>
            <a:off x="5839203" y="764981"/>
            <a:ext cx="5050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تشكيل الكلمات البصرية بالمعجون.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https://</a:t>
            </a:r>
            <a:r>
              <a:rPr lang="en-US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www.youtube.com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/</a:t>
            </a:r>
            <a:r>
              <a:rPr lang="en-US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watch?v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=taiyfH55Yn4</a:t>
            </a:r>
            <a:endParaRPr lang="x-none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5A5CFDEA-0BBB-B943-BEAC-C67F91A7A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7" b="15657"/>
          <a:stretch/>
        </p:blipFill>
        <p:spPr bwMode="auto">
          <a:xfrm>
            <a:off x="310440" y="382357"/>
            <a:ext cx="3520819" cy="2522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1EF942-8ACB-114B-AF07-BA682F7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D875C64-014B-5241-8B62-B00F628A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C8389E08-557A-0342-86A8-BD00B3803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69" y="853034"/>
            <a:ext cx="10303862" cy="515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0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23BC13A-205F-C544-B646-62571462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 May 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3FF98A2-0E24-D343-893D-D2410C2B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1FE4CA7D-DFEA-E742-ADCC-66F5EF6E1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85" y="764498"/>
            <a:ext cx="10013430" cy="500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67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0860e916-1933-4f54-bf75-902e7a9d18bb"/>
    <ds:schemaRef ds:uri="http://purl.org/dc/elements/1.1/"/>
    <ds:schemaRef ds:uri="http://schemas.openxmlformats.org/package/2006/metadata/core-properties"/>
    <ds:schemaRef ds:uri="c1803469-1359-4921-b8b2-4aa11e6de6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5524</TotalTime>
  <Words>567</Words>
  <Application>Microsoft Office PowerPoint</Application>
  <PresentationFormat>Custom</PresentationFormat>
  <Paragraphs>145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Office Theme</vt:lpstr>
      <vt:lpstr>1_Office Theme</vt:lpstr>
      <vt:lpstr>3_Office Theme</vt:lpstr>
      <vt:lpstr>4_Office Theme</vt:lpstr>
      <vt:lpstr>- تمييز 3 كلمات بصرية  (625)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AIO605</cp:lastModifiedBy>
  <cp:revision>372</cp:revision>
  <dcterms:created xsi:type="dcterms:W3CDTF">2020-07-26T19:33:45Z</dcterms:created>
  <dcterms:modified xsi:type="dcterms:W3CDTF">2021-05-16T08:32:53Z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