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5"/>
  </p:notesMasterIdLst>
  <p:sldIdLst>
    <p:sldId id="291" r:id="rId5"/>
    <p:sldId id="295" r:id="rId6"/>
    <p:sldId id="285" r:id="rId7"/>
    <p:sldId id="289" r:id="rId8"/>
    <p:sldId id="296" r:id="rId9"/>
    <p:sldId id="301" r:id="rId10"/>
    <p:sldId id="304" r:id="rId11"/>
    <p:sldId id="302" r:id="rId12"/>
    <p:sldId id="303" r:id="rId13"/>
    <p:sldId id="30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1" autoAdjust="0"/>
    <p:restoredTop sz="94660"/>
  </p:normalViewPr>
  <p:slideViewPr>
    <p:cSldViewPr snapToGrid="0">
      <p:cViewPr varScale="1">
        <p:scale>
          <a:sx n="48" d="100"/>
          <a:sy n="48" d="100"/>
        </p:scale>
        <p:origin x="1238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83571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dDypyS_5zE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6870993" y="2678074"/>
            <a:ext cx="5248711" cy="1827069"/>
          </a:xfrm>
        </p:spPr>
        <p:txBody>
          <a:bodyPr>
            <a:normAutofit/>
          </a:bodyPr>
          <a:lstStyle/>
          <a:p>
            <a:pPr algn="ct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SA" sz="2800" b="1" dirty="0">
                <a:latin typeface="Sakkal Majalla" pitchFamily="2" charset="-78"/>
                <a:cs typeface="Sakkal Majalla" pitchFamily="2" charset="-78"/>
              </a:rPr>
              <a:t>الشقلبة من وضع الانبطاح الجانبي في اتجاه واحد</a:t>
            </a:r>
            <a:br>
              <a:rPr lang="ar-AE" sz="2800" b="1" dirty="0">
                <a:latin typeface="Sakkal Majalla" pitchFamily="2" charset="-78"/>
                <a:cs typeface="Sakkal Majalla" pitchFamily="2" charset="-78"/>
              </a:rPr>
            </a:br>
            <a:r>
              <a:rPr lang="en-US" sz="2800" b="1" dirty="0">
                <a:latin typeface="Sakkal Majalla" pitchFamily="2" charset="-78"/>
                <a:cs typeface="Sakkal Majalla" pitchFamily="2" charset="-78"/>
              </a:rPr>
              <a:t>(645)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30DB19-3AAF-5F4E-8248-6A1056F5D5F5}"/>
              </a:ext>
            </a:extLst>
          </p:cNvPr>
          <p:cNvSpPr txBox="1"/>
          <p:nvPr/>
        </p:nvSpPr>
        <p:spPr>
          <a:xfrm rot="740450">
            <a:off x="8519886" y="5138056"/>
            <a:ext cx="3062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مقدم الهدف </a:t>
            </a:r>
          </a:p>
          <a:p>
            <a:pPr algn="ctr"/>
            <a:r>
              <a:rPr lang="ar-AE" dirty="0">
                <a:solidFill>
                  <a:schemeClr val="bg1"/>
                </a:solidFill>
              </a:rPr>
              <a:t>شمسه المنصوري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8D4F8CC-7738-144B-BC33-A0942E24EB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05243">
            <a:off x="473698" y="1966760"/>
            <a:ext cx="4929794" cy="357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135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10</a:t>
            </a:fld>
            <a:endParaRPr lang="en-GB"/>
          </a:p>
        </p:txBody>
      </p:sp>
      <p:graphicFrame>
        <p:nvGraphicFramePr>
          <p:cNvPr id="4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3321548"/>
              </p:ext>
            </p:extLst>
          </p:nvPr>
        </p:nvGraphicFramePr>
        <p:xfrm>
          <a:off x="173583" y="375859"/>
          <a:ext cx="11804073" cy="46156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2295">
                <a:tc>
                  <a:txBody>
                    <a:bodyPr/>
                    <a:lstStyle/>
                    <a:p>
                      <a:pPr algn="r" rtl="1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الهدف الرئيسي:  -</a:t>
                      </a:r>
                      <a:r>
                        <a:rPr lang="ar-SA" sz="1200" b="1" dirty="0">
                          <a:latin typeface="Sakkal Majalla" pitchFamily="2" charset="-78"/>
                          <a:cs typeface="Sakkal Majalla" pitchFamily="2" charset="-78"/>
                        </a:rPr>
                        <a:t>الشقلبة من وضع الانبطاح الجانبي في اتجاه واحد</a:t>
                      </a: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0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الدرس بطريقة معبرة للطلبة عدة مرات مع الإشارة إلى الصور  في كتاب دليل  الطالب.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تنفيذ التمارين والأنشطة الصفية في كتاب دليل الطالب.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الرياضي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SA" sz="1200" b="1" u="none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الشقلبة عدد ٣ مرات على جانبه.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الفني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dirty="0">
                          <a:latin typeface="Sakkal Majalla" pitchFamily="2" charset="-78"/>
                          <a:cs typeface="Sakkal Majalla" pitchFamily="2" charset="-78"/>
                        </a:rPr>
                        <a:t>يطلب المعلم من الطالب شقلبت المعكرونة </a:t>
                      </a:r>
                      <a:r>
                        <a:rPr lang="en-US" sz="1200" b="1" dirty="0">
                          <a:latin typeface="Sakkal Majalla" pitchFamily="2" charset="-78"/>
                          <a:cs typeface="Sakkal Majalla" pitchFamily="2" charset="-78"/>
                        </a:rPr>
                        <a:t>Penne </a:t>
                      </a:r>
                      <a:r>
                        <a:rPr lang="ar-SA" sz="1200" b="1" dirty="0">
                          <a:latin typeface="Sakkal Majalla" pitchFamily="2" charset="-78"/>
                          <a:cs typeface="Sakkal Majalla" pitchFamily="2" charset="-78"/>
                        </a:rPr>
                        <a:t>  في الألوان.</a:t>
                      </a:r>
                      <a:endParaRPr lang="ar-AE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نشاط موسيقي</a:t>
                      </a:r>
                      <a:r>
                        <a:rPr lang="ar-AE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:</a:t>
                      </a: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سماع انشودة عن الشقلبة و الاعداد </a:t>
                      </a:r>
                      <a:r>
                        <a:rPr lang="en-US" sz="1200" b="1" u="none" baseline="0" dirty="0">
                          <a:latin typeface="Sakkal Majalla" pitchFamily="2" charset="-78"/>
                          <a:cs typeface="Sakkal Majalla" pitchFamily="2" charset="-78"/>
                          <a:hlinkClick r:id="rId2"/>
                        </a:rPr>
                        <a:t>https://www.youtube.com/watch?v=TdDypyS_5zE</a:t>
                      </a:r>
                      <a:endParaRPr lang="ar-AE" sz="1200" b="1" u="sng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طلب من الأسرة 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مساعدة الطالب في </a:t>
                      </a:r>
                      <a:r>
                        <a:rPr lang="ar-SA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التشقلب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الجانبي لعدة مرات يوميا.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4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سماع انشودة  الشق</a:t>
                      </a:r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لبة و الاعداد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(</a:t>
                      </a:r>
                      <a:r>
                        <a:rPr lang="en-US" sz="1200" b="1" u="none" baseline="0" dirty="0">
                          <a:latin typeface="Sakkal Majalla" pitchFamily="2" charset="-78"/>
                          <a:cs typeface="Sakkal Majalla" pitchFamily="2" charset="-78"/>
                          <a:hlinkClick r:id="rId2"/>
                        </a:rPr>
                        <a:t>https://www.youtube.com/watch?v=TdDypyS_5zE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نشاط رقم (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جيد: أن  يتشقلب الطالب على جانبه بمساعدة جسدية عالية.                                      متوسط: أن يتشقلب الطالب على جانبه بمساعدة جسدية بسيطة.                                                     مرتفع: أن  يتشقلب على جانبه بمفرده.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258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5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9089743"/>
              </p:ext>
            </p:extLst>
          </p:nvPr>
        </p:nvGraphicFramePr>
        <p:xfrm>
          <a:off x="118991" y="130200"/>
          <a:ext cx="11906451" cy="63292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883378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76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امنه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الكتبي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200" dirty="0">
                          <a:latin typeface="Sakkal Majalla" pitchFamily="2" charset="-78"/>
                          <a:cs typeface="Sakkal Majalla" pitchFamily="2" charset="-78"/>
                        </a:rPr>
                        <a:t>شمسة المنصوري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SA" sz="1200" b="1" dirty="0">
                          <a:latin typeface="Sakkal Majalla" pitchFamily="2" charset="-78"/>
                          <a:cs typeface="Sakkal Majalla" pitchFamily="2" charset="-78"/>
                        </a:rPr>
                        <a:t>الشقلبة من وضع الانبطاح الجانبي في اتجاه واحد</a:t>
                      </a: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AE" sz="1200" b="1" dirty="0">
                          <a:latin typeface="Sakkal Majalla" pitchFamily="2" charset="-78"/>
                          <a:cs typeface="Sakkal Majalla" pitchFamily="2" charset="-78"/>
                        </a:rPr>
                        <a:t>رقم</a:t>
                      </a:r>
                      <a:r>
                        <a:rPr lang="ar-AE" sz="1200" b="1" baseline="0" dirty="0">
                          <a:latin typeface="Sakkal Majalla" pitchFamily="2" charset="-78"/>
                          <a:cs typeface="Sakkal Majalla" pitchFamily="2" charset="-78"/>
                        </a:rPr>
                        <a:t> الهدف(645)</a:t>
                      </a: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٣-١٥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اعاقة شديدة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14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عنوان الدرس :  </a:t>
                      </a:r>
                      <a:r>
                        <a:rPr lang="ar-SA" sz="14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حمد يحب اللعب </a:t>
                      </a:r>
                    </a:p>
                    <a:p>
                      <a:pPr marL="0" algn="r" defTabSz="914400" rtl="1" eaLnBrk="1" latinLnBrk="0" hangingPunct="1"/>
                      <a:endParaRPr lang="ar-SA" sz="14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تشقلب حمد على الارض من جانبه الى جانبه الاخر .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يقول المعلم :  تشقلب حمد على جانبة(يحرك المعلم يده مثل حركة التدحرج). 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جانبه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( يشير المعلم الى جانبه)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يقول المعلم: أشر الى جانبك (اسم الطالب)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43A272F-5525-AE4B-9087-7F3AF6E842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3688" y="2532858"/>
            <a:ext cx="1600200" cy="854507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1979E053-B4C9-7E49-AF99-41EEADB63A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84" y="4257721"/>
            <a:ext cx="1200404" cy="1065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0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05840" y="488112"/>
            <a:ext cx="8315579" cy="832104"/>
          </a:xfrm>
        </p:spPr>
        <p:txBody>
          <a:bodyPr>
            <a:noAutofit/>
          </a:bodyPr>
          <a:lstStyle/>
          <a:p>
            <a:pPr algn="r" rtl="1"/>
            <a:r>
              <a:rPr lang="ar-AE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1-يجب على المعلم قول تشقلب حمد على جانبة</a:t>
            </a:r>
            <a:endParaRPr lang="en-US" sz="2400" dirty="0"/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EDE7171-CED0-F24E-86D6-B9E4FB8DA5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396" y="2377583"/>
            <a:ext cx="6703760" cy="3579809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0" y="93023"/>
            <a:ext cx="12180125" cy="6662281"/>
            <a:chOff x="0" y="93023"/>
            <a:chExt cx="12180125" cy="6662281"/>
          </a:xfrm>
        </p:grpSpPr>
        <p:sp>
          <p:nvSpPr>
            <p:cNvPr id="8" name="Rectangle 7"/>
            <p:cNvSpPr/>
            <p:nvPr/>
          </p:nvSpPr>
          <p:spPr>
            <a:xfrm>
              <a:off x="0" y="2339439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660083" y="93023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660083" y="4867127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44112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937" y="500541"/>
            <a:ext cx="7574507" cy="832104"/>
          </a:xfrm>
        </p:spPr>
        <p:txBody>
          <a:bodyPr/>
          <a:lstStyle/>
          <a:p>
            <a:pPr algn="ctr" rtl="1"/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 2-يجب على المعلم قول جانب (مع التأشير  الى جانبة)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4</a:t>
            </a:fld>
            <a:endParaRPr lang="en-US" noProof="0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6776180-082F-6D41-82EF-52352E947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712" y="2170128"/>
            <a:ext cx="4437888" cy="3940842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0" y="93023"/>
            <a:ext cx="12180125" cy="6662281"/>
            <a:chOff x="0" y="93023"/>
            <a:chExt cx="12180125" cy="6662281"/>
          </a:xfrm>
        </p:grpSpPr>
        <p:sp>
          <p:nvSpPr>
            <p:cNvPr id="7" name="Rectangle 6"/>
            <p:cNvSpPr/>
            <p:nvPr/>
          </p:nvSpPr>
          <p:spPr>
            <a:xfrm>
              <a:off x="0" y="2339439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0660083" y="93023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0660083" y="4867127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61598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113839"/>
              </p:ext>
            </p:extLst>
          </p:nvPr>
        </p:nvGraphicFramePr>
        <p:xfrm>
          <a:off x="371061" y="22302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</a:t>
                      </a:r>
                      <a:r>
                        <a:rPr lang="ar-SA" sz="1100" b="1" dirty="0">
                          <a:latin typeface="Sakkal Majalla" pitchFamily="2" charset="-78"/>
                          <a:cs typeface="Sakkal Majalla" pitchFamily="2" charset="-78"/>
                        </a:rPr>
                        <a:t>الشقلبة من وضع الانبطاح الجانبي في اتجاه واحد</a:t>
                      </a:r>
                      <a:endParaRPr lang="en-US" sz="11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b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النمذجة والمحاكاة</a:t>
                      </a: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en-US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يقوم الطالب بتقليد المعلم في حركة الشقلبة.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SA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المسابقات الرياضية</a:t>
                      </a: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SA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يتسابق الطلاب في الشقلبة للرياضة و المتعة. </a:t>
                      </a: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</a:t>
                      </a:r>
                      <a:r>
                        <a:rPr lang="ar-SA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التعلم عن طريق الموسيقى و الأغاني </a:t>
                      </a:r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Super simple learning</a:t>
                      </a:r>
                      <a:endParaRPr lang="ar-EG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يسمع و يشاهد الطالب الاغنية للاستمتاع و التقليد.</a:t>
                      </a: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242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6</a:t>
            </a:fld>
            <a:endParaRPr lang="en-US" noProof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803090"/>
              </p:ext>
            </p:extLst>
          </p:nvPr>
        </p:nvGraphicFramePr>
        <p:xfrm>
          <a:off x="108128" y="160598"/>
          <a:ext cx="11906451" cy="1891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95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91369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400" b="1" u="sng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الأنشطة الصفية: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يطلب معلم من الطالب  يشير الى صورة الولد الذي يتشقلب.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يطلب المعلم من الطالب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أن يدحرج المعجون.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يطلب معلم من الطالب أن يشقلب الدمية على جانبها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3768177" y="2382085"/>
            <a:ext cx="3968496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1- </a:t>
            </a:r>
            <a:r>
              <a:rPr lang="ar-AE" dirty="0">
                <a:latin typeface="Sakkal Majalla" panose="02000000000000000000" pitchFamily="2" charset="-78"/>
              </a:rPr>
              <a:t>يشير الى صورة الولد الذي يتشقلب</a:t>
            </a:r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F4F666A-1633-C047-BF27-6D24FEC813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524" y="4066023"/>
            <a:ext cx="3541888" cy="1891369"/>
          </a:xfrm>
          <a:prstGeom prst="rect">
            <a:avLst/>
          </a:prstGeom>
        </p:spPr>
      </p:pic>
      <p:pic>
        <p:nvPicPr>
          <p:cNvPr id="12" name="Picture 11" descr="A picture containing text, toy, doll&#10;&#10;Description automatically generated">
            <a:extLst>
              <a:ext uri="{FF2B5EF4-FFF2-40B4-BE49-F238E27FC236}">
                <a16:creationId xmlns:a16="http://schemas.microsoft.com/office/drawing/2014/main" id="{1A8638CB-255A-714F-8741-4878AE6E4D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231" y="3942281"/>
            <a:ext cx="1529911" cy="2015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671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7</a:t>
            </a:fld>
            <a:endParaRPr lang="en-US" noProof="0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93023"/>
            <a:ext cx="12180125" cy="6662281"/>
            <a:chOff x="0" y="93023"/>
            <a:chExt cx="12180125" cy="6662281"/>
          </a:xfrm>
        </p:grpSpPr>
        <p:sp>
          <p:nvSpPr>
            <p:cNvPr id="6" name="Rectangle 5"/>
            <p:cNvSpPr/>
            <p:nvPr/>
          </p:nvSpPr>
          <p:spPr>
            <a:xfrm>
              <a:off x="0" y="2339439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0660083" y="93023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0660083" y="4867127"/>
              <a:ext cx="1520042" cy="188817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itle 1"/>
          <p:cNvSpPr txBox="1">
            <a:spLocks/>
          </p:cNvSpPr>
          <p:nvPr/>
        </p:nvSpPr>
        <p:spPr>
          <a:xfrm>
            <a:off x="4123777" y="427511"/>
            <a:ext cx="3968496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1- </a:t>
            </a:r>
            <a:r>
              <a:rPr lang="ar-AE" dirty="0">
                <a:latin typeface="Sakkal Majalla" panose="02000000000000000000" pitchFamily="2" charset="-78"/>
              </a:rPr>
              <a:t>يشير الى صورة الولد الذي يتشقلب</a:t>
            </a:r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F4F666A-1633-C047-BF27-6D24FEC813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591" y="2721049"/>
            <a:ext cx="5399654" cy="2883416"/>
          </a:xfrm>
          <a:prstGeom prst="rect">
            <a:avLst/>
          </a:prstGeom>
        </p:spPr>
      </p:pic>
      <p:pic>
        <p:nvPicPr>
          <p:cNvPr id="11" name="Picture 10" descr="A picture containing text, toy, doll&#10;&#10;Description automatically generated">
            <a:extLst>
              <a:ext uri="{FF2B5EF4-FFF2-40B4-BE49-F238E27FC236}">
                <a16:creationId xmlns:a16="http://schemas.microsoft.com/office/drawing/2014/main" id="{1A8638CB-255A-714F-8741-4878AE6E4D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75" y="2147198"/>
            <a:ext cx="3060502" cy="403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418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8</a:t>
            </a:fld>
            <a:endParaRPr lang="en-US" noProof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54267" y="778098"/>
            <a:ext cx="4649933" cy="54854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2- يدحرج المعجون</a:t>
            </a:r>
            <a:r>
              <a:rPr lang="ar-SA" dirty="0"/>
              <a:t>.</a:t>
            </a:r>
          </a:p>
        </p:txBody>
      </p:sp>
      <p:pic>
        <p:nvPicPr>
          <p:cNvPr id="1026" name="Picture 2" descr="ENCOURAGING DEVELOPMENTAL SKILLS WITH PLAYDOUGH - The Inspired Treehouse">
            <a:extLst>
              <a:ext uri="{FF2B5EF4-FFF2-40B4-BE49-F238E27FC236}">
                <a16:creationId xmlns:a16="http://schemas.microsoft.com/office/drawing/2014/main" id="{82E63674-EE0B-FE4D-B6E4-BD2ED98B6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350" y="2190750"/>
            <a:ext cx="328930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303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9</a:t>
            </a:fld>
            <a:endParaRPr lang="en-US" noProof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60667" y="778098"/>
            <a:ext cx="4649933" cy="54854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3- </a:t>
            </a:r>
            <a:r>
              <a:rPr lang="ar-SA" dirty="0"/>
              <a:t>يشقلب الدمية على جانبها.</a:t>
            </a:r>
          </a:p>
        </p:txBody>
      </p:sp>
      <p:pic>
        <p:nvPicPr>
          <p:cNvPr id="2050" name="Picture 2" descr="September 9th is National Teddy Bear Day: When Teddy Bears Began | Rolling  Hills Developmental Center">
            <a:extLst>
              <a:ext uri="{FF2B5EF4-FFF2-40B4-BE49-F238E27FC236}">
                <a16:creationId xmlns:a16="http://schemas.microsoft.com/office/drawing/2014/main" id="{29B26367-078D-E447-A72A-7FC43D116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0" y="2825454"/>
            <a:ext cx="2794000" cy="290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25264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860e916-1933-4f54-bf75-902e7a9d18bb"/>
    <ds:schemaRef ds:uri="c1803469-1359-4921-b8b2-4aa11e6de6e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EED42B-3B47-45C2-9F50-0B4533C0F1E3}">
  <ds:schemaRefs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12584</TotalTime>
  <Words>435</Words>
  <Application>Microsoft Office PowerPoint</Application>
  <PresentationFormat>Widescreen</PresentationFormat>
  <Paragraphs>109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Sakkal Majalla</vt:lpstr>
      <vt:lpstr>1_Office Theme</vt:lpstr>
      <vt:lpstr>الشقلبة من وضع الانبطاح الجانبي في اتجاه واحد (645)</vt:lpstr>
      <vt:lpstr>PowerPoint Presentation</vt:lpstr>
      <vt:lpstr>1-يجب على المعلم قول تشقلب حمد على جانبة</vt:lpstr>
      <vt:lpstr> 2-يجب على المعلم قول جانب (مع التأشير  الى جانبة)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Salama Nasiib Hamad Al Ketbi</cp:lastModifiedBy>
  <cp:revision>122</cp:revision>
  <dcterms:created xsi:type="dcterms:W3CDTF">2020-07-26T19:33:45Z</dcterms:created>
  <dcterms:modified xsi:type="dcterms:W3CDTF">2021-02-15T18:21:11Z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