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91" r:id="rId2"/>
    <p:sldId id="295" r:id="rId3"/>
    <p:sldId id="296" r:id="rId4"/>
    <p:sldId id="305" r:id="rId5"/>
    <p:sldId id="300" r:id="rId6"/>
    <p:sldId id="306" r:id="rId7"/>
    <p:sldId id="285" r:id="rId8"/>
    <p:sldId id="290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9" autoAdjust="0"/>
    <p:restoredTop sz="96362" autoAdjust="0"/>
  </p:normalViewPr>
  <p:slideViewPr>
    <p:cSldViewPr snapToGrid="0">
      <p:cViewPr varScale="1">
        <p:scale>
          <a:sx n="74" d="100"/>
          <a:sy n="74" d="100"/>
        </p:scale>
        <p:origin x="112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70E683-14ED-433B-A467-67F810D904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A684E-8B22-4977-B535-BA3AF4C296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43B4AF-435B-4A26-8073-C5D3CC24B537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E8962E-A2E6-4384-949C-8D71726DFC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6782A3-7051-4677-AF2A-E8B65E3F4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A0095-01F0-413E-8BE8-48C2314E63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7FF66-649A-41E0-B815-41746A51F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AF702E2-7EB3-4AD7-BC9F-FD55FB269A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FDFA6AE6-3121-4880-9607-490E50B6E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9AABEA08-A341-4A51-B25A-8DC9A5B9B9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03EECEB6-2494-4670-BC21-802EE9108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6BC416F-CA4D-48D2-945D-64A5F38E4C32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24A23255-9B8E-47A6-8F08-6DD3ABEBA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932FFDE6-8383-418E-BFA1-32B034B883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E555DD2F-1DC9-415A-834A-804AAC247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45AE46E-3A1A-47FC-B3F1-5458941DA9A1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A55D7AF0-3C89-4E50-972C-C0B7DE93A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B5FB28F2-EAAE-4D87-B265-9C582AF564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956E02C1-6F3B-44E9-B466-19B27DFCE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FB58-A40C-4FD1-9167-F922298F0EF9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57678-77E9-4BAB-AA52-83F96C1DE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AB78-3FB8-412E-8C2B-C0B601B6FE19}" type="datetime3">
              <a:rPr lang="en-US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1E404-D88C-46C2-B39A-5DA8CC7F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B93EC-055C-45E8-AA4F-F967013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28F74-806A-4653-9819-2527498F8A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701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B3326-9E34-42F0-BF3B-FA07D6AC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30712-7404-4708-B7AA-B2F5D8AED2DA}" type="datetime3">
              <a:rPr lang="en-US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0BFDA-B93B-4A8A-88FE-BE443C96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01D37-5A42-4263-BAAD-3E3976B3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89E29-05BC-449E-8407-E9DA013296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75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4B90-9146-4848-B5A3-54D3499E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19A7-4196-4132-AAEB-DCAB65D7A744}" type="datetime3">
              <a:rPr lang="en-US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DDF3B-B54A-4D5D-9B92-2C2153BD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7EFCE-529A-4762-ABD7-686A0B01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8D0A2-102F-49F3-AEFB-4E55DDD32B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4884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6">
            <a:extLst>
              <a:ext uri="{FF2B5EF4-FFF2-40B4-BE49-F238E27FC236}">
                <a16:creationId xmlns:a16="http://schemas.microsoft.com/office/drawing/2014/main" id="{E19DD66E-4184-44AF-A772-6B22768881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63275" y="5678488"/>
            <a:ext cx="1233488" cy="1050925"/>
            <a:chOff x="5626893" y="3026568"/>
            <a:chExt cx="937260" cy="800760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125ADAE8-42FD-49AD-A902-A31DFC2EDDF7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id="{33E64EB3-ACC4-406C-9BBA-CBC20E4C6E55}"/>
                </a:ext>
              </a:extLst>
            </p:cNvPr>
            <p:cNvSpPr/>
            <p:nvPr/>
          </p:nvSpPr>
          <p:spPr>
            <a:xfrm>
              <a:off x="5626893" y="3026568"/>
              <a:ext cx="933641" cy="771729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7" name="Freeform: Shape 16">
            <a:extLst>
              <a:ext uri="{FF2B5EF4-FFF2-40B4-BE49-F238E27FC236}">
                <a16:creationId xmlns:a16="http://schemas.microsoft.com/office/drawing/2014/main" id="{4AB0A64C-EFA8-4233-BD06-F32B4DF37978}"/>
              </a:ext>
            </a:extLst>
          </p:cNvPr>
          <p:cNvSpPr/>
          <p:nvPr/>
        </p:nvSpPr>
        <p:spPr>
          <a:xfrm>
            <a:off x="-12700" y="3055938"/>
            <a:ext cx="1309688" cy="471487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: Shape 15">
            <a:extLst>
              <a:ext uri="{FF2B5EF4-FFF2-40B4-BE49-F238E27FC236}">
                <a16:creationId xmlns:a16="http://schemas.microsoft.com/office/drawing/2014/main" id="{54216CA7-2E4A-4ADD-8BA1-7E8F82F3F9EC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</a:t>
            </a:r>
          </a:p>
        </p:txBody>
      </p:sp>
      <p:sp>
        <p:nvSpPr>
          <p:cNvPr id="9" name="Freeform: Shape 18">
            <a:extLst>
              <a:ext uri="{FF2B5EF4-FFF2-40B4-BE49-F238E27FC236}">
                <a16:creationId xmlns:a16="http://schemas.microsoft.com/office/drawing/2014/main" id="{1D9D75D3-7BEB-43C7-85FE-E05FFE028245}"/>
              </a:ext>
            </a:extLst>
          </p:cNvPr>
          <p:cNvSpPr/>
          <p:nvPr/>
        </p:nvSpPr>
        <p:spPr>
          <a:xfrm>
            <a:off x="10791825" y="-12700"/>
            <a:ext cx="1398588" cy="1665288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Freeform: Shape 17">
            <a:extLst>
              <a:ext uri="{FF2B5EF4-FFF2-40B4-BE49-F238E27FC236}">
                <a16:creationId xmlns:a16="http://schemas.microsoft.com/office/drawing/2014/main" id="{52979F97-3475-4EA6-A49A-682725A3B190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Media Placeholder 12"/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FCD45-BDD2-43B8-9117-61C7036792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6EF10B0-4508-4E9C-B8A8-C23FA42444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56305E3-8C72-4338-9601-A07E8261E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41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23">
            <a:extLst>
              <a:ext uri="{FF2B5EF4-FFF2-40B4-BE49-F238E27FC236}">
                <a16:creationId xmlns:a16="http://schemas.microsoft.com/office/drawing/2014/main" id="{5D084F36-668E-4292-9715-FFF69B8750ED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-12700"/>
            <a:ext cx="12212638" cy="6881813"/>
            <a:chOff x="-12700" y="-12700"/>
            <a:chExt cx="12212320" cy="6882130"/>
          </a:xfrm>
        </p:grpSpPr>
        <p:sp>
          <p:nvSpPr>
            <p:cNvPr id="7" name="Freeform: Shape 37">
              <a:extLst>
                <a:ext uri="{FF2B5EF4-FFF2-40B4-BE49-F238E27FC236}">
                  <a16:creationId xmlns:a16="http://schemas.microsoft.com/office/drawing/2014/main" id="{059E1EAF-BD57-401C-88FA-256E15D07B7F}"/>
                </a:ext>
              </a:extLst>
            </p:cNvPr>
            <p:cNvSpPr/>
            <p:nvPr/>
          </p:nvSpPr>
          <p:spPr>
            <a:xfrm>
              <a:off x="6133940" y="2559168"/>
              <a:ext cx="6057742" cy="2716338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: Shape 39">
              <a:extLst>
                <a:ext uri="{FF2B5EF4-FFF2-40B4-BE49-F238E27FC236}">
                  <a16:creationId xmlns:a16="http://schemas.microsoft.com/office/drawing/2014/main" id="{00F71A5B-4D26-4F3F-BCE9-C8A9211FA1DF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Freeform: Shape 40">
              <a:extLst>
                <a:ext uri="{FF2B5EF4-FFF2-40B4-BE49-F238E27FC236}">
                  <a16:creationId xmlns:a16="http://schemas.microsoft.com/office/drawing/2014/main" id="{AC96CF33-6658-4E5F-BA71-519D7B255515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: Shape 35">
              <a:extLst>
                <a:ext uri="{FF2B5EF4-FFF2-40B4-BE49-F238E27FC236}">
                  <a16:creationId xmlns:a16="http://schemas.microsoft.com/office/drawing/2014/main" id="{7FEF9C38-9B4D-41B5-93F1-17B0E16C26BF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: Shape 36">
              <a:extLst>
                <a:ext uri="{FF2B5EF4-FFF2-40B4-BE49-F238E27FC236}">
                  <a16:creationId xmlns:a16="http://schemas.microsoft.com/office/drawing/2014/main" id="{118E4016-52AE-4280-A3FF-CDD3A80C15F5}"/>
                </a:ext>
              </a:extLst>
            </p:cNvPr>
            <p:cNvSpPr/>
            <p:nvPr/>
          </p:nvSpPr>
          <p:spPr>
            <a:xfrm>
              <a:off x="8819920" y="-12700"/>
              <a:ext cx="2349439" cy="194319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: Shape 38">
              <a:extLst>
                <a:ext uri="{FF2B5EF4-FFF2-40B4-BE49-F238E27FC236}">
                  <a16:creationId xmlns:a16="http://schemas.microsoft.com/office/drawing/2014/main" id="{8F954B65-3820-4192-997C-B9AC47F6CDE3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: Shape 25">
              <a:extLst>
                <a:ext uri="{FF2B5EF4-FFF2-40B4-BE49-F238E27FC236}">
                  <a16:creationId xmlns:a16="http://schemas.microsoft.com/office/drawing/2014/main" id="{43387D77-9A6F-47C2-AD6B-9EE7B7C52541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: Shape 26">
              <a:extLst>
                <a:ext uri="{FF2B5EF4-FFF2-40B4-BE49-F238E27FC236}">
                  <a16:creationId xmlns:a16="http://schemas.microsoft.com/office/drawing/2014/main" id="{9A10938A-F8B4-4449-88C6-EA11C1655194}"/>
                </a:ext>
              </a:extLst>
            </p:cNvPr>
            <p:cNvSpPr/>
            <p:nvPr/>
          </p:nvSpPr>
          <p:spPr>
            <a:xfrm>
              <a:off x="-12700" y="741398"/>
              <a:ext cx="6629227" cy="5981976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: Shape 27">
              <a:extLst>
                <a:ext uri="{FF2B5EF4-FFF2-40B4-BE49-F238E27FC236}">
                  <a16:creationId xmlns:a16="http://schemas.microsoft.com/office/drawing/2014/main" id="{EE3D284C-E8BB-4214-AF7B-1E4CAD809768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Freeform: Shape 28">
              <a:extLst>
                <a:ext uri="{FF2B5EF4-FFF2-40B4-BE49-F238E27FC236}">
                  <a16:creationId xmlns:a16="http://schemas.microsoft.com/office/drawing/2014/main" id="{4C0145DE-B38E-4A5A-91E1-01C2EB484585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:a16="http://schemas.microsoft.com/office/drawing/2014/main" id="{21307CB4-C9A2-4B71-B7C3-85DFD51090DE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: Shape 30">
              <a:extLst>
                <a:ext uri="{FF2B5EF4-FFF2-40B4-BE49-F238E27FC236}">
                  <a16:creationId xmlns:a16="http://schemas.microsoft.com/office/drawing/2014/main" id="{90E0F227-09B5-4F5E-8477-DB75ED6F235E}"/>
                </a:ext>
              </a:extLst>
            </p:cNvPr>
            <p:cNvSpPr/>
            <p:nvPr/>
          </p:nvSpPr>
          <p:spPr>
            <a:xfrm>
              <a:off x="7754736" y="4656353"/>
              <a:ext cx="4444884" cy="1765381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Freeform: Shape 31">
              <a:extLst>
                <a:ext uri="{FF2B5EF4-FFF2-40B4-BE49-F238E27FC236}">
                  <a16:creationId xmlns:a16="http://schemas.microsoft.com/office/drawing/2014/main" id="{4AD64D24-D768-4E82-9AD6-F2721A626879}"/>
                </a:ext>
              </a:extLst>
            </p:cNvPr>
            <p:cNvSpPr/>
            <p:nvPr/>
          </p:nvSpPr>
          <p:spPr>
            <a:xfrm>
              <a:off x="6718125" y="1952716"/>
              <a:ext cx="5473557" cy="3287864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: Shape 32">
              <a:extLst>
                <a:ext uri="{FF2B5EF4-FFF2-40B4-BE49-F238E27FC236}">
                  <a16:creationId xmlns:a16="http://schemas.microsoft.com/office/drawing/2014/main" id="{46D0E63C-C83B-40C1-A3B6-D18E23A1C64A}"/>
                </a:ext>
              </a:extLst>
            </p:cNvPr>
            <p:cNvSpPr/>
            <p:nvPr/>
          </p:nvSpPr>
          <p:spPr>
            <a:xfrm>
              <a:off x="-12700" y="1065263"/>
              <a:ext cx="6286336" cy="5397749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: Shape 34">
              <a:extLst>
                <a:ext uri="{FF2B5EF4-FFF2-40B4-BE49-F238E27FC236}">
                  <a16:creationId xmlns:a16="http://schemas.microsoft.com/office/drawing/2014/main" id="{E2D9250C-CF0A-45BA-8E9A-AD0D59D5C284}"/>
                </a:ext>
              </a:extLst>
            </p:cNvPr>
            <p:cNvSpPr/>
            <p:nvPr/>
          </p:nvSpPr>
          <p:spPr>
            <a:xfrm>
              <a:off x="9467603" y="-12700"/>
              <a:ext cx="1727155" cy="1714579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2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</p:spPr>
        <p:txBody>
          <a:bodyPr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6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8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A8ED-62FE-41D0-B83B-4253148B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BE49-2391-44A5-8206-8BDC73532312}" type="datetime3">
              <a:rPr lang="en-US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53712-9DFB-4037-8858-5977FFCD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2D3C5-BE55-4106-BF89-FB3B478F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6E7D5-DDFB-4F5F-ADCA-3A5BA5012E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275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2CE38-0F5A-4B79-909D-9C97D2DF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AA33-1352-4F61-B90C-CA657B9CE375}" type="datetime3">
              <a:rPr lang="en-US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6D922-CA26-40A2-B70E-36F4F756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D9C30-634E-4972-A53D-84F28627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4036A-C875-42DF-A504-1369A8F0AA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29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C52DB8-F73B-4B8A-BA3D-9F4C09CA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4823-B043-4A8E-8078-3FD41EE0AB22}" type="datetime3">
              <a:rPr lang="en-US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3E0CB2-86C8-411F-930D-3DA649D0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EFC1AF-0F13-4EC6-8C59-F01CFC2F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044EA-AE84-4B93-845C-4AED3C3751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270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38DE4D-3D4C-44DC-987F-02A13A93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929A-567E-4FD1-951D-BF83921A120D}" type="datetime3">
              <a:rPr lang="en-US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7CC8A7-A77D-4559-8D8E-4F4F2DAA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FF41E-5ED0-45F1-94E8-5571C353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CB4D8-40A4-4134-94FC-702667679C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12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7E0006-8C47-43A2-9A97-530FB4E4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D475-55AC-4641-822D-371F22D95C67}" type="datetime3">
              <a:rPr lang="en-US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D9527E-8899-4D36-AEDE-495E8C28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2CF953-810E-4832-8F55-751F33B8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9CC9E-0DF6-45E5-A71A-EBE9FD6884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297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74BC4F-7670-450A-831C-CF13A8B8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7C33C-F26A-4CED-8D74-39EFF58147C8}" type="datetime3">
              <a:rPr lang="en-US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D42CD0-4BC2-43E9-9D40-1197C818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57DA6D-BFE7-48C1-8186-CA343CC8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E321B-CB21-4BEC-B83E-25B567BE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008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EEC02C-37E1-4A49-93A5-F84BD107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7D35-ADC9-4B0C-8FB2-C11165DFC276}" type="datetime3">
              <a:rPr lang="en-US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A5A549-13A1-4656-A6EE-9B243DC2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C17D96-CA99-4851-9A16-2B1A7373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6CB82-9207-4D5D-9843-C28710A5CE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05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9D64CC-4EDC-47CA-870F-CE7D6AAD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1F1F-390A-4921-BC96-0DB3403BDAFE}" type="datetime3">
              <a:rPr lang="en-US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92AFBD-5576-4F15-B3F4-8C0D78DE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1F0F87-B678-488D-9DEF-8C05684A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64A82-D936-460F-AF74-6A3532055D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015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53768F-D4AF-4CA2-A0BC-070ED6CBE3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A1C3B4-7A5D-47A5-93EA-3370FE4569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D5FCF-9771-4885-AC5A-C70185C92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AE626-D373-44E3-A1C2-6A9DCCBE7DFF}" type="datetime3">
              <a:rPr lang="en-US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2348-CF34-47BD-A9A3-50CC2E6E6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F63D-28B6-4146-AEF8-65A6F1F88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EA6BDEC-6A5E-4518-9647-56A3A684386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1jGqZFtJ9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27C0B722-51D0-4C60-9EEE-B382DCEA1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000875" y="2693988"/>
            <a:ext cx="5116513" cy="1827212"/>
          </a:xfrm>
        </p:spPr>
        <p:txBody>
          <a:bodyPr/>
          <a:lstStyle/>
          <a:p>
            <a:pPr algn="ctr" rtl="1">
              <a:lnSpc>
                <a:spcPct val="100000"/>
              </a:lnSpc>
            </a:pPr>
            <a:r>
              <a:rPr lang="ar-AE" altLang="en-US" sz="3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القفز خطوتين 2 إلى الأمام</a:t>
            </a:r>
            <a:br>
              <a:rPr lang="en-GB" altLang="en-US" sz="34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GB" altLang="en-US" sz="34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(656)</a:t>
            </a:r>
            <a:endParaRPr lang="en-US" altLang="en-US" sz="3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386" name="TextBox 7">
            <a:extLst>
              <a:ext uri="{FF2B5EF4-FFF2-40B4-BE49-F238E27FC236}">
                <a16:creationId xmlns:a16="http://schemas.microsoft.com/office/drawing/2014/main" id="{F6F2C679-BB87-41B1-8FD6-41FE3251BC64}"/>
              </a:ext>
            </a:extLst>
          </p:cNvPr>
          <p:cNvSpPr txBox="1">
            <a:spLocks noChangeArrowheads="1"/>
          </p:cNvSpPr>
          <p:nvPr/>
        </p:nvSpPr>
        <p:spPr bwMode="auto">
          <a:xfrm rot="740450">
            <a:off x="8520113" y="5276850"/>
            <a:ext cx="3062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en-US" b="1">
                <a:solidFill>
                  <a:schemeClr val="bg1"/>
                </a:solidFill>
              </a:rPr>
              <a:t>مقدم الهدف /</a:t>
            </a:r>
            <a:r>
              <a:rPr lang="ar-AE" altLang="en-US" b="1">
                <a:solidFill>
                  <a:schemeClr val="bg1"/>
                </a:solidFill>
              </a:rPr>
              <a:t> عائشة العامري</a:t>
            </a:r>
            <a:endParaRPr lang="ar-SA" altLang="en-US" b="1">
              <a:solidFill>
                <a:schemeClr val="bg1"/>
              </a:solidFill>
            </a:endParaRPr>
          </a:p>
        </p:txBody>
      </p:sp>
      <p:pic>
        <p:nvPicPr>
          <p:cNvPr id="16387" name="صورة 2">
            <a:extLst>
              <a:ext uri="{FF2B5EF4-FFF2-40B4-BE49-F238E27FC236}">
                <a16:creationId xmlns:a16="http://schemas.microsoft.com/office/drawing/2014/main" id="{B463289A-0F4F-430D-9436-7EECCED02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550"/>
            <a:ext cx="623093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7C83743-B779-46DE-BEC5-3D51E171BF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192213" y="6492875"/>
            <a:ext cx="27432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898989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798B6B1-B5D1-4D70-8BCA-3D630E23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350" y="624840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8C9604-E3E2-4A85-871D-C9AFBF6CF3B9}" type="slidenum">
              <a:rPr lang="en-GB" altLang="en-US">
                <a:solidFill>
                  <a:srgbClr val="898989"/>
                </a:solidFill>
              </a:rPr>
              <a:pPr/>
              <a:t>2</a:t>
            </a:fld>
            <a:endParaRPr lang="en-GB" altLang="en-US">
              <a:solidFill>
                <a:srgbClr val="898989"/>
              </a:solidFill>
            </a:endParaRPr>
          </a:p>
        </p:txBody>
      </p:sp>
      <p:graphicFrame>
        <p:nvGraphicFramePr>
          <p:cNvPr id="17482" name="Group 74">
            <a:extLst>
              <a:ext uri="{FF2B5EF4-FFF2-40B4-BE49-F238E27FC236}">
                <a16:creationId xmlns:a16="http://schemas.microsoft.com/office/drawing/2014/main" id="{C402B3C8-B2AC-4361-920E-45EF32BCE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412590"/>
              </p:ext>
            </p:extLst>
          </p:nvPr>
        </p:nvGraphicFramePr>
        <p:xfrm>
          <a:off x="419100" y="392113"/>
          <a:ext cx="11547475" cy="6024563"/>
        </p:xfrm>
        <a:graphic>
          <a:graphicData uri="http://schemas.openxmlformats.org/drawingml/2006/table">
            <a:tbl>
              <a:tblPr/>
              <a:tblGrid>
                <a:gridCol w="3568700">
                  <a:extLst>
                    <a:ext uri="{9D8B030D-6E8A-4147-A177-3AD203B41FA5}">
                      <a16:colId xmlns:a16="http://schemas.microsoft.com/office/drawing/2014/main" val="1986623420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2748156564"/>
                    </a:ext>
                  </a:extLst>
                </a:gridCol>
                <a:gridCol w="3625850">
                  <a:extLst>
                    <a:ext uri="{9D8B030D-6E8A-4147-A177-3AD203B41FA5}">
                      <a16:colId xmlns:a16="http://schemas.microsoft.com/office/drawing/2014/main" val="269804736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3417090090"/>
                    </a:ext>
                  </a:extLst>
                </a:gridCol>
              </a:tblGrid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حفصة الشامسي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عائشة العامري 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القفز خطوتين 2 إلى الأمام</a:t>
                      </a:r>
                      <a:endParaRPr kumimoji="0" lang="ar-AE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656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977878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kumimoji="0" lang="ar-SA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</a:t>
                      </a: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kumimoji="0" lang="ar-AE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37851"/>
                  </a:ext>
                </a:extLst>
              </a:tr>
              <a:tr h="5241925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</a:t>
                      </a:r>
                      <a:endParaRPr kumimoji="0" lang="ar-AE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81717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ar-AE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أثناء الاستراحة  بين الحصص قام حمد وعلي بالذهاب إلى الساحة الرياضية وقال حمد لعلي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AE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لقد شاهدت امس رياضة القفز في التلفاز فرد عليه علي وقال دعنا نجرب ما رأيته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AE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فأخذ حمد مسافة ثم قفز ووضع علامة على المكان الذ ي وصل اليه 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AE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ثم جاء دور علي فقفز بسرعة كبيرة ووصل لنقطة أبعد من ما وصل اليه حمد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AE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فقال حمد لعلي أنك ماهر في هذه اللعبة . </a:t>
                      </a:r>
                      <a:endParaRPr kumimoji="0" lang="ar-AE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81717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81717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 الطالب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17929"/>
                  </a:ext>
                </a:extLst>
              </a:tr>
            </a:tbl>
          </a:graphicData>
        </a:graphic>
      </p:graphicFrame>
      <p:sp>
        <p:nvSpPr>
          <p:cNvPr id="17448" name="AutoShape 40" descr="نشاط لتوصيل مفهوم كبير وصغير للاطفال... - الطفولة المبكرة واحة التميز |  Facebook">
            <a:extLst>
              <a:ext uri="{FF2B5EF4-FFF2-40B4-BE49-F238E27FC236}">
                <a16:creationId xmlns:a16="http://schemas.microsoft.com/office/drawing/2014/main" id="{697E9F1A-7B46-4F3D-BF35-76995A2F04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5350" y="31686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88" name="Picture 80" descr="نتيجة بحث الصور عن رياضة القفز كرتون">
            <a:extLst>
              <a:ext uri="{FF2B5EF4-FFF2-40B4-BE49-F238E27FC236}">
                <a16:creationId xmlns:a16="http://schemas.microsoft.com/office/drawing/2014/main" id="{7F6E4593-ADF1-45B3-9D5F-3A1F79C6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615135"/>
            <a:ext cx="2590800" cy="2590800"/>
          </a:xfrm>
          <a:prstGeom prst="rect">
            <a:avLst/>
          </a:prstGeom>
          <a:solidFill>
            <a:schemeClr val="tx1"/>
          </a:solidFill>
          <a:ln w="793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90" name="Picture 82" descr="نتيجة بحث الصور عن رياضة القفز كرتون">
            <a:extLst>
              <a:ext uri="{FF2B5EF4-FFF2-40B4-BE49-F238E27FC236}">
                <a16:creationId xmlns:a16="http://schemas.microsoft.com/office/drawing/2014/main" id="{9B5DF74E-73E0-4638-B105-902FC28B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1307307"/>
            <a:ext cx="2016125" cy="2097087"/>
          </a:xfrm>
          <a:prstGeom prst="rect">
            <a:avLst/>
          </a:prstGeom>
          <a:solidFill>
            <a:schemeClr val="tx1"/>
          </a:solidFill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1" name="Group 45">
            <a:extLst>
              <a:ext uri="{FF2B5EF4-FFF2-40B4-BE49-F238E27FC236}">
                <a16:creationId xmlns:a16="http://schemas.microsoft.com/office/drawing/2014/main" id="{15A6C83B-8129-430D-A00D-2302C88D3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099023"/>
              </p:ext>
            </p:extLst>
          </p:nvPr>
        </p:nvGraphicFramePr>
        <p:xfrm>
          <a:off x="506413" y="279400"/>
          <a:ext cx="11487150" cy="5945188"/>
        </p:xfrm>
        <a:graphic>
          <a:graphicData uri="http://schemas.openxmlformats.org/drawingml/2006/table">
            <a:tbl>
              <a:tblPr/>
              <a:tblGrid>
                <a:gridCol w="10350500">
                  <a:extLst>
                    <a:ext uri="{9D8B030D-6E8A-4147-A177-3AD203B41FA5}">
                      <a16:colId xmlns:a16="http://schemas.microsoft.com/office/drawing/2014/main" val="1660321514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3443253735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القفز خطوتين 2 إلى الأمام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304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 </a:t>
                      </a: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حركية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64977"/>
                  </a:ext>
                </a:extLst>
              </a:tr>
              <a:tr h="5151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</a:t>
                      </a:r>
                      <a:r>
                        <a:rPr kumimoji="0" lang="ar-EG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br>
                        <a:rPr kumimoji="0" lang="ar-EG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kumimoji="0" lang="ar-AE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يظهر الطالب فهمه </a:t>
                      </a:r>
                      <a:r>
                        <a:rPr kumimoji="0" lang="ar-AE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لعمل الحركة المطلوبة</a:t>
                      </a:r>
                      <a:r>
                        <a:rPr kumimoji="0" lang="ar-SA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عند الطلب منه 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EG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kumimoji="0" lang="ar-SA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استراتيجية الاستكشاف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خلال تجهيز الأنشطة </a:t>
                      </a:r>
                      <a:r>
                        <a:rPr kumimoji="0" lang="ar-AE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وعمل تجربة عملية للطالب للقفز إلى الامام لخطوتين عندما يطلب منه ذلك </a:t>
                      </a:r>
                      <a:r>
                        <a:rPr kumimoji="0" lang="ar-EG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kumimoji="0" lang="ar-S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kumimoji="0" lang="ar-EG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kumimoji="0" lang="ar-SA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استراتيجة التكامل الحسي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خلال استغلال الحواس </a:t>
                      </a:r>
                      <a:r>
                        <a:rPr kumimoji="0" lang="ar-AE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عندما سيمع طلب المعلمة منه بأن يقفز إلى الامام خطوتين</a:t>
                      </a:r>
                      <a:r>
                        <a:rPr kumimoji="0" lang="ar-SA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kumimoji="0" lang="ar-AE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ادراك بصري</a:t>
                      </a:r>
                      <a:r>
                        <a:rPr kumimoji="0" lang="ar-SA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المعلم من خلال هذا التطبيق بتعريف الطلبة بكيفية الحركة المطلوبة منهم  </a:t>
                      </a:r>
                      <a:r>
                        <a:rPr kumimoji="0" lang="ar-SA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kumimoji="0" lang="ar-AE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90254"/>
                  </a:ext>
                </a:extLst>
              </a:tr>
            </a:tbl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8BA9E45-A979-43FC-8245-79E78A6B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42FCC70-91C9-4FC0-A0D8-A2164917CF8B}" type="slidenum">
              <a:rPr lang="en-GB" altLang="en-US">
                <a:solidFill>
                  <a:srgbClr val="898989"/>
                </a:solidFill>
              </a:rPr>
              <a:pPr/>
              <a:t>3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4" name="Picture 15" descr="نتيجة بحث الصور عن رياضة القفز كرتون">
            <a:extLst>
              <a:ext uri="{FF2B5EF4-FFF2-40B4-BE49-F238E27FC236}">
                <a16:creationId xmlns:a16="http://schemas.microsoft.com/office/drawing/2014/main" id="{7D60F276-5188-4DBF-B4E6-BA7CEBD7D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88" y="1862137"/>
            <a:ext cx="4286250" cy="3133725"/>
          </a:xfrm>
          <a:prstGeom prst="rect">
            <a:avLst/>
          </a:prstGeom>
          <a:noFill/>
          <a:ln w="666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58" name="Group 54">
            <a:extLst>
              <a:ext uri="{FF2B5EF4-FFF2-40B4-BE49-F238E27FC236}">
                <a16:creationId xmlns:a16="http://schemas.microsoft.com/office/drawing/2014/main" id="{AF22F333-B915-48B7-9522-97A2A7851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45251"/>
              </p:ext>
            </p:extLst>
          </p:nvPr>
        </p:nvGraphicFramePr>
        <p:xfrm>
          <a:off x="523875" y="693738"/>
          <a:ext cx="11379200" cy="5162550"/>
        </p:xfrm>
        <a:graphic>
          <a:graphicData uri="http://schemas.openxmlformats.org/drawingml/2006/table">
            <a:tbl>
              <a:tblPr/>
              <a:tblGrid>
                <a:gridCol w="9393238">
                  <a:extLst>
                    <a:ext uri="{9D8B030D-6E8A-4147-A177-3AD203B41FA5}">
                      <a16:colId xmlns:a16="http://schemas.microsoft.com/office/drawing/2014/main" val="1893023902"/>
                    </a:ext>
                  </a:extLst>
                </a:gridCol>
                <a:gridCol w="1985962">
                  <a:extLst>
                    <a:ext uri="{9D8B030D-6E8A-4147-A177-3AD203B41FA5}">
                      <a16:colId xmlns:a16="http://schemas.microsoft.com/office/drawing/2014/main" val="277324268"/>
                    </a:ext>
                  </a:extLst>
                </a:gridCol>
              </a:tblGrid>
              <a:tr h="422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القفز خطوتين 2 إلى الأمام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3705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 </a:t>
                      </a: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حركية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279087"/>
                  </a:ext>
                </a:extLst>
              </a:tr>
              <a:tr h="4359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</a:t>
                      </a: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لهدف الرئيسي:  </a:t>
                      </a: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kumimoji="0" lang="ar-SA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القفز خطوتين 2 إلى الأمام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أن يتعرف الطالب على الحركة المطلوبة منه وهي </a:t>
                      </a:r>
                      <a:r>
                        <a:rPr kumimoji="0" lang="ar-SA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القفز خطوتين 2 إلى الأمام</a:t>
                      </a: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اان  يقفز  الطالب الى الأعلى  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ان  يقفز  الطالب الى الأمام .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ان يكرر القفز الى الأعلى ثم الى الاما م مرتين  متتاليتين .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772836"/>
                  </a:ext>
                </a:extLst>
              </a:tr>
            </a:tbl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54EC51C-192A-41E7-9C49-A225C789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5847F3B-4046-463C-A011-7B51B1270C34}" type="slidenum">
              <a:rPr lang="en-GB" altLang="en-US">
                <a:solidFill>
                  <a:srgbClr val="898989"/>
                </a:solidFill>
              </a:rPr>
              <a:pPr/>
              <a:t>4</a:t>
            </a:fld>
            <a:endParaRPr lang="en-GB" altLang="en-US">
              <a:solidFill>
                <a:srgbClr val="898989"/>
              </a:solidFill>
            </a:endParaRPr>
          </a:p>
        </p:txBody>
      </p:sp>
      <p:pic>
        <p:nvPicPr>
          <p:cNvPr id="21563" name="Picture 59" descr="نتيجة بحث الصور عن رياضة القفز كرتون">
            <a:extLst>
              <a:ext uri="{FF2B5EF4-FFF2-40B4-BE49-F238E27FC236}">
                <a16:creationId xmlns:a16="http://schemas.microsoft.com/office/drawing/2014/main" id="{4D14E2E0-EF9D-4543-8CE2-6FA5345A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722688"/>
            <a:ext cx="2636838" cy="1978025"/>
          </a:xfrm>
          <a:prstGeom prst="rect">
            <a:avLst/>
          </a:prstGeom>
          <a:solidFill>
            <a:schemeClr val="tx1"/>
          </a:solidFill>
          <a:ln w="603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65" name="Picture 61" descr="نتيجة بحث الصور عن رياضة القفز كرتون">
            <a:extLst>
              <a:ext uri="{FF2B5EF4-FFF2-40B4-BE49-F238E27FC236}">
                <a16:creationId xmlns:a16="http://schemas.microsoft.com/office/drawing/2014/main" id="{7C248EAE-92B5-495C-8234-ED2C9512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531938"/>
            <a:ext cx="1600200" cy="2000250"/>
          </a:xfrm>
          <a:prstGeom prst="rect">
            <a:avLst/>
          </a:prstGeom>
          <a:noFill/>
          <a:ln w="730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2CA30-04A6-4355-BC37-1E0E8CF6D0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898989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5A162B-3796-4E89-82E2-4AE5E8D9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4FDB843-D934-491C-8C72-86FA25C16D94}" type="slidenum">
              <a:rPr lang="en-GB" altLang="en-US">
                <a:solidFill>
                  <a:srgbClr val="898989"/>
                </a:solidFill>
              </a:rPr>
              <a:pPr/>
              <a:t>5</a:t>
            </a:fld>
            <a:endParaRPr lang="en-GB" altLang="en-US">
              <a:solidFill>
                <a:srgbClr val="898989"/>
              </a:solidFill>
            </a:endParaRPr>
          </a:p>
        </p:txBody>
      </p:sp>
      <p:graphicFrame>
        <p:nvGraphicFramePr>
          <p:cNvPr id="23585" name="Group 33">
            <a:extLst>
              <a:ext uri="{FF2B5EF4-FFF2-40B4-BE49-F238E27FC236}">
                <a16:creationId xmlns:a16="http://schemas.microsoft.com/office/drawing/2014/main" id="{D80319C0-7348-49E1-9B5D-4396C9AC4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207326"/>
              </p:ext>
            </p:extLst>
          </p:nvPr>
        </p:nvGraphicFramePr>
        <p:xfrm>
          <a:off x="333375" y="136525"/>
          <a:ext cx="11763375" cy="6051234"/>
        </p:xfrm>
        <a:graphic>
          <a:graphicData uri="http://schemas.openxmlformats.org/drawingml/2006/table">
            <a:tbl>
              <a:tblPr/>
              <a:tblGrid>
                <a:gridCol w="10733088">
                  <a:extLst>
                    <a:ext uri="{9D8B030D-6E8A-4147-A177-3AD203B41FA5}">
                      <a16:colId xmlns:a16="http://schemas.microsoft.com/office/drawing/2014/main" val="1684405182"/>
                    </a:ext>
                  </a:extLst>
                </a:gridCol>
                <a:gridCol w="1030287">
                  <a:extLst>
                    <a:ext uri="{9D8B030D-6E8A-4147-A177-3AD203B41FA5}">
                      <a16:colId xmlns:a16="http://schemas.microsoft.com/office/drawing/2014/main" val="2499509275"/>
                    </a:ext>
                  </a:extLst>
                </a:gridCol>
              </a:tblGrid>
              <a:tr h="34305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AE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الرئيسي:  </a:t>
                      </a: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kumimoji="0" lang="ar-SA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القفز خطوتين 2 إلى الأمام</a:t>
                      </a:r>
                      <a:endParaRPr kumimoji="0" lang="ar-AE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ان يقرأ المعلم قصة في بداية الحصة التعليمية .</a:t>
                      </a:r>
                      <a:endParaRPr kumimoji="0" lang="ar-S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أن يتعرف الطالب على الحركة المطلوبة منه وهي </a:t>
                      </a:r>
                      <a:r>
                        <a:rPr kumimoji="0" lang="ar-SA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القفز خطوتين 2 إلى الأمام</a:t>
                      </a: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ان يعرض المعلم الفيديو للارشادات السليمة في طريقة القفز .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ان يطبق الطالب الطريقة السليمة للقفز  الى الأعلى ثم اللى الأمام 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ان يعرض المعلم أنشطة  ترفيهية للقفز  مع موسيقى مناسبة 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ar-AE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ar-AE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AE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AE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696154"/>
                  </a:ext>
                </a:extLst>
              </a:tr>
              <a:tr h="8842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اللعب مع اسرتة  لرياضة  القفز واتباع ارشادرات السليمة لرياضة القفز  من خلال مشاهدة الفيديو  . أدناه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200" dirty="0">
                          <a:hlinkClick r:id="rId2"/>
                        </a:rPr>
                        <a:t>KIDDO: Learn how to jump - YouTube</a:t>
                      </a:r>
                      <a:endParaRPr kumimoji="0" lang="ar-AE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49819"/>
                  </a:ext>
                </a:extLst>
              </a:tr>
              <a:tr h="6731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مشاهدة رابط رياضة القفز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200" dirty="0">
                          <a:hlinkClick r:id="rId2"/>
                        </a:rPr>
                        <a:t>KIDDO: Learn how to jump - YouTube</a:t>
                      </a:r>
                      <a:endParaRPr kumimoji="0" lang="ar-AE" alt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826100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أن يقفز خطوتين إلى الأمام  بمساعدة جسدية.             جيد. أن يقفز خطوتين إلى الأمام  بمساعدة جسدية بسيطة  .            مرتفع: أن يقفز خطوتين إلى الأمام بدون مساعدة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AE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8489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B955-A706-4AF5-8636-054EEC2E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>
                <a:solidFill>
                  <a:schemeClr val="bg1"/>
                </a:solidFill>
              </a:rPr>
              <a:t>ان  يقفز الطالب الى الأعلى </a:t>
            </a:r>
            <a:endParaRPr lang="en-AE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E57B2-9A39-49C9-B212-CA9F6890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FD475-55AC-4641-822D-371F22D95C67}" type="datetime3">
              <a:rPr lang="en-US" smtClean="0"/>
              <a:pPr>
                <a:defRPr/>
              </a:pPr>
              <a:t>18 February 2021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EA506-3B51-4CCD-A96C-84372610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9E-0DF6-45E5-A71A-EBE9FD688421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69A249-9D70-4373-9EC1-8440CFFE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01" y="2163800"/>
            <a:ext cx="4459078" cy="40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2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A33728-FE01-4B29-B0E1-8189A3F0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SA" alt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AE" alt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en-US" alt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ar-AE" altLang="en-US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يقفز الطالب الى الأمام </a:t>
            </a:r>
            <a:endParaRPr lang="en-US" alt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31EFD-4818-48DF-92DA-928D4F39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E928E37-C29C-4901-B330-4B14D40F7C30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CECDC-EB46-40E0-9943-567015962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57" y="1807028"/>
            <a:ext cx="3164114" cy="39136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CDB3342-94F9-4A38-8227-0B3FBD4A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>
                <a:solidFill>
                  <a:schemeClr val="bg1"/>
                </a:solidFill>
              </a:rPr>
              <a:t>أن يكرر الطالب القفز الى الأعلى ثم الى الأمام مرتين متتاليتين  </a:t>
            </a:r>
            <a:endParaRPr lang="en-A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CE3E7-5D62-435E-9D21-BC4A46A8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9C4B13F-2358-4E57-B737-54155A6C5A3E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6C07C-CD9F-41F6-91E3-50D8CAF9E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0" y="1899206"/>
            <a:ext cx="2881299" cy="4091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E77001-09EB-4250-8161-5C59F1FD2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04" y="2442137"/>
            <a:ext cx="3478955" cy="31458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13966</TotalTime>
  <Words>444</Words>
  <Application>Microsoft Office PowerPoint</Application>
  <PresentationFormat>Widescreen</PresentationFormat>
  <Paragraphs>76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1_Office Theme</vt:lpstr>
      <vt:lpstr>القفز خطوتين 2 إلى الأمام (656)</vt:lpstr>
      <vt:lpstr>PowerPoint Presentation</vt:lpstr>
      <vt:lpstr>PowerPoint Presentation</vt:lpstr>
      <vt:lpstr>PowerPoint Presentation</vt:lpstr>
      <vt:lpstr>PowerPoint Presentation</vt:lpstr>
      <vt:lpstr>ان  يقفز الطالب الى الأعلى </vt:lpstr>
      <vt:lpstr>اأHأن يقفز الطالب الى الأمام </vt:lpstr>
      <vt:lpstr>أن يكرر الطالب القفز الى الأعلى ثم الى الأمام مرتين متتاليتين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Salama Nasiib Hamad Al Ketbi</cp:lastModifiedBy>
  <cp:revision>171</cp:revision>
  <dcterms:created xsi:type="dcterms:W3CDTF">2020-07-26T19:33:45Z</dcterms:created>
  <dcterms:modified xsi:type="dcterms:W3CDTF">2021-02-18T06:44:34Z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