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3"/>
  </p:notesMasterIdLst>
  <p:sldIdLst>
    <p:sldId id="267" r:id="rId6"/>
    <p:sldId id="257" r:id="rId7"/>
    <p:sldId id="258" r:id="rId8"/>
    <p:sldId id="287" r:id="rId9"/>
    <p:sldId id="296" r:id="rId10"/>
    <p:sldId id="264" r:id="rId11"/>
    <p:sldId id="29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60"/>
  </p:normalViewPr>
  <p:slideViewPr>
    <p:cSldViewPr snapToGrid="0">
      <p:cViewPr>
        <p:scale>
          <a:sx n="86" d="100"/>
          <a:sy n="86" d="100"/>
        </p:scale>
        <p:origin x="518" y="67"/>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8770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872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5696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26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26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26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26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26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26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26 January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26 January 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26 January 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26 January 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26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26 January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26 January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26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26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26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26 January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26 January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26 January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26 January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26 January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26 January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26 January 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26 January 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t=19&amp;v=OPqcWd1R5js&amp;feature=youtu.be" TargetMode="External"/><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315459" y="2608024"/>
            <a:ext cx="4851352" cy="1827069"/>
          </a:xfrm>
        </p:spPr>
        <p:txBody>
          <a:bodyPr>
            <a:normAutofit/>
          </a:bodyPr>
          <a:lstStyle/>
          <a:p>
            <a:pPr algn="ctr" rtl="1"/>
            <a:r>
              <a:rPr lang="ar-EG" sz="2800" dirty="0">
                <a:latin typeface="Arial" panose="020B0604020202020204" pitchFamily="34" charset="0"/>
                <a:cs typeface="Sakkal Majalla" panose="02000000000000000000" pitchFamily="2" charset="-78"/>
              </a:rPr>
              <a:t>-</a:t>
            </a:r>
            <a:r>
              <a:rPr lang="ar-AE" sz="2800" dirty="0">
                <a:latin typeface="Arial" panose="020B0604020202020204" pitchFamily="34" charset="0"/>
                <a:cs typeface="Sakkal Majalla" panose="02000000000000000000" pitchFamily="2" charset="-78"/>
              </a:rPr>
              <a:t>تعدي عدد 3 حواجز ذات ارتفاع تدريجي من 10 الى 30 سم بتناوب الساق </a:t>
            </a:r>
            <a:r>
              <a:rPr lang="ar-EG" sz="2800" dirty="0">
                <a:latin typeface="Arial" panose="020B0604020202020204" pitchFamily="34" charset="0"/>
                <a:cs typeface="Sakkal Majalla" panose="02000000000000000000" pitchFamily="2" charset="-78"/>
              </a:rPr>
              <a:t> </a:t>
            </a:r>
            <a:endParaRPr lang="ru-RU" sz="2800" dirty="0">
              <a:latin typeface="Arial" panose="020B0604020202020204" pitchFamily="34" charset="0"/>
              <a:cs typeface="Sakkal Majalla" panose="02000000000000000000" pitchFamily="2" charset="-78"/>
            </a:endParaRPr>
          </a:p>
        </p:txBody>
      </p:sp>
      <p:pic>
        <p:nvPicPr>
          <p:cNvPr id="4" name="Picture 3"/>
          <p:cNvPicPr>
            <a:picLocks noChangeAspect="1"/>
          </p:cNvPicPr>
          <p:nvPr/>
        </p:nvPicPr>
        <p:blipFill>
          <a:blip r:embed="rId3">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sp>
        <p:nvSpPr>
          <p:cNvPr id="5" name="Rectangle 4"/>
          <p:cNvSpPr/>
          <p:nvPr/>
        </p:nvSpPr>
        <p:spPr>
          <a:xfrm rot="557694">
            <a:off x="8565499" y="5266975"/>
            <a:ext cx="2457724" cy="369332"/>
          </a:xfrm>
          <a:prstGeom prst="rect">
            <a:avLst/>
          </a:prstGeom>
        </p:spPr>
        <p:txBody>
          <a:bodyPr wrap="none">
            <a:spAutoFit/>
          </a:bodyPr>
          <a:lstStyle/>
          <a:p>
            <a:r>
              <a:rPr lang="ar-AE" b="1" dirty="0">
                <a:solidFill>
                  <a:schemeClr val="bg1"/>
                </a:solidFill>
                <a:latin typeface="Sakkal Majalla" panose="02000000000000000000" pitchFamily="2" charset="-78"/>
                <a:cs typeface="Sakkal Majalla" panose="02000000000000000000" pitchFamily="2" charset="-78"/>
              </a:rPr>
              <a:t>مقدم الهدف:</a:t>
            </a:r>
            <a:r>
              <a:rPr lang="ar-EG" b="1" dirty="0">
                <a:solidFill>
                  <a:schemeClr val="bg1"/>
                </a:solidFill>
                <a:latin typeface="Sakkal Majalla" panose="02000000000000000000" pitchFamily="2" charset="-78"/>
                <a:cs typeface="Sakkal Majalla" panose="02000000000000000000" pitchFamily="2" charset="-78"/>
              </a:rPr>
              <a:t> </a:t>
            </a:r>
            <a:r>
              <a:rPr lang="ar-AE" b="1" dirty="0">
                <a:solidFill>
                  <a:schemeClr val="bg1"/>
                </a:solidFill>
                <a:latin typeface="Sakkal Majalla" panose="02000000000000000000" pitchFamily="2" charset="-78"/>
                <a:cs typeface="Sakkal Majalla" panose="02000000000000000000" pitchFamily="2" charset="-78"/>
              </a:rPr>
              <a:t>عفراء مسلم الخييلي</a:t>
            </a:r>
            <a:endParaRPr lang="en-US" dirty="0">
              <a:solidFill>
                <a:schemeClr val="bg1"/>
              </a:solidFill>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90454684"/>
              </p:ext>
            </p:extLst>
          </p:nvPr>
        </p:nvGraphicFramePr>
        <p:xfrm>
          <a:off x="154004" y="220749"/>
          <a:ext cx="11906451" cy="6695054"/>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894627">
                  <a:extLst>
                    <a:ext uri="{9D8B030D-6E8A-4147-A177-3AD203B41FA5}">
                      <a16:colId xmlns:a16="http://schemas.microsoft.com/office/drawing/2014/main" val="4078435238"/>
                    </a:ext>
                  </a:extLst>
                </a:gridCol>
                <a:gridCol w="1299690">
                  <a:extLst>
                    <a:ext uri="{9D8B030D-6E8A-4147-A177-3AD203B41FA5}">
                      <a16:colId xmlns:a16="http://schemas.microsoft.com/office/drawing/2014/main" val="20001"/>
                    </a:ext>
                  </a:extLst>
                </a:gridCol>
              </a:tblGrid>
              <a:tr h="4624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حفصة الشامسي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a:t>
                      </a:r>
                      <a:r>
                        <a:rPr lang="ar-AE" sz="1200" b="1" dirty="0">
                          <a:latin typeface="Sakkal Majalla" panose="02000000000000000000" pitchFamily="2" charset="-78"/>
                          <a:cs typeface="Sakkal Majalla" panose="02000000000000000000" pitchFamily="2" charset="-78"/>
                        </a:rPr>
                        <a:t>عفراء مسلم الخييلي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AE" sz="1200" dirty="0">
                          <a:solidFill>
                            <a:srgbClr val="FF0000"/>
                          </a:solidFill>
                          <a:latin typeface="Arial" panose="020B0604020202020204" pitchFamily="34" charset="0"/>
                          <a:cs typeface="Sakkal Majalla" panose="02000000000000000000" pitchFamily="2" charset="-78"/>
                        </a:rPr>
                        <a:t>تعدي عدد 3 حواجز ذات ارتفاع تدريجي من 10 الى 30 سم بتناوب الساق </a:t>
                      </a:r>
                      <a:endParaRPr lang="en-US" sz="1200" dirty="0">
                        <a:solidFill>
                          <a:srgbClr val="FF0000"/>
                        </a:solidFill>
                        <a:latin typeface="Sakkal Majalla" panose="02000000000000000000" pitchFamily="2" charset="-78"/>
                        <a:cs typeface="Sakkal Majalla" panose="02000000000000000000" pitchFamily="2" charset="-78"/>
                      </a:endParaRPr>
                    </a:p>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AE" sz="1200" b="1" i="0" u="none" strike="noStrike" dirty="0">
                          <a:solidFill>
                            <a:srgbClr val="FF0000"/>
                          </a:solidFill>
                          <a:effectLst/>
                          <a:latin typeface="Sakkal Majalla" panose="02000000000000000000" pitchFamily="2" charset="-78"/>
                          <a:cs typeface="Sakkal Majalla" panose="02000000000000000000" pitchFamily="2" charset="-78"/>
                        </a:rPr>
                        <a:t>رقم الهدف :(</a:t>
                      </a:r>
                      <a:r>
                        <a:rPr lang="en-US" sz="1200" b="1" i="0" u="none" strike="noStrike" dirty="0">
                          <a:solidFill>
                            <a:srgbClr val="FF0000"/>
                          </a:solidFill>
                          <a:effectLst/>
                          <a:latin typeface="Sakkal Majalla" panose="02000000000000000000" pitchFamily="2" charset="-78"/>
                          <a:cs typeface="Sakkal Majalla" panose="02000000000000000000" pitchFamily="2" charset="-78"/>
                        </a:rPr>
                        <a:t>658</a:t>
                      </a:r>
                      <a:r>
                        <a:rPr lang="ar-AE" sz="1200" b="1" i="0" u="none" strike="noStrike" baseline="0" dirty="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  </a:t>
                      </a:r>
                    </a:p>
                    <a:p>
                      <a:pPr marL="171450" marR="0" lvl="0" indent="-171450" algn="ctr" defTabSz="914400" rtl="1" eaLnBrk="1" fontAlgn="ctr" latinLnBrk="0" hangingPunct="1">
                        <a:lnSpc>
                          <a:spcPct val="100000"/>
                        </a:lnSpc>
                        <a:spcBef>
                          <a:spcPts val="0"/>
                        </a:spcBef>
                        <a:spcAft>
                          <a:spcPts val="0"/>
                        </a:spcAft>
                        <a:buClrTx/>
                        <a:buSzTx/>
                        <a:buFontTx/>
                        <a:buChar char="-"/>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EG" sz="1200" b="1" dirty="0">
                          <a:latin typeface="Sakkal Majalla" panose="02000000000000000000" pitchFamily="2" charset="-78"/>
                          <a:cs typeface="Sakkal Majalla" panose="02000000000000000000" pitchFamily="2" charset="-78"/>
                        </a:rPr>
                        <a:t> 10-11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r>
                        <a:rPr lang="ar-EG"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AE" sz="1200" b="1" dirty="0">
                          <a:solidFill>
                            <a:srgbClr val="FF0000"/>
                          </a:solidFill>
                          <a:latin typeface="Sakkal Majalla" panose="02000000000000000000" pitchFamily="2" charset="-78"/>
                          <a:cs typeface="Sakkal Majalla" panose="02000000000000000000" pitchFamily="2" charset="-78"/>
                        </a:rPr>
                        <a:t>درس </a:t>
                      </a:r>
                      <a:r>
                        <a:rPr lang="ar-EG" sz="1200" b="1" dirty="0">
                          <a:solidFill>
                            <a:srgbClr val="FF0000"/>
                          </a:solidFill>
                          <a:latin typeface="Sakkal Majalla" panose="02000000000000000000" pitchFamily="2" charset="-78"/>
                          <a:cs typeface="Sakkal Majalla" panose="02000000000000000000" pitchFamily="2" charset="-78"/>
                        </a:rPr>
                        <a:t>:</a:t>
                      </a:r>
                      <a:r>
                        <a:rPr lang="ar-AE" sz="1200" dirty="0">
                          <a:solidFill>
                            <a:srgbClr val="FF0000"/>
                          </a:solidFill>
                          <a:latin typeface="Arial" panose="020B0604020202020204" pitchFamily="34" charset="0"/>
                          <a:cs typeface="Sakkal Majalla" panose="02000000000000000000" pitchFamily="2" charset="-78"/>
                        </a:rPr>
                        <a:t>عدي عدد 3 حواجز ذات ارتفاع تدريجي من 10 الى 30 سم بتناوب الساق </a:t>
                      </a:r>
                      <a:endParaRPr lang="ar-EG" sz="1200" b="1" dirty="0">
                        <a:solidFill>
                          <a:srgbClr val="FF0000"/>
                        </a:solidFill>
                        <a:latin typeface="Sakkal Majalla" panose="02000000000000000000" pitchFamily="2" charset="-78"/>
                        <a:cs typeface="Sakkal Majalla" panose="02000000000000000000" pitchFamily="2" charset="-78"/>
                      </a:endParaRPr>
                    </a:p>
                    <a:p>
                      <a:pPr algn="r" rtl="1"/>
                      <a:r>
                        <a:rPr lang="ar-EG" sz="1200" b="1" dirty="0">
                          <a:solidFill>
                            <a:srgbClr val="FF0000"/>
                          </a:solidFill>
                          <a:latin typeface="Sakkal Majalla" panose="02000000000000000000" pitchFamily="2" charset="-78"/>
                          <a:cs typeface="Sakkal Majalla" panose="02000000000000000000" pitchFamily="2" charset="-78"/>
                        </a:rPr>
                        <a:t>قصة: </a:t>
                      </a:r>
                      <a:r>
                        <a:rPr lang="ar-AE" sz="1200" b="1" dirty="0">
                          <a:solidFill>
                            <a:srgbClr val="FF0000"/>
                          </a:solidFill>
                          <a:latin typeface="Sakkal Majalla" panose="02000000000000000000" pitchFamily="2" charset="-78"/>
                          <a:cs typeface="Sakkal Majalla" panose="02000000000000000000" pitchFamily="2" charset="-78"/>
                        </a:rPr>
                        <a:t>هند  والثلاث حواجز</a:t>
                      </a:r>
                      <a:r>
                        <a:rPr lang="ar-EG" sz="1200" b="1" dirty="0">
                          <a:solidFill>
                            <a:srgbClr val="FF0000"/>
                          </a:solidFill>
                          <a:latin typeface="Sakkal Majalla" panose="02000000000000000000" pitchFamily="2" charset="-78"/>
                          <a:cs typeface="Sakkal Majalla" panose="02000000000000000000" pitchFamily="2" charset="-78"/>
                        </a:rPr>
                        <a:t>.</a:t>
                      </a:r>
                    </a:p>
                    <a:p>
                      <a:pPr algn="r" rtl="1"/>
                      <a:r>
                        <a:rPr lang="ar-AE" sz="1200" b="1" baseline="0" dirty="0">
                          <a:solidFill>
                            <a:schemeClr val="tx1"/>
                          </a:solidFill>
                          <a:latin typeface="Sakkal Majalla" panose="02000000000000000000" pitchFamily="2" charset="-78"/>
                          <a:cs typeface="Sakkal Majalla" panose="02000000000000000000" pitchFamily="2" charset="-78"/>
                        </a:rPr>
                        <a:t>هند نشيطة</a:t>
                      </a:r>
                    </a:p>
                    <a:p>
                      <a:pPr algn="r" rtl="1"/>
                      <a:r>
                        <a:rPr lang="ar-AE" sz="1200" b="1" baseline="0" dirty="0">
                          <a:solidFill>
                            <a:schemeClr val="tx1"/>
                          </a:solidFill>
                          <a:latin typeface="Sakkal Majalla" panose="02000000000000000000" pitchFamily="2" charset="-78"/>
                          <a:cs typeface="Sakkal Majalla" panose="02000000000000000000" pitchFamily="2" charset="-78"/>
                        </a:rPr>
                        <a:t>هند تحب الرياضة</a:t>
                      </a:r>
                    </a:p>
                    <a:p>
                      <a:pPr algn="r" rtl="1"/>
                      <a:r>
                        <a:rPr lang="ar-AE" sz="1200" b="1" baseline="0" dirty="0">
                          <a:solidFill>
                            <a:schemeClr val="tx1"/>
                          </a:solidFill>
                          <a:latin typeface="Sakkal Majalla" panose="02000000000000000000" pitchFamily="2" charset="-78"/>
                          <a:cs typeface="Sakkal Majalla" panose="02000000000000000000" pitchFamily="2" charset="-78"/>
                        </a:rPr>
                        <a:t>هند تحب رياضة القفز </a:t>
                      </a:r>
                      <a:endParaRPr lang="en-US" sz="1200" b="1" baseline="0" dirty="0">
                        <a:solidFill>
                          <a:schemeClr val="tx1"/>
                        </a:solidFill>
                        <a:latin typeface="Sakkal Majalla" panose="02000000000000000000" pitchFamily="2" charset="-78"/>
                        <a:cs typeface="Sakkal Majalla" panose="02000000000000000000" pitchFamily="2" charset="-78"/>
                      </a:endParaRPr>
                    </a:p>
                    <a:p>
                      <a:pPr algn="r" rtl="1"/>
                      <a:r>
                        <a:rPr lang="ar-AE" sz="1200" b="1" baseline="0" dirty="0">
                          <a:latin typeface="Sakkal Majalla" panose="02000000000000000000" pitchFamily="2" charset="-78"/>
                          <a:cs typeface="Sakkal Majalla" panose="02000000000000000000" pitchFamily="2" charset="-78"/>
                        </a:rPr>
                        <a:t>كانت هند تلعب في المنزل رياضة  تعدي الحواجز </a:t>
                      </a: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200" b="1" baseline="0" dirty="0">
                          <a:latin typeface="Sakkal Majalla" panose="02000000000000000000" pitchFamily="2" charset="-78"/>
                          <a:cs typeface="Sakkal Majalla" panose="02000000000000000000" pitchFamily="2" charset="-78"/>
                        </a:rPr>
                        <a:t>وتحب تعدي الحواجز  مع أصداقائها </a:t>
                      </a: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200" b="1" baseline="0" dirty="0">
                          <a:latin typeface="Sakkal Majalla" panose="02000000000000000000" pitchFamily="2" charset="-78"/>
                          <a:cs typeface="Sakkal Majalla" panose="02000000000000000000" pitchFamily="2" charset="-78"/>
                        </a:rPr>
                        <a:t>كل يوم  في الحديقة </a:t>
                      </a:r>
                      <a:endParaRPr lang="en-US" sz="1200" b="1" baseline="0" dirty="0">
                        <a:latin typeface="Sakkal Majalla" panose="02000000000000000000" pitchFamily="2" charset="-78"/>
                        <a:cs typeface="Sakkal Majalla" panose="02000000000000000000" pitchFamily="2" charset="-78"/>
                      </a:endParaRPr>
                    </a:p>
                    <a:p>
                      <a:pPr algn="r" rtl="1"/>
                      <a:endParaRPr lang="en-US" sz="1200" b="1" baseline="0" dirty="0">
                        <a:latin typeface="Sakkal Majalla" panose="02000000000000000000" pitchFamily="2" charset="-78"/>
                        <a:cs typeface="Sakkal Majalla" panose="02000000000000000000" pitchFamily="2" charset="-78"/>
                      </a:endParaRPr>
                    </a:p>
                    <a:p>
                      <a:pPr algn="r" rtl="1"/>
                      <a:endParaRPr lang="en-US"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200" b="1" baseline="0" dirty="0">
                          <a:latin typeface="Sakkal Majalla" panose="02000000000000000000" pitchFamily="2" charset="-78"/>
                          <a:cs typeface="Sakkal Majalla" panose="02000000000000000000" pitchFamily="2" charset="-78"/>
                        </a:rPr>
                        <a:t> </a:t>
                      </a:r>
                      <a:endParaRPr lang="ar-SA" sz="1200" b="1" dirty="0">
                        <a:latin typeface="Sakkal Majalla" panose="02000000000000000000" pitchFamily="2" charset="-78"/>
                        <a:cs typeface="Sakkal Majalla" panose="02000000000000000000" pitchFamily="2" charset="-78"/>
                      </a:endParaRPr>
                    </a:p>
                    <a:p>
                      <a:pPr algn="r" rtl="1"/>
                      <a:endParaRPr lang="en-US" sz="1200" b="1" u="sng" baseline="0" dirty="0">
                        <a:solidFill>
                          <a:srgbClr val="FF0000"/>
                        </a:solidFill>
                        <a:latin typeface="Sakkal Majalla" panose="02000000000000000000" pitchFamily="2" charset="-78"/>
                        <a:cs typeface="Sakkal Majalla" panose="02000000000000000000" pitchFamily="2" charset="-78"/>
                      </a:endParaRPr>
                    </a:p>
                    <a:p>
                      <a:pPr algn="r" rtl="1"/>
                      <a:endParaRPr lang="ar-AE" sz="12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26 January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4" name="صورة 3">
            <a:extLst>
              <a:ext uri="{FF2B5EF4-FFF2-40B4-BE49-F238E27FC236}">
                <a16:creationId xmlns:a16="http://schemas.microsoft.com/office/drawing/2014/main" id="{F8517E37-033B-4E62-B686-5C1C6B29CD4E}"/>
              </a:ext>
            </a:extLst>
          </p:cNvPr>
          <p:cNvPicPr>
            <a:picLocks noChangeAspect="1"/>
          </p:cNvPicPr>
          <p:nvPr/>
        </p:nvPicPr>
        <p:blipFill>
          <a:blip r:embed="rId3"/>
          <a:stretch>
            <a:fillRect/>
          </a:stretch>
        </p:blipFill>
        <p:spPr>
          <a:xfrm>
            <a:off x="1310722" y="1981742"/>
            <a:ext cx="2838450" cy="3404852"/>
          </a:xfrm>
          <a:prstGeom prst="rect">
            <a:avLst/>
          </a:prstGeom>
        </p:spPr>
      </p:pic>
      <p:pic>
        <p:nvPicPr>
          <p:cNvPr id="6" name="صورة 5">
            <a:extLst>
              <a:ext uri="{FF2B5EF4-FFF2-40B4-BE49-F238E27FC236}">
                <a16:creationId xmlns:a16="http://schemas.microsoft.com/office/drawing/2014/main" id="{972DED00-48AE-4000-89DF-73991ED1BC17}"/>
              </a:ext>
            </a:extLst>
          </p:cNvPr>
          <p:cNvPicPr>
            <a:picLocks noChangeAspect="1"/>
          </p:cNvPicPr>
          <p:nvPr/>
        </p:nvPicPr>
        <p:blipFill>
          <a:blip r:embed="rId4"/>
          <a:stretch>
            <a:fillRect/>
          </a:stretch>
        </p:blipFill>
        <p:spPr>
          <a:xfrm>
            <a:off x="4610100" y="1981742"/>
            <a:ext cx="2108752" cy="3404852"/>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59043009"/>
              </p:ext>
            </p:extLst>
          </p:nvPr>
        </p:nvGraphicFramePr>
        <p:xfrm>
          <a:off x="371061" y="245889"/>
          <a:ext cx="11589108" cy="6477802"/>
        </p:xfrm>
        <a:graphic>
          <a:graphicData uri="http://schemas.openxmlformats.org/drawingml/2006/table">
            <a:tbl>
              <a:tblPr firstRow="1" bandRow="1">
                <a:tableStyleId>{5940675A-B579-460E-94D1-54222C63F5DA}</a:tableStyleId>
              </a:tblPr>
              <a:tblGrid>
                <a:gridCol w="10429461">
                  <a:extLst>
                    <a:ext uri="{9D8B030D-6E8A-4147-A177-3AD203B41FA5}">
                      <a16:colId xmlns:a16="http://schemas.microsoft.com/office/drawing/2014/main" val="20000"/>
                    </a:ext>
                  </a:extLst>
                </a:gridCol>
                <a:gridCol w="1159647">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100" b="1" dirty="0">
                          <a:latin typeface="Sakkal Majalla" panose="02000000000000000000" pitchFamily="2" charset="-78"/>
                          <a:cs typeface="Sakkal Majalla" panose="02000000000000000000" pitchFamily="2" charset="-78"/>
                        </a:rPr>
                        <a:t>- </a:t>
                      </a:r>
                      <a:r>
                        <a:rPr lang="ar-AE" sz="1100" dirty="0">
                          <a:latin typeface="Arial" panose="020B0604020202020204" pitchFamily="34" charset="0"/>
                          <a:cs typeface="Sakkal Majalla" panose="02000000000000000000" pitchFamily="2" charset="-78"/>
                        </a:rPr>
                        <a:t>تعدي عدد 3 حواجز ذات ارتفاع تدريجي من 10 الى 30 سم بتناوب الساق </a:t>
                      </a:r>
                      <a:endParaRPr lang="ar-AE" sz="11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100" b="1" dirty="0">
                          <a:latin typeface="Sakkal Majalla" panose="02000000000000000000" pitchFamily="2" charset="-78"/>
                          <a:cs typeface="Sakkal Majalla" panose="02000000000000000000" pitchFamily="2" charset="-78"/>
                        </a:rPr>
                        <a:t>انشطه</a:t>
                      </a:r>
                      <a:r>
                        <a:rPr lang="ar-SA" sz="1100" b="1" baseline="0" dirty="0">
                          <a:latin typeface="Sakkal Majalla" panose="02000000000000000000" pitchFamily="2" charset="-78"/>
                          <a:cs typeface="Sakkal Majalla" panose="02000000000000000000" pitchFamily="2" charset="-78"/>
                        </a:rPr>
                        <a:t> مهارية</a:t>
                      </a:r>
                      <a:endParaRPr lang="ar-AE" sz="11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EG" sz="1100" b="1" baseline="0" dirty="0">
                          <a:solidFill>
                            <a:srgbClr val="FF0000"/>
                          </a:solidFill>
                          <a:latin typeface="Sakkal Majalla" panose="02000000000000000000" pitchFamily="2" charset="-78"/>
                          <a:cs typeface="Sakkal Majalla" panose="02000000000000000000" pitchFamily="2" charset="-78"/>
                        </a:rPr>
                        <a:t>ا ستراتيجيات التعليم:</a:t>
                      </a:r>
                      <a:br>
                        <a:rPr lang="en-US" sz="1200" b="0" i="0" kern="1200" dirty="0">
                          <a:solidFill>
                            <a:schemeClr val="tx1"/>
                          </a:solidFill>
                          <a:effectLst/>
                          <a:latin typeface="Sakkal Majalla" panose="02000000000000000000" pitchFamily="2" charset="-78"/>
                          <a:ea typeface="+mn-ea"/>
                          <a:cs typeface="Sakkal Majalla" panose="02000000000000000000" pitchFamily="2" charset="-78"/>
                        </a:rPr>
                      </a:b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أهم</a:t>
                      </a:r>
                      <a:r>
                        <a:rPr lang="ar-AE" sz="1200" b="0" i="0" kern="1200" dirty="0" err="1">
                          <a:solidFill>
                            <a:schemeClr val="tx1"/>
                          </a:solidFill>
                          <a:effectLst/>
                          <a:latin typeface="Sakkal Majalla" panose="02000000000000000000" pitchFamily="2" charset="-78"/>
                          <a:ea typeface="+mn-ea"/>
                          <a:cs typeface="Sakkal Majalla" panose="02000000000000000000" pitchFamily="2" charset="-78"/>
                        </a:rPr>
                        <a:t>ية</a:t>
                      </a:r>
                      <a:r>
                        <a:rPr lang="ar-AE" sz="1200" b="0" i="0" kern="1200" dirty="0">
                          <a:solidFill>
                            <a:schemeClr val="tx1"/>
                          </a:solidFill>
                          <a:effectLst/>
                          <a:latin typeface="Sakkal Majalla" panose="02000000000000000000" pitchFamily="2" charset="-78"/>
                          <a:ea typeface="+mn-ea"/>
                          <a:cs typeface="Sakkal Majalla" panose="02000000000000000000" pitchFamily="2" charset="-78"/>
                        </a:rPr>
                        <a:t> تعدي عدد 3 حواجز ذات ارتفاع تدريجي من 10 الى 30 بالتناوب</a:t>
                      </a: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a:t>
                      </a:r>
                    </a:p>
                    <a:p>
                      <a:pPr algn="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1- أ</a:t>
                      </a:r>
                      <a:r>
                        <a:rPr lang="ar-AE" sz="1200" b="0" i="0" kern="1200" dirty="0">
                          <a:solidFill>
                            <a:srgbClr val="FF0000"/>
                          </a:solidFill>
                          <a:effectLst/>
                          <a:latin typeface="Sakkal Majalla" panose="02000000000000000000" pitchFamily="2" charset="-78"/>
                          <a:ea typeface="+mn-ea"/>
                          <a:cs typeface="Sakkal Majalla" panose="02000000000000000000" pitchFamily="2" charset="-78"/>
                        </a:rPr>
                        <a:t>سلوب الحث</a:t>
                      </a: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a:t>
                      </a: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 </a:t>
                      </a:r>
                      <a:r>
                        <a:rPr lang="ar-AE" sz="1200" b="0" i="0" kern="1200" dirty="0">
                          <a:solidFill>
                            <a:schemeClr val="tx1"/>
                          </a:solidFill>
                          <a:effectLst/>
                          <a:latin typeface="Sakkal Majalla" panose="02000000000000000000" pitchFamily="2" charset="-78"/>
                          <a:ea typeface="+mn-ea"/>
                          <a:cs typeface="Sakkal Majalla" panose="02000000000000000000" pitchFamily="2" charset="-78"/>
                        </a:rPr>
                        <a:t>- ان يستخدم المعلم </a:t>
                      </a:r>
                      <a:r>
                        <a:rPr lang="ar-AE" sz="1200" b="0" i="0" kern="1200" dirty="0" err="1">
                          <a:solidFill>
                            <a:schemeClr val="tx1"/>
                          </a:solidFill>
                          <a:effectLst/>
                          <a:latin typeface="Sakkal Majalla" panose="02000000000000000000" pitchFamily="2" charset="-78"/>
                          <a:ea typeface="+mn-ea"/>
                          <a:cs typeface="Sakkal Majalla" panose="02000000000000000000" pitchFamily="2" charset="-78"/>
                        </a:rPr>
                        <a:t>التوجية</a:t>
                      </a:r>
                      <a:r>
                        <a:rPr lang="ar-AE" sz="1200" b="0" i="0" kern="1200" dirty="0">
                          <a:solidFill>
                            <a:schemeClr val="tx1"/>
                          </a:solidFill>
                          <a:effectLst/>
                          <a:latin typeface="Sakkal Majalla" panose="02000000000000000000" pitchFamily="2" charset="-78"/>
                          <a:ea typeface="+mn-ea"/>
                          <a:cs typeface="Sakkal Majalla" panose="02000000000000000000" pitchFamily="2" charset="-78"/>
                        </a:rPr>
                        <a:t> اللفظي لمساعدة الطالب مساعدة بسيطة فيقوم بمساعدته من خلال المهارة التي يقوم بها مع الطالب كذلك يقوم بتعزيز الطالب ومكافئته خلال انجاز المهارة </a:t>
                      </a: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2- </a:t>
                      </a:r>
                      <a:r>
                        <a:rPr lang="ar-AE" sz="1200" b="0" i="0" kern="1200" dirty="0">
                          <a:solidFill>
                            <a:srgbClr val="FF0000"/>
                          </a:solidFill>
                          <a:effectLst/>
                          <a:latin typeface="Sakkal Majalla" panose="02000000000000000000" pitchFamily="2" charset="-78"/>
                          <a:ea typeface="+mn-ea"/>
                          <a:cs typeface="Sakkal Majalla" panose="02000000000000000000" pitchFamily="2" charset="-78"/>
                        </a:rPr>
                        <a:t>اللعب الحر </a:t>
                      </a: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a:t>
                      </a: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AE" sz="1200" b="0" i="0" kern="1200" dirty="0">
                          <a:solidFill>
                            <a:schemeClr val="tx1"/>
                          </a:solidFill>
                          <a:effectLst/>
                          <a:latin typeface="Sakkal Majalla" panose="02000000000000000000" pitchFamily="2" charset="-78"/>
                          <a:ea typeface="+mn-ea"/>
                          <a:cs typeface="Sakkal Majalla" panose="02000000000000000000" pitchFamily="2" charset="-78"/>
                        </a:rPr>
                        <a:t>- يساعد اللعب الحر على تعزيز ثقة الطالب في النفس والتواصل مع الاخرين وتعلم المهارات الاجتماعية بالتفاعل مع الطلاب كذلك يساعد اللعب الحر في اخراج ابداعات ومهارات الطلاب الرياضية وتقوية عضلات اليد من خلال تصنيف الأشياء المطلوبة منه كذلك يكتسب الطالب روح المنافسة والتحدي </a:t>
                      </a:r>
                      <a:endParaRPr lang="en-US"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AE" sz="1200" b="0" i="0" kern="1200" dirty="0">
                          <a:solidFill>
                            <a:srgbClr val="FF0000"/>
                          </a:solidFill>
                          <a:effectLst/>
                          <a:latin typeface="Sakkal Majalla" panose="02000000000000000000" pitchFamily="2" charset="-78"/>
                          <a:ea typeface="+mn-ea"/>
                          <a:cs typeface="Sakkal Majalla" panose="02000000000000000000" pitchFamily="2" charset="-78"/>
                        </a:rPr>
                        <a:t>3</a:t>
                      </a: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 الثقة بالنفس:</a:t>
                      </a: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عندما يقوم الطفل </a:t>
                      </a:r>
                      <a:r>
                        <a:rPr lang="ar-AE" sz="1200" b="0" i="0" kern="1200" dirty="0">
                          <a:solidFill>
                            <a:schemeClr val="tx1"/>
                          </a:solidFill>
                          <a:effectLst/>
                          <a:latin typeface="Sakkal Majalla" panose="02000000000000000000" pitchFamily="2" charset="-78"/>
                          <a:ea typeface="+mn-ea"/>
                          <a:cs typeface="Sakkal Majalla" panose="02000000000000000000" pitchFamily="2" charset="-78"/>
                        </a:rPr>
                        <a:t>باللعب على الحواجز </a:t>
                      </a: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فهو يرى نجاحه و تزيد ثقته بنفسه، لذلك يجب التدرج معه بتقديم أبسط أنواع ال</a:t>
                      </a:r>
                      <a:r>
                        <a:rPr lang="ar-AE" sz="1200" b="0" i="0" kern="1200" dirty="0">
                          <a:solidFill>
                            <a:schemeClr val="tx1"/>
                          </a:solidFill>
                          <a:effectLst/>
                          <a:latin typeface="Sakkal Majalla" panose="02000000000000000000" pitchFamily="2" charset="-78"/>
                          <a:ea typeface="+mn-ea"/>
                          <a:cs typeface="Sakkal Majalla" panose="02000000000000000000" pitchFamily="2" charset="-78"/>
                        </a:rPr>
                        <a:t>مهارات</a:t>
                      </a: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 حتى يرى نجاحا سريعا يشجعه على الإكمال في المستويات الأعلى بالتدريج.</a:t>
                      </a: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rtl="1"/>
                      <a:r>
                        <a:rPr lang="ar-EG" sz="1200" b="1" dirty="0">
                          <a:latin typeface="Sakkal Majalla" panose="02000000000000000000" pitchFamily="2" charset="-78"/>
                          <a:cs typeface="Sakkal Majalla" panose="02000000000000000000" pitchFamily="2" charset="-78"/>
                        </a:rPr>
                        <a:t>المقدمة </a:t>
                      </a:r>
                      <a:endParaRPr lang="ar-AE" sz="1200" b="1" dirty="0">
                        <a:latin typeface="Sakkal Majalla" panose="02000000000000000000" pitchFamily="2" charset="-78"/>
                        <a:cs typeface="Sakkal Majalla" panose="02000000000000000000" pitchFamily="2" charset="-78"/>
                      </a:endParaRPr>
                    </a:p>
                    <a:p>
                      <a:pPr algn="ctr" rtl="1"/>
                      <a:endParaRPr lang="ar-EG" sz="1200" b="1" baseline="0"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Rounded Rectangle 1"/>
          <p:cNvSpPr/>
          <p:nvPr/>
        </p:nvSpPr>
        <p:spPr>
          <a:xfrm>
            <a:off x="6997148" y="5929922"/>
            <a:ext cx="3712704"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8" name="Date Placeholder 17"/>
          <p:cNvSpPr>
            <a:spLocks noGrp="1"/>
          </p:cNvSpPr>
          <p:nvPr>
            <p:ph type="dt" sz="half" idx="10"/>
          </p:nvPr>
        </p:nvSpPr>
        <p:spPr/>
        <p:txBody>
          <a:bodyPr/>
          <a:lstStyle/>
          <a:p>
            <a:fld id="{8CADBA5E-4532-4792-A258-A0D67C635858}" type="datetime3">
              <a:rPr lang="en-US" smtClean="0"/>
              <a:t>26 January 2021</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pic>
        <p:nvPicPr>
          <p:cNvPr id="5" name="صورة 4">
            <a:extLst>
              <a:ext uri="{FF2B5EF4-FFF2-40B4-BE49-F238E27FC236}">
                <a16:creationId xmlns:a16="http://schemas.microsoft.com/office/drawing/2014/main" id="{916939CF-6C65-4C74-B6F0-DB2A648FEF95}"/>
              </a:ext>
            </a:extLst>
          </p:cNvPr>
          <p:cNvPicPr>
            <a:picLocks noChangeAspect="1"/>
          </p:cNvPicPr>
          <p:nvPr/>
        </p:nvPicPr>
        <p:blipFill>
          <a:blip r:embed="rId3"/>
          <a:stretch>
            <a:fillRect/>
          </a:stretch>
        </p:blipFill>
        <p:spPr>
          <a:xfrm>
            <a:off x="1243012" y="3567722"/>
            <a:ext cx="1933575" cy="2362200"/>
          </a:xfrm>
          <a:prstGeom prst="rect">
            <a:avLst/>
          </a:prstGeom>
        </p:spPr>
      </p:pic>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89580139"/>
              </p:ext>
            </p:extLst>
          </p:nvPr>
        </p:nvGraphicFramePr>
        <p:xfrm>
          <a:off x="225287" y="201391"/>
          <a:ext cx="11755944" cy="6331932"/>
        </p:xfrm>
        <a:graphic>
          <a:graphicData uri="http://schemas.openxmlformats.org/drawingml/2006/table">
            <a:tbl>
              <a:tblPr firstRow="1" bandRow="1">
                <a:tableStyleId>{5940675A-B579-460E-94D1-54222C63F5DA}</a:tableStyleId>
              </a:tblPr>
              <a:tblGrid>
                <a:gridCol w="10588487">
                  <a:extLst>
                    <a:ext uri="{9D8B030D-6E8A-4147-A177-3AD203B41FA5}">
                      <a16:colId xmlns:a16="http://schemas.microsoft.com/office/drawing/2014/main" val="20000"/>
                    </a:ext>
                  </a:extLst>
                </a:gridCol>
                <a:gridCol w="1167457">
                  <a:extLst>
                    <a:ext uri="{9D8B030D-6E8A-4147-A177-3AD203B41FA5}">
                      <a16:colId xmlns:a16="http://schemas.microsoft.com/office/drawing/2014/main" val="20001"/>
                    </a:ext>
                  </a:extLst>
                </a:gridCol>
              </a:tblGrid>
              <a:tr h="45796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u="none" strike="noStrike" dirty="0">
                          <a:solidFill>
                            <a:srgbClr val="000000"/>
                          </a:solidFill>
                          <a:effectLst/>
                          <a:latin typeface="Sakkal Majalla" panose="02000000000000000000" pitchFamily="2" charset="-78"/>
                          <a:cs typeface="Sakkal Majalla" panose="02000000000000000000" pitchFamily="2" charset="-78"/>
                        </a:rPr>
                        <a:t> - </a:t>
                      </a:r>
                      <a:r>
                        <a:rPr lang="ar-AE" sz="1200" dirty="0">
                          <a:latin typeface="Arial" panose="020B0604020202020204" pitchFamily="34" charset="0"/>
                          <a:cs typeface="Sakkal Majalla" panose="02000000000000000000" pitchFamily="2" charset="-78"/>
                        </a:rPr>
                        <a:t>تعدي عدد 3 حواجز ذات ارتفاع تدريجي من 10 الى 30 سم بتناوب الساق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14703">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59261">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ar-EG" sz="1600" b="0" i="0" u="none" baseline="0" dirty="0">
                          <a:solidFill>
                            <a:srgbClr val="FF0000"/>
                          </a:solidFill>
                          <a:latin typeface="Sakkal Majalla" panose="02000000000000000000" pitchFamily="2" charset="-78"/>
                          <a:cs typeface="Sakkal Majalla" panose="02000000000000000000" pitchFamily="2" charset="-78"/>
                        </a:rPr>
                        <a:t>الدرس:</a:t>
                      </a:r>
                      <a:r>
                        <a:rPr lang="ar-AE" sz="1600" dirty="0">
                          <a:latin typeface="Arial" panose="020B0604020202020204" pitchFamily="34" charset="0"/>
                          <a:cs typeface="Sakkal Majalla" panose="02000000000000000000" pitchFamily="2" charset="-78"/>
                        </a:rPr>
                        <a:t>تعدي عدد 3 حواجز ذات ارتفاع تدريجي من 10 الى 30 سم بتناوب الساق </a:t>
                      </a:r>
                      <a:endParaRPr lang="ar-SA" sz="1600" b="0" i="0" u="none" baseline="0" dirty="0">
                        <a:solidFill>
                          <a:srgbClr val="FF0000"/>
                        </a:solidFill>
                        <a:latin typeface="Sakkal Majalla" panose="02000000000000000000" pitchFamily="2" charset="-78"/>
                        <a:cs typeface="Sakkal Majalla" panose="02000000000000000000" pitchFamily="2" charset="-78"/>
                      </a:endParaRPr>
                    </a:p>
                    <a:p>
                      <a:pPr algn="r"/>
                      <a:r>
                        <a:rPr lang="ar-EG" sz="1400" b="0" i="0" u="none" kern="1200" dirty="0">
                          <a:solidFill>
                            <a:srgbClr val="FF0000"/>
                          </a:solidFill>
                          <a:effectLst/>
                          <a:latin typeface="+mn-lt"/>
                          <a:ea typeface="+mn-ea"/>
                          <a:cs typeface="+mn-cs"/>
                        </a:rPr>
                        <a:t>أنشطة  تحفيزية تساعد و تدعم مهارات الطفل :</a:t>
                      </a:r>
                      <a:endParaRPr lang="ar-AE" sz="1400" b="0" i="0" u="none" kern="1200" dirty="0">
                        <a:solidFill>
                          <a:srgbClr val="FF0000"/>
                        </a:solidFill>
                        <a:effectLst/>
                        <a:latin typeface="+mn-lt"/>
                        <a:ea typeface="+mn-ea"/>
                        <a:cs typeface="+mn-cs"/>
                      </a:endParaRPr>
                    </a:p>
                    <a:p>
                      <a:pPr algn="r"/>
                      <a:r>
                        <a:rPr lang="ar-AE" sz="1400" b="0" i="0" u="none" kern="1200" dirty="0">
                          <a:solidFill>
                            <a:srgbClr val="FF0000"/>
                          </a:solidFill>
                          <a:effectLst/>
                          <a:latin typeface="+mn-lt"/>
                          <a:ea typeface="+mn-ea"/>
                          <a:cs typeface="+mn-cs"/>
                        </a:rPr>
                        <a:t>1- يقوم الطالب </a:t>
                      </a:r>
                      <a:r>
                        <a:rPr lang="ar-AE" sz="1400" b="0" i="0" u="none" kern="1200" dirty="0" err="1">
                          <a:solidFill>
                            <a:srgbClr val="FF0000"/>
                          </a:solidFill>
                          <a:effectLst/>
                          <a:latin typeface="+mn-lt"/>
                          <a:ea typeface="+mn-ea"/>
                          <a:cs typeface="+mn-cs"/>
                        </a:rPr>
                        <a:t>يالعب</a:t>
                      </a:r>
                      <a:r>
                        <a:rPr lang="ar-AE" sz="1400" b="0" i="0" u="none" kern="1200" dirty="0">
                          <a:solidFill>
                            <a:srgbClr val="FF0000"/>
                          </a:solidFill>
                          <a:effectLst/>
                          <a:latin typeface="+mn-lt"/>
                          <a:ea typeface="+mn-ea"/>
                          <a:cs typeface="+mn-cs"/>
                        </a:rPr>
                        <a:t> بالحواجز ذات ارتفاع 10 – 30 سم</a:t>
                      </a:r>
                    </a:p>
                    <a:p>
                      <a:pPr algn="r"/>
                      <a:r>
                        <a:rPr lang="ar-AE" sz="1400" b="0" i="0" u="none" kern="1200" dirty="0">
                          <a:solidFill>
                            <a:srgbClr val="FF0000"/>
                          </a:solidFill>
                          <a:effectLst/>
                          <a:latin typeface="+mn-lt"/>
                          <a:ea typeface="+mn-ea"/>
                          <a:cs typeface="+mn-cs"/>
                        </a:rPr>
                        <a:t>2- يقوم الطالب بالقفز على الحواجز 10 -30 سم</a:t>
                      </a:r>
                    </a:p>
                    <a:p>
                      <a:pPr algn="r"/>
                      <a:r>
                        <a:rPr lang="ar-AE" sz="1400" b="0" i="0" u="none" kern="1200" dirty="0">
                          <a:solidFill>
                            <a:srgbClr val="FF0000"/>
                          </a:solidFill>
                          <a:effectLst/>
                          <a:latin typeface="+mn-lt"/>
                          <a:ea typeface="+mn-ea"/>
                          <a:cs typeface="+mn-cs"/>
                        </a:rPr>
                        <a:t>3 – يقوم الطالب بالقفز برجل بالتناوب 10-30 سم </a:t>
                      </a:r>
                      <a:endParaRPr lang="en-US" sz="1400" b="0" i="0" u="none" kern="1200" dirty="0">
                        <a:solidFill>
                          <a:srgbClr val="FF0000"/>
                        </a:solidFill>
                        <a:effectLst/>
                        <a:latin typeface="+mn-lt"/>
                        <a:ea typeface="+mn-ea"/>
                        <a:cs typeface="+mn-cs"/>
                      </a:endParaRPr>
                    </a:p>
                    <a:p>
                      <a:pPr algn="r"/>
                      <a:endParaRPr lang="en-US" sz="1400" b="0" i="0" u="none" kern="1200" dirty="0">
                        <a:solidFill>
                          <a:srgbClr val="FF0000"/>
                        </a:solidFill>
                        <a:effectLst/>
                        <a:latin typeface="+mn-lt"/>
                        <a:ea typeface="+mn-ea"/>
                        <a:cs typeface="+mn-cs"/>
                      </a:endParaRPr>
                    </a:p>
                    <a:p>
                      <a:pPr algn="r"/>
                      <a:endParaRPr lang="en-US" sz="1400" b="0" i="0" u="none" kern="1200" dirty="0">
                        <a:solidFill>
                          <a:srgbClr val="FF0000"/>
                        </a:solidFill>
                        <a:effectLst/>
                        <a:latin typeface="Sakkal Majalla" panose="02000000000000000000" pitchFamily="2" charset="-78"/>
                        <a:ea typeface="+mn-ea"/>
                        <a:cs typeface="Sakkal Majalla" panose="02000000000000000000" pitchFamily="2" charset="-78"/>
                      </a:endParaRPr>
                    </a:p>
                    <a:p>
                      <a:pPr algn="r"/>
                      <a:r>
                        <a:rPr lang="ar-EG" sz="1200" b="1" u="none" kern="1200" dirty="0">
                          <a:solidFill>
                            <a:srgbClr val="FF0000"/>
                          </a:solidFill>
                          <a:effectLst/>
                          <a:latin typeface="Sakkal Majalla" panose="02000000000000000000" pitchFamily="2" charset="-78"/>
                          <a:ea typeface="+mn-ea"/>
                          <a:cs typeface="Sakkal Majalla" panose="02000000000000000000" pitchFamily="2" charset="-78"/>
                        </a:rPr>
                        <a:t>التدرج في تقديم النشاط:</a:t>
                      </a:r>
                      <a:endParaRPr lang="ar-EG" sz="1200" u="none" dirty="0">
                        <a:solidFill>
                          <a:srgbClr val="FF0000"/>
                        </a:solidFill>
                        <a:effectLst/>
                        <a:latin typeface="Sakkal Majalla" panose="02000000000000000000" pitchFamily="2" charset="-78"/>
                        <a:cs typeface="Sakkal Majalla" panose="02000000000000000000" pitchFamily="2" charset="-78"/>
                      </a:endParaRPr>
                    </a:p>
                    <a:p>
                      <a:pPr algn="r"/>
                      <a:r>
                        <a:rPr lang="ar-EG" sz="1200" b="1" kern="1200" dirty="0">
                          <a:solidFill>
                            <a:schemeClr val="tx1"/>
                          </a:solidFill>
                          <a:effectLst/>
                          <a:latin typeface="Sakkal Majalla" panose="02000000000000000000" pitchFamily="2" charset="-78"/>
                          <a:ea typeface="+mn-ea"/>
                          <a:cs typeface="Sakkal Majalla" panose="02000000000000000000" pitchFamily="2" charset="-78"/>
                        </a:rPr>
                        <a:t>( هذا التدرج الذي سأتبعه و هو اجتهاد شخصي يحتمل الصواب أو الخطأ و الاهم منه هو ملاحظة الطفل و اتباع احتياجاته و تقدمه</a:t>
                      </a:r>
                      <a:endParaRPr lang="en-US" sz="1200" dirty="0">
                        <a:effectLst/>
                        <a:latin typeface="Sakkal Majalla" panose="02000000000000000000" pitchFamily="2" charset="-78"/>
                        <a:cs typeface="Sakkal Majalla" panose="02000000000000000000" pitchFamily="2" charset="-78"/>
                      </a:endParaRPr>
                    </a:p>
                    <a:p>
                      <a:pPr algn="r"/>
                      <a:r>
                        <a:rPr lang="ar-EG" sz="1200" b="1" dirty="0">
                          <a:effectLst/>
                          <a:latin typeface="Sakkal Majalla" panose="02000000000000000000" pitchFamily="2" charset="-78"/>
                          <a:cs typeface="Sakkal Majalla" panose="02000000000000000000" pitchFamily="2" charset="-78"/>
                        </a:rPr>
                        <a:t>الهدف من النشاط في البداية هو تمكن الطفل من </a:t>
                      </a:r>
                      <a:r>
                        <a:rPr lang="ar-AE" sz="1200" b="1" dirty="0">
                          <a:effectLst/>
                          <a:latin typeface="Sakkal Majalla" panose="02000000000000000000" pitchFamily="2" charset="-78"/>
                          <a:cs typeface="Sakkal Majalla" panose="02000000000000000000" pitchFamily="2" charset="-78"/>
                        </a:rPr>
                        <a:t> خلال تعدي الحواجز </a:t>
                      </a:r>
                      <a:r>
                        <a:rPr lang="ar-EG" sz="1200" b="1" dirty="0">
                          <a:effectLst/>
                          <a:latin typeface="Sakkal Majalla" panose="02000000000000000000" pitchFamily="2" charset="-78"/>
                          <a:cs typeface="Sakkal Majalla" panose="02000000000000000000" pitchFamily="2" charset="-78"/>
                        </a:rPr>
                        <a:t>ثم بعد ذلك يمكنا تقديم </a:t>
                      </a:r>
                      <a:r>
                        <a:rPr lang="ar-AE" sz="1200" b="1" dirty="0">
                          <a:effectLst/>
                          <a:latin typeface="Sakkal Majalla" panose="02000000000000000000" pitchFamily="2" charset="-78"/>
                          <a:cs typeface="Sakkal Majalla" panose="02000000000000000000" pitchFamily="2" charset="-78"/>
                        </a:rPr>
                        <a:t>حواجز بارتفاع 10 –30</a:t>
                      </a:r>
                      <a:endParaRPr lang="ar-EG" sz="1600" b="1" u="none" baseline="0" dirty="0">
                        <a:latin typeface="Sakkal Majalla" panose="02000000000000000000" pitchFamily="2" charset="-78"/>
                        <a:cs typeface="Sakkal Majalla" panose="02000000000000000000" pitchFamily="2" charset="-78"/>
                      </a:endParaRPr>
                    </a:p>
                    <a:p>
                      <a:pPr algn="r"/>
                      <a:r>
                        <a:rPr lang="ar-AE" sz="1600" b="1" u="none" baseline="0" dirty="0">
                          <a:latin typeface="Sakkal Majalla" panose="02000000000000000000" pitchFamily="2" charset="-78"/>
                          <a:cs typeface="Sakkal Majalla" panose="02000000000000000000" pitchFamily="2" charset="-78"/>
                        </a:rPr>
                        <a:t>ويقوم بالتناوب بالأقدام </a:t>
                      </a:r>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SA"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00FA42EF-3AAD-44DC-B736-900FDC7B54C3}" type="datetime3">
              <a:rPr lang="en-US" smtClean="0"/>
              <a:t>26 January 2021</a:t>
            </a:fld>
            <a:endParaRPr lang="en-GB"/>
          </a:p>
        </p:txBody>
      </p:sp>
      <p:sp>
        <p:nvSpPr>
          <p:cNvPr id="10" name="Slide Number Placeholder 9"/>
          <p:cNvSpPr>
            <a:spLocks noGrp="1"/>
          </p:cNvSpPr>
          <p:nvPr>
            <p:ph type="sldNum" sz="quarter" idx="12"/>
          </p:nvPr>
        </p:nvSpPr>
        <p:spPr/>
        <p:txBody>
          <a:bodyPr/>
          <a:lstStyle/>
          <a:p>
            <a:fld id="{60F9F505-338F-4A63-8E60-F3E66EC2060F}" type="slidenum">
              <a:rPr lang="en-GB" smtClean="0"/>
              <a:t>4</a:t>
            </a:fld>
            <a:endParaRPr lang="en-GB"/>
          </a:p>
        </p:txBody>
      </p:sp>
    </p:spTree>
    <p:extLst>
      <p:ext uri="{BB962C8B-B14F-4D97-AF65-F5344CB8AC3E}">
        <p14:creationId xmlns:p14="http://schemas.microsoft.com/office/powerpoint/2010/main" val="3944484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81930979"/>
              </p:ext>
            </p:extLst>
          </p:nvPr>
        </p:nvGraphicFramePr>
        <p:xfrm>
          <a:off x="225287" y="201391"/>
          <a:ext cx="11755944" cy="6331932"/>
        </p:xfrm>
        <a:graphic>
          <a:graphicData uri="http://schemas.openxmlformats.org/drawingml/2006/table">
            <a:tbl>
              <a:tblPr firstRow="1" bandRow="1">
                <a:tableStyleId>{5940675A-B579-460E-94D1-54222C63F5DA}</a:tableStyleId>
              </a:tblPr>
              <a:tblGrid>
                <a:gridCol w="10588487">
                  <a:extLst>
                    <a:ext uri="{9D8B030D-6E8A-4147-A177-3AD203B41FA5}">
                      <a16:colId xmlns:a16="http://schemas.microsoft.com/office/drawing/2014/main" val="20000"/>
                    </a:ext>
                  </a:extLst>
                </a:gridCol>
                <a:gridCol w="1167457">
                  <a:extLst>
                    <a:ext uri="{9D8B030D-6E8A-4147-A177-3AD203B41FA5}">
                      <a16:colId xmlns:a16="http://schemas.microsoft.com/office/drawing/2014/main" val="20001"/>
                    </a:ext>
                  </a:extLst>
                </a:gridCol>
              </a:tblGrid>
              <a:tr h="45796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u="none" strike="noStrike" dirty="0">
                          <a:solidFill>
                            <a:srgbClr val="000000"/>
                          </a:solidFill>
                          <a:effectLst/>
                          <a:latin typeface="Sakkal Majalla" panose="02000000000000000000" pitchFamily="2" charset="-78"/>
                          <a:cs typeface="Sakkal Majalla" panose="02000000000000000000" pitchFamily="2" charset="-78"/>
                        </a:rPr>
                        <a:t> - </a:t>
                      </a:r>
                      <a:r>
                        <a:rPr lang="ar-AE" sz="1200" dirty="0">
                          <a:latin typeface="Arial" panose="020B0604020202020204" pitchFamily="34" charset="0"/>
                          <a:cs typeface="Sakkal Majalla" panose="02000000000000000000" pitchFamily="2" charset="-78"/>
                        </a:rPr>
                        <a:t>تعدي عدد 3 حواجز ذات ارتفاع تدريجي من 10 الى 30 سم بتناوب الساق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14703">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59261">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ar-EG" sz="1600" b="0" i="0" u="none" baseline="0" dirty="0">
                          <a:solidFill>
                            <a:srgbClr val="FF0000"/>
                          </a:solidFill>
                          <a:latin typeface="Sakkal Majalla" panose="02000000000000000000" pitchFamily="2" charset="-78"/>
                          <a:cs typeface="Sakkal Majalla" panose="02000000000000000000" pitchFamily="2" charset="-78"/>
                        </a:rPr>
                        <a:t>الدرس:</a:t>
                      </a:r>
                      <a:endParaRPr lang="ar-SA" sz="1600" b="0" i="0" u="none" baseline="0" dirty="0">
                        <a:solidFill>
                          <a:srgbClr val="FF0000"/>
                        </a:solidFill>
                        <a:latin typeface="Sakkal Majalla" panose="02000000000000000000" pitchFamily="2" charset="-78"/>
                        <a:cs typeface="Sakkal Majalla" panose="02000000000000000000" pitchFamily="2" charset="-78"/>
                      </a:endParaRPr>
                    </a:p>
                    <a:p>
                      <a:pPr algn="r"/>
                      <a:r>
                        <a:rPr lang="ar-EG" sz="1400" b="0" i="0" u="none" kern="1200" dirty="0">
                          <a:solidFill>
                            <a:srgbClr val="FF0000"/>
                          </a:solidFill>
                          <a:effectLst/>
                          <a:latin typeface="+mn-lt"/>
                          <a:ea typeface="+mn-ea"/>
                          <a:cs typeface="+mn-cs"/>
                        </a:rPr>
                        <a:t>أنشطة  تحفيزية تساعد </a:t>
                      </a:r>
                      <a:r>
                        <a:rPr lang="ar-AE" sz="1400" b="0" i="0" u="none" kern="1200" dirty="0">
                          <a:solidFill>
                            <a:srgbClr val="FF0000"/>
                          </a:solidFill>
                          <a:effectLst/>
                          <a:latin typeface="+mn-lt"/>
                          <a:ea typeface="+mn-ea"/>
                          <a:cs typeface="+mn-cs"/>
                        </a:rPr>
                        <a:t>و</a:t>
                      </a:r>
                      <a:r>
                        <a:rPr lang="ar-EG" sz="1400" b="0" i="0" u="none" kern="1200" dirty="0">
                          <a:solidFill>
                            <a:srgbClr val="FF0000"/>
                          </a:solidFill>
                          <a:effectLst/>
                          <a:latin typeface="+mn-lt"/>
                          <a:ea typeface="+mn-ea"/>
                          <a:cs typeface="+mn-cs"/>
                        </a:rPr>
                        <a:t> تدعم مهارات الطفل :</a:t>
                      </a:r>
                      <a:endParaRPr lang="en-US" sz="1400" b="0" i="0" u="none" kern="1200" dirty="0">
                        <a:solidFill>
                          <a:srgbClr val="FF0000"/>
                        </a:solidFill>
                        <a:effectLst/>
                        <a:latin typeface="Sakkal Majalla" panose="02000000000000000000" pitchFamily="2" charset="-78"/>
                        <a:ea typeface="+mn-ea"/>
                        <a:cs typeface="Sakkal Majalla" panose="02000000000000000000" pitchFamily="2" charset="-78"/>
                      </a:endParaRPr>
                    </a:p>
                    <a:p>
                      <a:pPr algn="r"/>
                      <a:endParaRPr lang="ar-AE" sz="1200" b="1" u="none" kern="1200" dirty="0">
                        <a:solidFill>
                          <a:srgbClr val="FF0000"/>
                        </a:solidFill>
                        <a:effectLst/>
                        <a:latin typeface="Sakkal Majalla" panose="02000000000000000000" pitchFamily="2" charset="-78"/>
                        <a:ea typeface="+mn-ea"/>
                        <a:cs typeface="Sakkal Majalla" panose="02000000000000000000" pitchFamily="2" charset="-78"/>
                      </a:endParaRPr>
                    </a:p>
                    <a:p>
                      <a:pPr algn="r"/>
                      <a:r>
                        <a:rPr lang="ar-AE" sz="1200" b="1" u="none" kern="1200" dirty="0">
                          <a:solidFill>
                            <a:srgbClr val="FF0000"/>
                          </a:solidFill>
                          <a:effectLst/>
                          <a:latin typeface="Sakkal Majalla" panose="02000000000000000000" pitchFamily="2" charset="-78"/>
                          <a:ea typeface="+mn-ea"/>
                          <a:cs typeface="Sakkal Majalla" panose="02000000000000000000" pitchFamily="2" charset="-78"/>
                        </a:rPr>
                        <a:t>أقوم بإحضار حواجز  ذات ارتفاع 10 – 30  ومحاولة تدريب الطالب على القفز </a:t>
                      </a:r>
                    </a:p>
                    <a:p>
                      <a:pPr algn="r"/>
                      <a:r>
                        <a:rPr lang="ar-AE" sz="1200" b="1" u="none" kern="1200" dirty="0">
                          <a:solidFill>
                            <a:srgbClr val="FF0000"/>
                          </a:solidFill>
                          <a:effectLst/>
                          <a:latin typeface="Sakkal Majalla" panose="02000000000000000000" pitchFamily="2" charset="-78"/>
                          <a:ea typeface="+mn-ea"/>
                          <a:cs typeface="Sakkal Majalla" panose="02000000000000000000" pitchFamily="2" charset="-78"/>
                        </a:rPr>
                        <a:t>ويقوم الطالب بالمحاولة عدة مرات ليتمكن من القيام بالمهمة المطلوبة وهوه تعدي 3 حواجز ذات ارتفاع 10 – 30 بالتناوب </a:t>
                      </a:r>
                    </a:p>
                    <a:p>
                      <a:pPr algn="r"/>
                      <a:endParaRPr lang="ar-AE" sz="1200" b="1" u="none" kern="1200" dirty="0">
                        <a:solidFill>
                          <a:srgbClr val="FF0000"/>
                        </a:solidFill>
                        <a:effectLst/>
                        <a:latin typeface="Sakkal Majalla" panose="02000000000000000000" pitchFamily="2" charset="-78"/>
                        <a:ea typeface="+mn-ea"/>
                        <a:cs typeface="Sakkal Majalla" panose="02000000000000000000" pitchFamily="2" charset="-78"/>
                      </a:endParaRPr>
                    </a:p>
                    <a:p>
                      <a:pPr algn="r"/>
                      <a:r>
                        <a:rPr lang="ar-EG" sz="1200" b="1" u="none" kern="1200" dirty="0">
                          <a:solidFill>
                            <a:srgbClr val="FF0000"/>
                          </a:solidFill>
                          <a:effectLst/>
                          <a:latin typeface="Sakkal Majalla" panose="02000000000000000000" pitchFamily="2" charset="-78"/>
                          <a:ea typeface="+mn-ea"/>
                          <a:cs typeface="Sakkal Majalla" panose="02000000000000000000" pitchFamily="2" charset="-78"/>
                        </a:rPr>
                        <a:t>التدرج في تنفيذ النشاط:</a:t>
                      </a:r>
                      <a:endParaRPr lang="ar-EG" sz="1200" u="none" dirty="0">
                        <a:solidFill>
                          <a:srgbClr val="FF0000"/>
                        </a:solidFill>
                        <a:effectLst/>
                        <a:latin typeface="Sakkal Majalla" panose="02000000000000000000" pitchFamily="2" charset="-78"/>
                        <a:cs typeface="Sakkal Majalla" panose="02000000000000000000" pitchFamily="2" charset="-78"/>
                      </a:endParaRPr>
                    </a:p>
                    <a:p>
                      <a:pPr algn="r"/>
                      <a:r>
                        <a:rPr lang="ar-EG" sz="1200" b="1" dirty="0">
                          <a:effectLst/>
                          <a:latin typeface="Sakkal Majalla" panose="02000000000000000000" pitchFamily="2" charset="-78"/>
                          <a:cs typeface="Sakkal Majalla" panose="02000000000000000000" pitchFamily="2" charset="-78"/>
                        </a:rPr>
                        <a:t>يمكن أن نقسم </a:t>
                      </a:r>
                      <a:r>
                        <a:rPr lang="ar-AE" sz="1200" b="1" dirty="0">
                          <a:effectLst/>
                          <a:latin typeface="Sakkal Majalla" panose="02000000000000000000" pitchFamily="2" charset="-78"/>
                          <a:cs typeface="Sakkal Majalla" panose="02000000000000000000" pitchFamily="2" charset="-78"/>
                        </a:rPr>
                        <a:t>النشاط الى :</a:t>
                      </a:r>
                    </a:p>
                    <a:p>
                      <a:pPr algn="r"/>
                      <a:r>
                        <a:rPr lang="ar-AE" sz="1200" b="1" u="none" baseline="0" dirty="0">
                          <a:effectLst/>
                          <a:latin typeface="Sakkal Majalla" panose="02000000000000000000" pitchFamily="2" charset="-78"/>
                          <a:cs typeface="Sakkal Majalla" panose="02000000000000000000" pitchFamily="2" charset="-78"/>
                        </a:rPr>
                        <a:t>1-  يقوم الطالب باللعب بالحواجز  ومحاولة القفز .</a:t>
                      </a:r>
                    </a:p>
                    <a:p>
                      <a:pPr algn="r"/>
                      <a:r>
                        <a:rPr lang="ar-AE" sz="1200" b="1" u="none" baseline="0" dirty="0">
                          <a:effectLst/>
                          <a:latin typeface="Sakkal Majalla" panose="02000000000000000000" pitchFamily="2" charset="-78"/>
                          <a:cs typeface="Sakkal Majalla" panose="02000000000000000000" pitchFamily="2" charset="-78"/>
                        </a:rPr>
                        <a:t>2- يقوم الطالب بالمحاولة بالقفز على ارتفاع 10 – 30 </a:t>
                      </a:r>
                    </a:p>
                    <a:p>
                      <a:pPr algn="r"/>
                      <a:r>
                        <a:rPr lang="ar-AE" sz="1200" b="1" u="none" baseline="0" dirty="0">
                          <a:effectLst/>
                          <a:latin typeface="Sakkal Majalla" panose="02000000000000000000" pitchFamily="2" charset="-78"/>
                          <a:cs typeface="Sakkal Majalla" panose="02000000000000000000" pitchFamily="2" charset="-78"/>
                        </a:rPr>
                        <a:t>3- يقوم الطالب بالمحاولة القفز على 3 حواجز بالتناوب </a:t>
                      </a:r>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SA"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00FA42EF-3AAD-44DC-B736-900FDC7B54C3}" type="datetime3">
              <a:rPr lang="en-US" smtClean="0"/>
              <a:t>26 January 2021</a:t>
            </a:fld>
            <a:endParaRPr lang="en-GB"/>
          </a:p>
        </p:txBody>
      </p:sp>
      <p:sp>
        <p:nvSpPr>
          <p:cNvPr id="10" name="Slide Number Placeholder 9"/>
          <p:cNvSpPr>
            <a:spLocks noGrp="1"/>
          </p:cNvSpPr>
          <p:nvPr>
            <p:ph type="sldNum" sz="quarter" idx="12"/>
          </p:nvPr>
        </p:nvSpPr>
        <p:spPr/>
        <p:txBody>
          <a:bodyPr/>
          <a:lstStyle/>
          <a:p>
            <a:fld id="{60F9F505-338F-4A63-8E60-F3E66EC2060F}" type="slidenum">
              <a:rPr lang="en-GB" smtClean="0"/>
              <a:t>5</a:t>
            </a:fld>
            <a:endParaRPr lang="en-GB"/>
          </a:p>
        </p:txBody>
      </p:sp>
    </p:spTree>
    <p:extLst>
      <p:ext uri="{BB962C8B-B14F-4D97-AF65-F5344CB8AC3E}">
        <p14:creationId xmlns:p14="http://schemas.microsoft.com/office/powerpoint/2010/main" val="3900761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50748986"/>
              </p:ext>
            </p:extLst>
          </p:nvPr>
        </p:nvGraphicFramePr>
        <p:xfrm>
          <a:off x="0" y="136525"/>
          <a:ext cx="11804073" cy="651475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a:r>
                        <a:rPr lang="ar-EG" sz="1200" b="1" u="none" kern="1200" dirty="0">
                          <a:solidFill>
                            <a:srgbClr val="FF0000"/>
                          </a:solidFill>
                          <a:effectLst/>
                          <a:latin typeface="Sakkal Majalla" panose="02000000000000000000" pitchFamily="2" charset="-78"/>
                          <a:ea typeface="+mn-ea"/>
                          <a:cs typeface="Sakkal Majalla" panose="02000000000000000000" pitchFamily="2" charset="-78"/>
                        </a:rPr>
                        <a:t>التدرج في تنفيذ النشاط:</a:t>
                      </a:r>
                      <a:endParaRPr lang="ar-EG" sz="1200" u="none" dirty="0">
                        <a:solidFill>
                          <a:srgbClr val="FF0000"/>
                        </a:solidFill>
                        <a:effectLst/>
                        <a:latin typeface="Sakkal Majalla" panose="02000000000000000000" pitchFamily="2" charset="-78"/>
                        <a:cs typeface="Sakkal Majalla" panose="02000000000000000000" pitchFamily="2" charset="-78"/>
                      </a:endParaRPr>
                    </a:p>
                    <a:p>
                      <a:pPr algn="r"/>
                      <a:r>
                        <a:rPr lang="ar-EG" sz="1200" b="1" dirty="0">
                          <a:effectLst/>
                          <a:latin typeface="Sakkal Majalla" panose="02000000000000000000" pitchFamily="2" charset="-78"/>
                          <a:cs typeface="Sakkal Majalla" panose="02000000000000000000" pitchFamily="2" charset="-78"/>
                        </a:rPr>
                        <a:t>يمكن أن نقسم إلى خطوات مختلفة:</a:t>
                      </a:r>
                      <a:endParaRPr lang="en-US" sz="1200" b="1" dirty="0">
                        <a:effectLst/>
                        <a:latin typeface="Sakkal Majalla" panose="02000000000000000000" pitchFamily="2" charset="-78"/>
                        <a:cs typeface="Sakkal Majalla" panose="02000000000000000000" pitchFamily="2" charset="-78"/>
                      </a:endParaRPr>
                    </a:p>
                    <a:p>
                      <a:pPr algn="r"/>
                      <a:r>
                        <a:rPr lang="ar-AE" sz="1200" b="1" dirty="0">
                          <a:effectLst/>
                          <a:latin typeface="Sakkal Majalla" panose="02000000000000000000" pitchFamily="2" charset="-78"/>
                          <a:cs typeface="Sakkal Majalla" panose="02000000000000000000" pitchFamily="2" charset="-78"/>
                        </a:rPr>
                        <a:t>في بداية الدرس يبد</a:t>
                      </a:r>
                    </a:p>
                    <a:p>
                      <a:pPr algn="r"/>
                      <a:r>
                        <a:rPr lang="ar-AE" sz="1200" b="1" dirty="0">
                          <a:effectLst/>
                          <a:latin typeface="Sakkal Majalla" panose="02000000000000000000" pitchFamily="2" charset="-78"/>
                          <a:cs typeface="Sakkal Majalla" panose="02000000000000000000" pitchFamily="2" charset="-78"/>
                        </a:rPr>
                        <a:t>ا</a:t>
                      </a:r>
                      <a:endParaRPr lang="ar-EG" sz="1200" dirty="0">
                        <a:effectLst/>
                        <a:latin typeface="Sakkal Majalla" panose="02000000000000000000" pitchFamily="2" charset="-78"/>
                        <a:cs typeface="Sakkal Majalla" panose="02000000000000000000" pitchFamily="2" charset="-78"/>
                      </a:endParaRPr>
                    </a:p>
                    <a:p>
                      <a:pPr algn="r"/>
                      <a:r>
                        <a:rPr lang="ar-EG" sz="1200" b="1" dirty="0">
                          <a:effectLst/>
                          <a:latin typeface="Sakkal Majalla" panose="02000000000000000000" pitchFamily="2" charset="-78"/>
                          <a:cs typeface="Sakkal Majalla" panose="02000000000000000000" pitchFamily="2" charset="-78"/>
                        </a:rPr>
                        <a:t>1- يبد</a:t>
                      </a:r>
                      <a:r>
                        <a:rPr lang="ar-AE" sz="1200" b="1" dirty="0">
                          <a:effectLst/>
                          <a:latin typeface="Sakkal Majalla" panose="02000000000000000000" pitchFamily="2" charset="-78"/>
                          <a:cs typeface="Sakkal Majalla" panose="02000000000000000000" pitchFamily="2" charset="-78"/>
                        </a:rPr>
                        <a:t>ا الطالب بالقفز على الحواجز </a:t>
                      </a:r>
                      <a:r>
                        <a:rPr lang="en-US" sz="1200" b="1" dirty="0">
                          <a:effectLst/>
                          <a:latin typeface="Sakkal Majalla" panose="02000000000000000000" pitchFamily="2" charset="-78"/>
                          <a:cs typeface="Sakkal Majalla" panose="02000000000000000000" pitchFamily="2" charset="-78"/>
                        </a:rPr>
                        <a:t> </a:t>
                      </a:r>
                      <a:endParaRPr lang="ar-AE" sz="1200" b="1" dirty="0">
                        <a:effectLst/>
                        <a:latin typeface="Sakkal Majalla" panose="02000000000000000000" pitchFamily="2" charset="-78"/>
                        <a:cs typeface="Sakkal Majalla" panose="02000000000000000000" pitchFamily="2" charset="-78"/>
                      </a:endParaRPr>
                    </a:p>
                    <a:p>
                      <a:pPr algn="r"/>
                      <a:r>
                        <a:rPr lang="ar-EG" sz="1200" b="1" dirty="0">
                          <a:effectLst/>
                          <a:latin typeface="Sakkal Majalla" panose="02000000000000000000" pitchFamily="2" charset="-78"/>
                          <a:cs typeface="Sakkal Majalla" panose="02000000000000000000" pitchFamily="2" charset="-78"/>
                        </a:rPr>
                        <a:t>2- يقوم</a:t>
                      </a:r>
                      <a:r>
                        <a:rPr lang="ar-AE" sz="1200" b="1" dirty="0">
                          <a:effectLst/>
                          <a:latin typeface="Sakkal Majalla" panose="02000000000000000000" pitchFamily="2" charset="-78"/>
                          <a:cs typeface="Sakkal Majalla" panose="02000000000000000000" pitchFamily="2" charset="-78"/>
                        </a:rPr>
                        <a:t> الطالب بالقفز على الحواجز ذات ارتفاع 10 – 30</a:t>
                      </a:r>
                      <a:r>
                        <a:rPr lang="ar-EG" sz="1200" b="1" dirty="0">
                          <a:effectLst/>
                          <a:latin typeface="Sakkal Majalla" panose="02000000000000000000" pitchFamily="2" charset="-78"/>
                          <a:cs typeface="Sakkal Majalla" panose="02000000000000000000" pitchFamily="2" charset="-78"/>
                        </a:rPr>
                        <a:t>.</a:t>
                      </a:r>
                      <a:endParaRPr lang="ar-EG" sz="1200" dirty="0">
                        <a:effectLst/>
                        <a:latin typeface="Sakkal Majalla" panose="02000000000000000000" pitchFamily="2" charset="-78"/>
                        <a:cs typeface="Sakkal Majalla" panose="02000000000000000000" pitchFamily="2" charset="-78"/>
                      </a:endParaRPr>
                    </a:p>
                    <a:p>
                      <a:pPr algn="r">
                        <a:buFont typeface="Arial" panose="020B0604020202020204" pitchFamily="34" charset="0"/>
                        <a:buChar char="•"/>
                      </a:pPr>
                      <a:r>
                        <a:rPr lang="ar-EG" sz="1200" b="1" dirty="0">
                          <a:effectLst/>
                          <a:latin typeface="Sakkal Majalla" panose="02000000000000000000" pitchFamily="2" charset="-78"/>
                          <a:cs typeface="Sakkal Majalla" panose="02000000000000000000" pitchFamily="2" charset="-78"/>
                        </a:rPr>
                        <a:t>3- </a:t>
                      </a:r>
                      <a:r>
                        <a:rPr lang="ar-AE" sz="1200" b="1" dirty="0">
                          <a:effectLst/>
                          <a:latin typeface="Sakkal Majalla" panose="02000000000000000000" pitchFamily="2" charset="-78"/>
                          <a:cs typeface="Sakkal Majalla" panose="02000000000000000000" pitchFamily="2" charset="-78"/>
                        </a:rPr>
                        <a:t>يقوم الطالب بالقفز على الحواجز  بارتفاع 10 – 30 بالتناوب </a:t>
                      </a:r>
                    </a:p>
                    <a:p>
                      <a:pPr algn="r">
                        <a:buFont typeface="Arial" panose="020B0604020202020204" pitchFamily="34" charset="0"/>
                        <a:buChar char="•"/>
                      </a:pPr>
                      <a:r>
                        <a:rPr lang="ar-EG" sz="1200" b="1" u="none" baseline="0" dirty="0">
                          <a:solidFill>
                            <a:srgbClr val="FF0000"/>
                          </a:solidFill>
                          <a:latin typeface="Sakkal Majalla" panose="02000000000000000000" pitchFamily="2" charset="-78"/>
                          <a:cs typeface="Sakkal Majalla" panose="02000000000000000000" pitchFamily="2" charset="-78"/>
                        </a:rPr>
                        <a:t>النشاط الموسيقي </a:t>
                      </a:r>
                    </a:p>
                    <a:p>
                      <a:pPr algn="r" rtl="1"/>
                      <a:r>
                        <a:rPr lang="ar-AE" sz="1200" b="1" u="none" baseline="0" dirty="0">
                          <a:solidFill>
                            <a:schemeClr val="tx1">
                              <a:lumMod val="95000"/>
                              <a:lumOff val="5000"/>
                            </a:schemeClr>
                          </a:solidFill>
                          <a:latin typeface="Sakkal Majalla" panose="02000000000000000000" pitchFamily="2" charset="-78"/>
                          <a:cs typeface="Sakkal Majalla" panose="02000000000000000000" pitchFamily="2" charset="-78"/>
                        </a:rPr>
                        <a:t>يقوم بالقفز على الحواجز </a:t>
                      </a:r>
                      <a:r>
                        <a:rPr lang="ar-EG" sz="1200" b="1" u="none" baseline="0" dirty="0">
                          <a:solidFill>
                            <a:schemeClr val="tx1">
                              <a:lumMod val="95000"/>
                              <a:lumOff val="5000"/>
                            </a:schemeClr>
                          </a:solidFill>
                          <a:latin typeface="Sakkal Majalla" panose="02000000000000000000" pitchFamily="2" charset="-78"/>
                          <a:cs typeface="Sakkal Majalla" panose="02000000000000000000" pitchFamily="2" charset="-78"/>
                        </a:rPr>
                        <a:t>عند سماع الموسيقى 0 </a:t>
                      </a:r>
                      <a:endParaRPr lang="ar-AE" sz="1200" b="1" u="none" baseline="0" dirty="0">
                        <a:solidFill>
                          <a:schemeClr val="tx1">
                            <a:lumMod val="95000"/>
                            <a:lumOff val="5000"/>
                          </a:schemeClr>
                        </a:solidFill>
                        <a:latin typeface="Sakkal Majalla" panose="02000000000000000000" pitchFamily="2" charset="-78"/>
                        <a:cs typeface="Sakkal Majalla" panose="02000000000000000000" pitchFamily="2" charset="-78"/>
                      </a:endParaRPr>
                    </a:p>
                    <a:p>
                      <a:pPr algn="r" rtl="1"/>
                      <a:r>
                        <a:rPr lang="ar-AE" sz="1200" b="1" u="none" baseline="0" dirty="0">
                          <a:solidFill>
                            <a:schemeClr val="tx1">
                              <a:lumMod val="95000"/>
                              <a:lumOff val="5000"/>
                            </a:schemeClr>
                          </a:solidFill>
                          <a:latin typeface="Sakkal Majalla" panose="02000000000000000000" pitchFamily="2" charset="-78"/>
                          <a:cs typeface="Sakkal Majalla" panose="02000000000000000000" pitchFamily="2" charset="-78"/>
                        </a:rPr>
                        <a:t>النشاط الفني : </a:t>
                      </a:r>
                    </a:p>
                    <a:p>
                      <a:pPr algn="r" rtl="1"/>
                      <a:r>
                        <a:rPr lang="ar-AE" sz="1200" b="1" u="none" baseline="0" dirty="0">
                          <a:solidFill>
                            <a:schemeClr val="tx1">
                              <a:lumMod val="95000"/>
                              <a:lumOff val="5000"/>
                            </a:schemeClr>
                          </a:solidFill>
                          <a:latin typeface="Sakkal Majalla" panose="02000000000000000000" pitchFamily="2" charset="-78"/>
                          <a:cs typeface="Sakkal Majalla" panose="02000000000000000000" pitchFamily="2" charset="-78"/>
                        </a:rPr>
                        <a:t>يقوم الطالب بالقفز على حواجز ملونة ليتمكن من القفز على الحواجز بالتناوب</a:t>
                      </a:r>
                      <a:endParaRPr lang="ar-AE" sz="1200" b="1" baseline="0" dirty="0">
                        <a:solidFill>
                          <a:schemeClr val="tx1">
                            <a:lumMod val="95000"/>
                            <a:lumOff val="5000"/>
                          </a:schemeClr>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600" b="1" baseline="0" dirty="0">
                        <a:latin typeface="Sakkal Majalla" panose="02000000000000000000" pitchFamily="2" charset="-78"/>
                        <a:cs typeface="Sakkal Majalla" panose="02000000000000000000" pitchFamily="2" charset="-78"/>
                      </a:endParaRPr>
                    </a:p>
                    <a:p>
                      <a:pPr algn="ctr" rtl="1"/>
                      <a:r>
                        <a:rPr lang="ar-AE" sz="1600" b="1" baseline="0" dirty="0">
                          <a:latin typeface="Sakkal Majalla" panose="02000000000000000000" pitchFamily="2" charset="-78"/>
                          <a:cs typeface="Sakkal Majalla" panose="02000000000000000000" pitchFamily="2" charset="-78"/>
                        </a:rPr>
                        <a:t>دليل للمعلم</a:t>
                      </a:r>
                    </a:p>
                    <a:p>
                      <a:pPr algn="ctr" rtl="1"/>
                      <a:endParaRPr lang="ar-AE" sz="16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200" b="1" baseline="0" dirty="0">
                          <a:latin typeface="Sakkal Majalla" panose="02000000000000000000" pitchFamily="2" charset="-78"/>
                          <a:cs typeface="Sakkal Majalla" panose="02000000000000000000" pitchFamily="2" charset="-78"/>
                        </a:rPr>
                        <a:t>أن </a:t>
                      </a:r>
                      <a:r>
                        <a:rPr lang="ar-EG" sz="1200" b="1" baseline="0" dirty="0" err="1">
                          <a:latin typeface="Sakkal Majalla" panose="02000000000000000000" pitchFamily="2" charset="-78"/>
                          <a:cs typeface="Sakkal Majalla" panose="02000000000000000000" pitchFamily="2" charset="-78"/>
                        </a:rPr>
                        <a:t>يح</a:t>
                      </a:r>
                      <a:r>
                        <a:rPr lang="ar-AE" sz="1200" b="1" baseline="0" dirty="0">
                          <a:latin typeface="Sakkal Majalla" panose="02000000000000000000" pitchFamily="2" charset="-78"/>
                          <a:cs typeface="Sakkal Majalla" panose="02000000000000000000" pitchFamily="2" charset="-78"/>
                        </a:rPr>
                        <a:t>اول الاهل توفير  الحواجز  وتدريب الطالب على القفز على الحواجز  برجله بالتناوب</a:t>
                      </a:r>
                      <a:endParaRPr lang="ar-EG"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Sakkal Majalla" panose="02000000000000000000" pitchFamily="2" charset="-78"/>
                        </a:rPr>
                        <a:t>الواجب المنزلي </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الأيباد تتضمن:</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a:latin typeface="Sakkal Majalla" panose="02000000000000000000" pitchFamily="2" charset="-78"/>
                          <a:cs typeface="Sakkal Majalla" panose="02000000000000000000" pitchFamily="2" charset="-78"/>
                        </a:rPr>
                        <a:t>ت</a:t>
                      </a:r>
                      <a:r>
                        <a:rPr lang="ar-EG" sz="1200" b="1" baseline="0" dirty="0">
                          <a:latin typeface="Sakkal Majalla" panose="02000000000000000000" pitchFamily="2" charset="-78"/>
                          <a:cs typeface="Sakkal Majalla" panose="02000000000000000000" pitchFamily="2" charset="-78"/>
                        </a:rPr>
                        <a:t>حميل بعض الخاصة</a:t>
                      </a:r>
                      <a:r>
                        <a:rPr lang="ar-AE" sz="1200" b="1" baseline="0" dirty="0">
                          <a:latin typeface="Sakkal Majalla" panose="02000000000000000000" pitchFamily="2" charset="-78"/>
                          <a:cs typeface="Sakkal Majalla" panose="02000000000000000000" pitchFamily="2" charset="-78"/>
                        </a:rPr>
                        <a:t> بالقفز  على الحواجز</a:t>
                      </a:r>
                      <a:r>
                        <a:rPr lang="ar-EG" sz="1200" b="1" baseline="0" dirty="0">
                          <a:latin typeface="Sakkal Majalla" panose="02000000000000000000" pitchFamily="2" charset="-78"/>
                          <a:cs typeface="Sakkal Majalla" panose="02000000000000000000" pitchFamily="2" charset="-78"/>
                        </a:rPr>
                        <a:t> .</a:t>
                      </a: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r>
                        <a:rPr lang="ar-AE" sz="1200" dirty="0">
                          <a:hlinkClick r:id="rId3"/>
                        </a:rPr>
                        <a:t>لعبة المكعبات للاطفال رائعة جدااا 2016 القفز عن الحواجز - </a:t>
                      </a:r>
                      <a:r>
                        <a:rPr lang="en-GB" sz="1200" dirty="0">
                          <a:hlinkClick r:id="rId3"/>
                        </a:rPr>
                        <a:t>YouTube</a:t>
                      </a: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Sakkal Majalla" panose="02000000000000000000" pitchFamily="2" charset="-78"/>
                        </a:rPr>
                        <a:t>تمارين الكترونية</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baseline="0" dirty="0">
                          <a:solidFill>
                            <a:schemeClr val="tx1"/>
                          </a:solidFill>
                          <a:latin typeface="Sakkal Majalla" panose="02000000000000000000" pitchFamily="2" charset="-78"/>
                          <a:ea typeface="+mn-ea"/>
                          <a:cs typeface="Sakkal Majalla" panose="02000000000000000000" pitchFamily="2" charset="-78"/>
                        </a:rPr>
                        <a:t>متوسط : </a:t>
                      </a:r>
                      <a:r>
                        <a:rPr lang="ar-EG"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تعدي عدد 3 حواجز ذات ارتفاع 10سم                جيد: </a:t>
                      </a:r>
                      <a:r>
                        <a:rPr lang="ar-EG"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تعدي عدد 3 حواجز ذات ارتفاع تدريجي من 10 الى 30 سم بتناوب الساق بمساعدة جسدية جزئية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baseline="0" dirty="0">
                          <a:solidFill>
                            <a:schemeClr val="tx1"/>
                          </a:solidFill>
                          <a:latin typeface="Sakkal Majalla" panose="02000000000000000000" pitchFamily="2" charset="-78"/>
                          <a:ea typeface="+mn-ea"/>
                          <a:cs typeface="Sakkal Majalla" panose="02000000000000000000" pitchFamily="2" charset="-78"/>
                        </a:rPr>
                        <a:t>مرتفع</a:t>
                      </a:r>
                      <a:r>
                        <a:rPr lang="ar-EG" sz="1200" b="1" kern="1200" baseline="0" dirty="0">
                          <a:solidFill>
                            <a:schemeClr val="tx1"/>
                          </a:solidFill>
                          <a:latin typeface="Sakkal Majalla" panose="02000000000000000000" pitchFamily="2" charset="-78"/>
                          <a:ea typeface="+mn-ea"/>
                          <a:cs typeface="Sakkal Majalla" panose="02000000000000000000" pitchFamily="2" charset="-78"/>
                        </a:rPr>
                        <a:t> :- </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تعدي عدد 3 حواجز ذات ارتفاع تدريجي من 10 الى 30 سم بتناوب الساق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latin typeface="Sakkal Majalla" panose="02000000000000000000" pitchFamily="2" charset="-78"/>
                          <a:cs typeface="Sakkal Majalla" panose="02000000000000000000" pitchFamily="2" charset="-78"/>
                        </a:rPr>
                        <a:t>التقييم</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26 January 2021</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6</a:t>
            </a:fld>
            <a:endParaRPr lang="en-GB"/>
          </a:p>
        </p:txBody>
      </p:sp>
    </p:spTree>
    <p:extLst>
      <p:ext uri="{BB962C8B-B14F-4D97-AF65-F5344CB8AC3E}">
        <p14:creationId xmlns:p14="http://schemas.microsoft.com/office/powerpoint/2010/main" val="183423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C2F5B-5614-48D7-8DFF-AD67B667EFB5}"/>
              </a:ext>
            </a:extLst>
          </p:cNvPr>
          <p:cNvSpPr>
            <a:spLocks noGrp="1"/>
          </p:cNvSpPr>
          <p:nvPr>
            <p:ph type="dt" sz="half" idx="10"/>
          </p:nvPr>
        </p:nvSpPr>
        <p:spPr/>
        <p:txBody>
          <a:bodyPr/>
          <a:lstStyle/>
          <a:p>
            <a:fld id="{10AE4715-3104-467E-A5F5-3DDF7E4FA2A3}" type="datetime3">
              <a:rPr lang="en-US" smtClean="0"/>
              <a:t>26 January 2021</a:t>
            </a:fld>
            <a:endParaRPr lang="en-US"/>
          </a:p>
        </p:txBody>
      </p:sp>
      <p:sp>
        <p:nvSpPr>
          <p:cNvPr id="3" name="Slide Number Placeholder 2">
            <a:extLst>
              <a:ext uri="{FF2B5EF4-FFF2-40B4-BE49-F238E27FC236}">
                <a16:creationId xmlns:a16="http://schemas.microsoft.com/office/drawing/2014/main" id="{F2E425AE-29AA-45D0-B3A8-B2F5EE91A55B}"/>
              </a:ext>
            </a:extLst>
          </p:cNvPr>
          <p:cNvSpPr>
            <a:spLocks noGrp="1"/>
          </p:cNvSpPr>
          <p:nvPr>
            <p:ph type="sldNum" sz="quarter" idx="12"/>
          </p:nvPr>
        </p:nvSpPr>
        <p:spPr/>
        <p:txBody>
          <a:bodyPr/>
          <a:lstStyle/>
          <a:p>
            <a:fld id="{71F8585A-9C13-4586-A4AB-6DF698F2DFD9}" type="slidenum">
              <a:rPr lang="en-US" smtClean="0"/>
              <a:t>7</a:t>
            </a:fld>
            <a:endParaRPr lang="en-US"/>
          </a:p>
        </p:txBody>
      </p:sp>
      <p:pic>
        <p:nvPicPr>
          <p:cNvPr id="5" name="Picture 4">
            <a:extLst>
              <a:ext uri="{FF2B5EF4-FFF2-40B4-BE49-F238E27FC236}">
                <a16:creationId xmlns:a16="http://schemas.microsoft.com/office/drawing/2014/main" id="{1A2BEE7C-3EF8-4C95-8C24-C0F6B59785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0372" y="1757352"/>
            <a:ext cx="2810267" cy="3038899"/>
          </a:xfrm>
          <a:prstGeom prst="rect">
            <a:avLst/>
          </a:prstGeom>
        </p:spPr>
      </p:pic>
      <p:pic>
        <p:nvPicPr>
          <p:cNvPr id="9" name="Picture 8">
            <a:extLst>
              <a:ext uri="{FF2B5EF4-FFF2-40B4-BE49-F238E27FC236}">
                <a16:creationId xmlns:a16="http://schemas.microsoft.com/office/drawing/2014/main" id="{7C3D579B-DEEB-41BF-985E-CA2D006E67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9457" y="2331453"/>
            <a:ext cx="1850609" cy="2195094"/>
          </a:xfrm>
          <a:prstGeom prst="rect">
            <a:avLst/>
          </a:prstGeom>
        </p:spPr>
      </p:pic>
      <p:pic>
        <p:nvPicPr>
          <p:cNvPr id="10" name="Picture 9">
            <a:extLst>
              <a:ext uri="{FF2B5EF4-FFF2-40B4-BE49-F238E27FC236}">
                <a16:creationId xmlns:a16="http://schemas.microsoft.com/office/drawing/2014/main" id="{9155D556-31AF-48CB-B7BD-7EED44339B00}"/>
              </a:ext>
            </a:extLst>
          </p:cNvPr>
          <p:cNvPicPr>
            <a:picLocks noChangeAspect="1"/>
          </p:cNvPicPr>
          <p:nvPr/>
        </p:nvPicPr>
        <p:blipFill>
          <a:blip r:embed="rId4"/>
          <a:stretch>
            <a:fillRect/>
          </a:stretch>
        </p:blipFill>
        <p:spPr>
          <a:xfrm>
            <a:off x="3754933" y="537566"/>
            <a:ext cx="4682134" cy="829128"/>
          </a:xfrm>
          <a:prstGeom prst="rect">
            <a:avLst/>
          </a:prstGeom>
        </p:spPr>
      </p:pic>
    </p:spTree>
    <p:extLst>
      <p:ext uri="{BB962C8B-B14F-4D97-AF65-F5344CB8AC3E}">
        <p14:creationId xmlns:p14="http://schemas.microsoft.com/office/powerpoint/2010/main" val="930867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EED42B-3B47-45C2-9F50-0B4533C0F1E3}">
  <ds:schemaRefs>
    <ds:schemaRef ds:uri="0860e916-1933-4f54-bf75-902e7a9d18bb"/>
    <ds:schemaRef ds:uri="http://schemas.microsoft.com/office/2006/documentManagement/types"/>
    <ds:schemaRef ds:uri="http://www.w3.org/XML/1998/namespace"/>
    <ds:schemaRef ds:uri="c1803469-1359-4921-b8b2-4aa11e6de6e4"/>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B1D1AD35-AF57-4B32-8A96-2853E34EF9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3266</TotalTime>
  <Words>692</Words>
  <Application>Microsoft Office PowerPoint</Application>
  <PresentationFormat>Widescreen</PresentationFormat>
  <Paragraphs>137</Paragraphs>
  <Slides>7</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Sakkal Majalla</vt:lpstr>
      <vt:lpstr>Office Theme</vt:lpstr>
      <vt:lpstr>1_Office Theme</vt:lpstr>
      <vt:lpstr>-تعدي عدد 3 حواجز ذات ارتفاع تدريجي من 10 الى 30 سم بتناوب الساق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Hafsa</cp:lastModifiedBy>
  <cp:revision>269</cp:revision>
  <dcterms:created xsi:type="dcterms:W3CDTF">2020-07-26T19:33:45Z</dcterms:created>
  <dcterms:modified xsi:type="dcterms:W3CDTF">2021-01-26T19:58:54Z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