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60" r:id="rId5"/>
  </p:sldMasterIdLst>
  <p:notesMasterIdLst>
    <p:notesMasterId r:id="rId13"/>
  </p:notesMasterIdLst>
  <p:sldIdLst>
    <p:sldId id="267" r:id="rId6"/>
    <p:sldId id="257" r:id="rId7"/>
    <p:sldId id="258" r:id="rId8"/>
    <p:sldId id="287" r:id="rId9"/>
    <p:sldId id="264" r:id="rId10"/>
    <p:sldId id="297" r:id="rId11"/>
    <p:sldId id="29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58" autoAdjust="0"/>
    <p:restoredTop sz="94660"/>
  </p:normalViewPr>
  <p:slideViewPr>
    <p:cSldViewPr snapToGrid="0">
      <p:cViewPr>
        <p:scale>
          <a:sx n="67" d="100"/>
          <a:sy n="67" d="100"/>
        </p:scale>
        <p:origin x="60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84D9-1D4B-468A-A010-F649C632A758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DD44-B744-42AC-B498-54EF3C603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0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817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72371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87709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71044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5DDA-372B-43CF-86FE-C9B6645BBCC7}" type="datetime3">
              <a:rPr lang="en-US" smtClean="0"/>
              <a:t>28 June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342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2F16D-244F-47C2-842A-9317BC736D29}" type="datetime3">
              <a:rPr lang="en-US" smtClean="0"/>
              <a:t>28 June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488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787B-4AB8-4174-BC68-AD1479FF75F2}" type="datetime3">
              <a:rPr lang="en-US" smtClean="0"/>
              <a:t>28 June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9668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7966717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28 June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0078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28 June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421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28 June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7975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28 June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916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28 June 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4879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28 June 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3630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28 June 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605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998D2-4126-411A-8949-6F4D826F56A2}" type="datetime3">
              <a:rPr lang="en-US" smtClean="0"/>
              <a:t>28 June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9487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28 June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3784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28 June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978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28 June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1189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28 June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805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65BA1-66C5-4C23-B9BA-F1EDD450FA3F}" type="datetime3">
              <a:rPr lang="en-US" smtClean="0"/>
              <a:t>28 June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976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4428-25CE-497A-9941-367C16ECCEA0}" type="datetime3">
              <a:rPr lang="en-US" smtClean="0"/>
              <a:t>28 June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573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3F8D-8F5F-4D98-B67F-54B571C7FB47}" type="datetime3">
              <a:rPr lang="en-US" smtClean="0"/>
              <a:t>28 June 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863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29FF-CCF6-46F0-B460-CA0EFD3579DE}" type="datetime3">
              <a:rPr lang="en-US" smtClean="0"/>
              <a:t>28 June 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90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E4715-3104-467E-A5F5-3DDF7E4FA2A3}" type="datetime3">
              <a:rPr lang="en-US" smtClean="0"/>
              <a:t>28 June 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898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3F583-97E1-40F8-841A-DA31DC16C36F}" type="datetime3">
              <a:rPr lang="en-US" smtClean="0"/>
              <a:t>28 June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189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A5538-93A8-4427-B2D0-69F246BC64D3}" type="datetime3">
              <a:rPr lang="en-US" smtClean="0"/>
              <a:t>28 June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530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487B0-7C3C-4749-A2B6-DB540BDFBDD3}" type="datetime3">
              <a:rPr lang="en-US" smtClean="0"/>
              <a:t>28 June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963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3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t>28 June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12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840000">
            <a:off x="7315459" y="2608024"/>
            <a:ext cx="4851352" cy="1827069"/>
          </a:xfrm>
        </p:spPr>
        <p:txBody>
          <a:bodyPr>
            <a:normAutofit/>
          </a:bodyPr>
          <a:lstStyle/>
          <a:p>
            <a:pPr algn="ctr" rtl="1"/>
            <a:r>
              <a:rPr lang="ar-DZ" sz="2800" dirty="0">
                <a:latin typeface="Arial" panose="020B0604020202020204" pitchFamily="34" charset="0"/>
                <a:cs typeface="Sakkal Majalla" panose="02000000000000000000" pitchFamily="2" charset="-78"/>
              </a:rPr>
              <a:t>رمي الكرة بكلتا اليدين إلى الامام</a:t>
            </a:r>
            <a:endParaRPr lang="ru-RU" sz="2800" dirty="0">
              <a:latin typeface="Arial" panose="020B0604020202020204" pitchFamily="34" charset="0"/>
              <a:cs typeface="Sakkal Majalla" panose="020000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CFF"/>
              </a:clrFrom>
              <a:clrTo>
                <a:srgbClr val="FFFC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98864">
            <a:off x="9695101" y="503793"/>
            <a:ext cx="1124804" cy="97121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 rot="557694">
            <a:off x="8753053" y="5266975"/>
            <a:ext cx="20826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AE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مقدم الهدف:</a:t>
            </a:r>
            <a:r>
              <a:rPr lang="ar-EG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DZ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يمنه الراشدي 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8" name="Picture Placeholder 8" descr="Kids on Desk Looking at Notebook">
            <a:extLst>
              <a:ext uri="{FF2B5EF4-FFF2-40B4-BE49-F238E27FC236}">
                <a16:creationId xmlns:a16="http://schemas.microsoft.com/office/drawing/2014/main" id="{2B133EAA-3770-A540-8A85-DDC07F12078E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" y="1115082"/>
            <a:ext cx="6230657" cy="5314602"/>
          </a:xfrm>
        </p:spPr>
      </p:pic>
    </p:spTree>
    <p:extLst>
      <p:ext uri="{BB962C8B-B14F-4D97-AF65-F5344CB8AC3E}">
        <p14:creationId xmlns:p14="http://schemas.microsoft.com/office/powerpoint/2010/main" val="2243528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4774512"/>
              </p:ext>
            </p:extLst>
          </p:nvPr>
        </p:nvGraphicFramePr>
        <p:xfrm>
          <a:off x="154004" y="220749"/>
          <a:ext cx="11906451" cy="651217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val="2032493190"/>
                    </a:ext>
                  </a:extLst>
                </a:gridCol>
                <a:gridCol w="2894627">
                  <a:extLst>
                    <a:ext uri="{9D8B030D-6E8A-4147-A177-3AD203B41FA5}">
                      <a16:colId xmlns:a16="http://schemas.microsoft.com/office/drawing/2014/main" val="4078435238"/>
                    </a:ext>
                  </a:extLst>
                </a:gridCol>
                <a:gridCol w="12996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2492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</a:t>
                      </a:r>
                      <a:r>
                        <a:rPr lang="ar-DZ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خديجة الكعبي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:</a:t>
                      </a:r>
                      <a:r>
                        <a:rPr lang="ar-EG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DZ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يمنه الراشدي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ar-DZ" sz="12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رمي الكرة بكلتا اليدين إلى الامام</a:t>
                      </a:r>
                    </a:p>
                    <a:p>
                      <a:pPr marL="171450" marR="0" lvl="0" indent="-17145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ar-AE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رقم الهدف :(</a:t>
                      </a:r>
                      <a:r>
                        <a:rPr lang="ar-DZ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659</a:t>
                      </a:r>
                      <a:r>
                        <a:rPr lang="ar-AE" sz="1200" b="1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)</a:t>
                      </a:r>
                      <a:r>
                        <a:rPr lang="ar-AE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</a:t>
                      </a:r>
                    </a:p>
                    <a:p>
                      <a:pPr marL="171450" marR="0" lvl="0" indent="-17145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ar-AE" sz="12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40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العمرية:</a:t>
                      </a:r>
                      <a:r>
                        <a:rPr lang="ar-EG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en-US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</a:t>
                      </a:r>
                      <a:r>
                        <a:rPr lang="ar-EG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</a:t>
                      </a:r>
                      <a:r>
                        <a:rPr lang="en-US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15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الشدة: شديدة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الاعاقة الذهنية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2628275"/>
                  </a:ext>
                </a:extLst>
              </a:tr>
              <a:tr h="5568603">
                <a:tc gridSpan="3">
                  <a:txBody>
                    <a:bodyPr/>
                    <a:lstStyle/>
                    <a:p>
                      <a:pPr algn="r" rtl="1"/>
                      <a:r>
                        <a:rPr lang="ar-AE" sz="14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درس </a:t>
                      </a:r>
                      <a:r>
                        <a:rPr lang="ar-EG" sz="14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</a:t>
                      </a:r>
                      <a:r>
                        <a:rPr lang="ar-DZ" sz="14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رمي الكرة بكلتا اليدين إلى الامام</a:t>
                      </a:r>
                      <a:endParaRPr lang="ar-EG" sz="1400" b="1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EG" sz="14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قصة: </a:t>
                      </a:r>
                      <a:r>
                        <a:rPr lang="ar-DZ" sz="14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الكر</a:t>
                      </a:r>
                      <a:r>
                        <a:rPr lang="ar-SA" sz="14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ة </a:t>
                      </a:r>
                      <a:r>
                        <a:rPr lang="ar-DZ" sz="14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الملونة</a:t>
                      </a:r>
                      <a:endParaRPr lang="ar-EG" sz="1200" b="1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DZ" sz="14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وجد حمد كرة ملونة في حديقة المنزل، وفرح كثيراً ثم أمسك  الكرة بإحدى يديه ولكنها سقطت منه  ,فأتت أخته هند وامسكن الكرة بكلتا يديها ورمتها الى حمد.</a:t>
                      </a:r>
                      <a:endParaRPr lang="ar-AE" sz="14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4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4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4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4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4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4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EG" sz="1200" b="1" kern="1200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en-US" sz="12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01CF-05FC-40DD-9306-5E37CEF60A8F}" type="datetime3">
              <a:rPr lang="en-US" smtClean="0"/>
              <a:t>28 June 2021</a:t>
            </a:fld>
            <a:endParaRPr lang="en-GB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8001" y="3556634"/>
            <a:ext cx="3309256" cy="262444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62850" y="3701142"/>
            <a:ext cx="3395217" cy="2374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815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347220"/>
              </p:ext>
            </p:extLst>
          </p:nvPr>
        </p:nvGraphicFramePr>
        <p:xfrm>
          <a:off x="336331" y="245890"/>
          <a:ext cx="11571890" cy="64755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4139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79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3203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رمي الكرة بكلتا اليدين إلى الامام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0388">
                <a:tc>
                  <a:txBody>
                    <a:bodyPr/>
                    <a:lstStyle/>
                    <a:p>
                      <a:pPr algn="r" rtl="1"/>
                      <a:r>
                        <a:rPr lang="ar-SA" sz="11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أنشطة حركية</a:t>
                      </a:r>
                      <a:endParaRPr lang="ar-AE" sz="11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11994">
                <a:tc>
                  <a:txBody>
                    <a:bodyPr/>
                    <a:lstStyle/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EG" sz="1100" b="1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 ستراتيجيات التعليم:</a:t>
                      </a:r>
                      <a:b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</a:br>
                      <a:r>
                        <a:rPr lang="ar-EG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اهمية  نشاط </a:t>
                      </a:r>
                      <a:r>
                        <a:rPr lang="ar-DZ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رمي الكرة بكلتا اليدين إلى الامام</a:t>
                      </a:r>
                      <a:endParaRPr lang="ar-EG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EG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</a:t>
                      </a:r>
                      <a:r>
                        <a:rPr lang="ar-SA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- </a:t>
                      </a:r>
                      <a:r>
                        <a:rPr lang="ar-EG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تدريب على مهارة حل المشكلات :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SA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يتطلب من الطفل بالقيام بعصف ذهني وذلك لتحديد </a:t>
                      </a:r>
                      <a:r>
                        <a:rPr lang="ar-DZ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شكل الكرة </a:t>
                      </a:r>
                      <a:r>
                        <a:rPr lang="ar-SA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وتحديد المساحة المثلى بين يديه  لي</a:t>
                      </a:r>
                      <a:r>
                        <a:rPr lang="ar-DZ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ر</a:t>
                      </a:r>
                      <a:r>
                        <a:rPr lang="ar-SA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</a:t>
                      </a:r>
                      <a:r>
                        <a:rPr lang="ar-DZ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</a:t>
                      </a:r>
                      <a:r>
                        <a:rPr lang="ar-SA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DZ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الكرة بكلتا  </a:t>
                      </a:r>
                      <a:r>
                        <a:rPr lang="ar-SA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يديه بنجاح.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SA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en-US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</a:t>
                      </a:r>
                      <a:r>
                        <a:rPr lang="ar-SA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- </a:t>
                      </a:r>
                      <a:r>
                        <a:rPr lang="ar-EG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تدريب و تقوية العضلات الدقيقة:</a:t>
                      </a:r>
                      <a:endParaRPr lang="ar-EG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EG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مهارة الإمساك</a:t>
                      </a:r>
                      <a:r>
                        <a:rPr lang="ar-DZ" sz="1200" b="0" i="0" kern="1200" baseline="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ورمي الكرة </a:t>
                      </a:r>
                      <a:r>
                        <a:rPr lang="ar-EG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تتطلب  في بادئ الأمر القيام ببعض التمارين لتقوية أوتار العضلات والمفاصل اليد  لأن أغلب الأطفال من ذوي الإعاقة الشديدة لديهم  إلتواء في المفاصل و العظام  لقلة حركتهم .</a:t>
                      </a:r>
                    </a:p>
                    <a:p>
                      <a:pPr algn="r"/>
                      <a:r>
                        <a:rPr lang="ar-EG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حيث يتم البداية بتعليمه بالإمساك </a:t>
                      </a:r>
                      <a:r>
                        <a:rPr lang="ar-DZ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بالكرة </a:t>
                      </a:r>
                      <a:r>
                        <a:rPr lang="ar-DZ" sz="1200" b="0" i="0" kern="1200" baseline="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EG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لتقوية عضلات وأصابع اليد. </a:t>
                      </a:r>
                    </a:p>
                    <a:p>
                      <a:pPr algn="r"/>
                      <a:endParaRPr lang="ar-EG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EG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3- تنمية المهارات البصرية:</a:t>
                      </a:r>
                      <a:endParaRPr lang="ar-EG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EG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يحتاج الطفل لمسح المنطقة المحيطة به ليستطيع  تحديد </a:t>
                      </a:r>
                      <a:r>
                        <a:rPr lang="ar-DZ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الكرة ت </a:t>
                      </a:r>
                      <a:r>
                        <a:rPr lang="ar-EG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ليحدد في أي اتجاه يجب أن يمد يديه </a:t>
                      </a:r>
                      <a:r>
                        <a:rPr lang="ar-DZ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ليرمي الكرة </a:t>
                      </a:r>
                      <a:r>
                        <a:rPr lang="ar-EG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. </a:t>
                      </a:r>
                    </a:p>
                    <a:p>
                      <a:pPr algn="r"/>
                      <a:endParaRPr lang="ar-EG" sz="1200" b="0" i="0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EG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4- الثقة بالنفس:</a:t>
                      </a:r>
                      <a:endParaRPr lang="ar-EG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EG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عندما يقوم الطفل </a:t>
                      </a:r>
                      <a:r>
                        <a:rPr lang="ar-DZ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برمي الكرة بالرغم </a:t>
                      </a:r>
                      <a:r>
                        <a:rPr lang="ar-EG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من إعاقته فإنه يشعر بالثقة و خاصة إذا كان أمام أقرانه الأسوياء.</a:t>
                      </a:r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sz="14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5</a:t>
                      </a:r>
                      <a:r>
                        <a:rPr lang="ar-EG" sz="14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- </a:t>
                      </a:r>
                      <a:r>
                        <a:rPr lang="ar-DZ" sz="14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التعليم باللعب</a:t>
                      </a:r>
                      <a:r>
                        <a:rPr lang="ar-EG" sz="14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:</a:t>
                      </a:r>
                      <a:endParaRPr lang="ar-EG" sz="14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4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عندما يقوم الطفل </a:t>
                      </a:r>
                      <a:r>
                        <a:rPr lang="ar-DZ" sz="14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برمي الكرة بكلتا يدية عن طريق</a:t>
                      </a:r>
                      <a:r>
                        <a:rPr lang="ar-DZ" sz="1400" b="0" i="0" kern="1200" baseline="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اللعب مع المعلم و</a:t>
                      </a:r>
                      <a:r>
                        <a:rPr lang="ar-EG" sz="14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أقرانه الأسوياء.</a:t>
                      </a:r>
                      <a:endParaRPr lang="ar-EG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المقدمة 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endParaRPr lang="ar-EG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3</a:t>
            </a:fld>
            <a:endParaRPr lang="en-GB"/>
          </a:p>
        </p:txBody>
      </p:sp>
      <p:sp>
        <p:nvSpPr>
          <p:cNvPr id="12" name="Date Placeholder 8">
            <a:extLst>
              <a:ext uri="{FF2B5EF4-FFF2-40B4-BE49-F238E27FC236}">
                <a16:creationId xmlns:a16="http://schemas.microsoft.com/office/drawing/2014/main" id="{D7499423-0855-5D4C-BCEC-5308933DAA7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00FA42EF-3AAD-44DC-B736-900FDC7B54C3}" type="datetime3">
              <a:rPr lang="en-US" smtClean="0"/>
              <a:t>28 June 2021</a:t>
            </a:fld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2907" y="3294743"/>
            <a:ext cx="3764224" cy="3197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964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6657921"/>
              </p:ext>
            </p:extLst>
          </p:nvPr>
        </p:nvGraphicFramePr>
        <p:xfrm>
          <a:off x="225287" y="201391"/>
          <a:ext cx="11755944" cy="63319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884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74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968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رمي الكرة بكلتا اليدين إلى الامام</a:t>
                      </a:r>
                      <a:endParaRPr lang="ar-AE" sz="12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703">
                <a:tc>
                  <a:txBody>
                    <a:bodyPr/>
                    <a:lstStyle/>
                    <a:p>
                      <a:pPr algn="r" rtl="1"/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أنشطة حركية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59261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EG" sz="1600" b="0" i="0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الدرس: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ar-SA" sz="1600" b="0" i="0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EG" sz="1400" b="0" i="0" u="none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أنشطة  تحفيزية تساعد و تدعم مهارة  رمي الكرة بكلتا اليدين إلى الاما</a:t>
                      </a:r>
                      <a:r>
                        <a:rPr lang="ar-DZ" sz="1400" b="0" i="0" u="none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 وذلك </a:t>
                      </a:r>
                      <a:r>
                        <a:rPr lang="ar-EG" sz="1400" b="0" i="0" u="none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من خلال تقوية عضلات اليد:</a:t>
                      </a:r>
                    </a:p>
                    <a:p>
                      <a:pPr algn="r"/>
                      <a:endParaRPr lang="ar-EG" sz="1400" b="0" i="0" u="none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200" b="1" i="0" u="non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- استخدام </a:t>
                      </a:r>
                      <a:r>
                        <a:rPr lang="ar-DZ" sz="1200" b="1" i="0" u="non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الكرة الصغيرة</a:t>
                      </a:r>
                      <a:r>
                        <a:rPr lang="ar-DZ" sz="1200" b="1" i="0" u="none" kern="1200" baseline="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البلاستيكية </a:t>
                      </a:r>
                      <a:r>
                        <a:rPr lang="ar-EG" sz="1200" b="1" i="0" u="non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حيث يس</a:t>
                      </a:r>
                      <a:r>
                        <a:rPr lang="ar-DZ" sz="1200" b="1" i="0" u="non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</a:t>
                      </a:r>
                      <a:r>
                        <a:rPr lang="ar-EG" sz="1200" b="1" i="0" u="non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خدم الطفل أصابعه </a:t>
                      </a:r>
                      <a:r>
                        <a:rPr lang="ar-DZ" sz="1200" b="1" i="0" u="non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لمسكها لقوية أصابع اليد </a:t>
                      </a:r>
                      <a:r>
                        <a:rPr lang="ar-EG" sz="1200" b="1" i="0" u="non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.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200" b="1" i="0" u="non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- تدريب الطفل على التقاط </a:t>
                      </a:r>
                      <a:r>
                        <a:rPr lang="ar-DZ" sz="1200" b="1" i="0" u="non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الكرات الصغيرة </a:t>
                      </a:r>
                      <a:r>
                        <a:rPr lang="ar-EG" sz="1200" b="1" i="0" u="non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بإستخدام الإبهام والسبابة </a:t>
                      </a:r>
                      <a:r>
                        <a:rPr lang="ar-DZ" sz="1200" b="1" i="0" u="non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ورميها للامام في صندوق</a:t>
                      </a:r>
                      <a:r>
                        <a:rPr lang="ar-EG" sz="1200" b="1" i="0" u="non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.</a:t>
                      </a:r>
                      <a:endParaRPr lang="ar-EG" sz="1400" b="0" i="0" u="none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EG" sz="1200" b="1" i="0" u="non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171450" marR="0" indent="-17145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ar-EG" sz="1200" b="1" i="0" u="non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EG" sz="1200" b="1" u="none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التدرج في تقديم النشاط:</a:t>
                      </a:r>
                      <a:endParaRPr lang="ar-EG" sz="1200" b="0" u="none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EG" sz="1200" b="1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200" b="1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1- يمسك </a:t>
                      </a:r>
                      <a:r>
                        <a:rPr lang="ar-DZ" sz="1200" b="1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الكرةالاخف وزناً بأصابع يده الواحدة</a:t>
                      </a:r>
                      <a:endParaRPr lang="ar-EG" sz="1200" b="1" dirty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200" b="1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2- </a:t>
                      </a:r>
                      <a:r>
                        <a:rPr lang="ar-DZ" sz="1200" b="1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يمسك الطالب الكرة بكلتا يديه ا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sz="1200" b="1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3-يرمي</a:t>
                      </a:r>
                      <a:r>
                        <a:rPr lang="ar-DZ" sz="1200" b="1" baseline="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DZ" sz="1200" b="1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الطفل الكرة  بكلتا يديه  إلى  الإمام </a:t>
                      </a:r>
                      <a:r>
                        <a:rPr lang="ar-DZ" sz="1200" b="1" baseline="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بمساعدة جسدية كاملة</a:t>
                      </a:r>
                      <a:endParaRPr lang="ar-EG" sz="1200" b="1" dirty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EG" sz="1200" b="1" dirty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EG" sz="1200" b="1" dirty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EG" sz="1200" b="1" dirty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EG" sz="1200" b="1" dirty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EG" sz="1200" b="1" dirty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EG" sz="1200" b="1" dirty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EG" sz="1200" b="1" dirty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endParaRPr lang="ar-EG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endParaRPr lang="ar-EG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4</a:t>
            </a:fld>
            <a:endParaRPr lang="en-GB"/>
          </a:p>
        </p:txBody>
      </p:sp>
      <p:sp>
        <p:nvSpPr>
          <p:cNvPr id="7" name="Date Placeholder 8">
            <a:extLst>
              <a:ext uri="{FF2B5EF4-FFF2-40B4-BE49-F238E27FC236}">
                <a16:creationId xmlns:a16="http://schemas.microsoft.com/office/drawing/2014/main" id="{0055BAA4-7013-F648-BE17-B8092279EA7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80848" y="6168198"/>
            <a:ext cx="2743200" cy="365125"/>
          </a:xfrm>
        </p:spPr>
        <p:txBody>
          <a:bodyPr/>
          <a:lstStyle/>
          <a:p>
            <a:fld id="{00FA42EF-3AAD-44DC-B736-900FDC7B54C3}" type="datetime3">
              <a:rPr lang="en-US" smtClean="0"/>
              <a:t>28 June 2021</a:t>
            </a:fld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3311" y="1633612"/>
            <a:ext cx="3351032" cy="2677131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10075988-90B8-4E90-9316-B3E35C26651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13820" y="5045168"/>
            <a:ext cx="3231160" cy="768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4845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4841082"/>
              </p:ext>
            </p:extLst>
          </p:nvPr>
        </p:nvGraphicFramePr>
        <p:xfrm>
          <a:off x="180109" y="165333"/>
          <a:ext cx="11804073" cy="598198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40904">
                <a:tc>
                  <a:txBody>
                    <a:bodyPr/>
                    <a:lstStyle/>
                    <a:p>
                      <a:pPr algn="r"/>
                      <a:r>
                        <a:rPr lang="ar-EG" sz="1200" b="1" u="none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التدرج في تنفيذ النشاط:</a:t>
                      </a:r>
                      <a:endParaRPr lang="ar-EG" sz="1200" u="none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EG" sz="1200" b="1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يمكن أن نقسم هذه الأنشطة إلى خطوات مختلفة:</a:t>
                      </a:r>
                      <a:endParaRPr lang="ar-EG" sz="1200" dirty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200" b="1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1- يمسك ا</a:t>
                      </a:r>
                      <a:r>
                        <a:rPr lang="ar-DZ" sz="1200" b="1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الكرة </a:t>
                      </a:r>
                      <a:r>
                        <a:rPr lang="ar-EG" sz="1200" b="1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الأقل حجماً </a:t>
                      </a:r>
                      <a:r>
                        <a:rPr lang="ar-DZ" sz="1200" b="1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بيد واحدة </a:t>
                      </a:r>
                      <a:r>
                        <a:rPr lang="ar-EG" sz="1200" b="1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ووضعها في صندوق مخصص لها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200" b="1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2- يمسك </a:t>
                      </a:r>
                      <a:r>
                        <a:rPr lang="ar-DZ" sz="1200" b="1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الكرة الصغيرة ب</a:t>
                      </a:r>
                      <a:r>
                        <a:rPr lang="ar-DZ" sz="1200" b="1" baseline="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يده </a:t>
                      </a:r>
                      <a:r>
                        <a:rPr lang="ar-EG" sz="1200" b="1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</a:t>
                      </a:r>
                      <a:r>
                        <a:rPr lang="ar-DZ" sz="1200" b="1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يرميها</a:t>
                      </a:r>
                      <a:r>
                        <a:rPr lang="ar-EG" sz="1200" b="1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DZ" sz="1200" b="1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على طاولة</a:t>
                      </a:r>
                      <a:endParaRPr lang="ar-EG" sz="1200" b="1" dirty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200" b="1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3- </a:t>
                      </a:r>
                      <a:r>
                        <a:rPr lang="ar-DZ" sz="1200" b="1" u="non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يمسك الكرة بكلتا يديةه</a:t>
                      </a:r>
                      <a:r>
                        <a:rPr lang="ar-DZ" sz="1200" b="1" u="none" kern="1200" baseline="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ويرميها الى الامام </a:t>
                      </a:r>
                      <a:r>
                        <a:rPr lang="ar-DZ" sz="1200" b="1" u="non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بمساعدة جسدية كاملة</a:t>
                      </a:r>
                      <a:endParaRPr lang="en-US" sz="1200" b="1" u="non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u="non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يقوم المعلم بتدريب الطالب على رمي الكرة بكلتا يديه حيث يبدأ الصباح بتمارين لعبه الكرة ورميها  بكلتا يديه 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u="non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تعزيز الطالب بشكل فوري 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u="non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مراعاة الفروق الفردية لكل طالب 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200" b="1" u="non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200" b="1" u="non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u="non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النشاط الرياضي / سباق من يرمي الكرة اسرع بكلتا يديه 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u="non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النشاط الفني / </a:t>
                      </a:r>
                      <a:r>
                        <a:rPr lang="ar-AE" sz="1200" b="1" u="none" kern="1200" dirty="0" err="1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تشيكل</a:t>
                      </a:r>
                      <a:r>
                        <a:rPr lang="ar-AE" sz="1200" b="1" u="non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كرة – تلوين –صنع كرة بدوات معاد تدويرها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u="non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النشاط الموسيقي / </a:t>
                      </a:r>
                      <a:endParaRPr lang="en-US" sz="1200" b="1" u="non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https://youtu.be/k-HNbupj-kY?t=19</a:t>
                      </a:r>
                      <a:endParaRPr lang="ar-SA" sz="1200" b="1" u="non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9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اللعب مع الطفل </a:t>
                      </a:r>
                      <a:r>
                        <a:rPr lang="ar-DZ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بكرات  </a:t>
                      </a:r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مطاطية خفيفة الوزن وذلك  بأن ي</a:t>
                      </a:r>
                      <a:r>
                        <a:rPr lang="ar-DZ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مسك </a:t>
                      </a:r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الطفل </a:t>
                      </a:r>
                      <a:r>
                        <a:rPr lang="ar-DZ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بالكرة بكلتا </a:t>
                      </a:r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بيديه من  أحد والديه وي</a:t>
                      </a:r>
                      <a:r>
                        <a:rPr lang="ar-DZ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رميها الى الامام  على الطاولة</a:t>
                      </a:r>
                      <a:endParaRPr lang="ar-EG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38997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مجموعة تدريبات على السمارت  بورد</a:t>
                      </a: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 : أن يستطيع الطالب </a:t>
                      </a:r>
                      <a:r>
                        <a:rPr lang="ar-DZ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رمي الكرة الى الامام  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من بين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 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من أصل 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10 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محاولات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الجيد: أن يستطيع الطالب </a:t>
                      </a:r>
                      <a:r>
                        <a:rPr lang="ar-DZ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رمي الكرة الى الامام 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من بين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6  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من أصل 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10 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محاولات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مرتفع: أن يستطيع الطالب </a:t>
                      </a:r>
                      <a:r>
                        <a:rPr lang="ar-DZ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رمي الكرة  الى الامام 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من بين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8 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من أصل 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10 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محاولات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  <a:p>
                      <a:pPr algn="r" rtl="1"/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  </a:t>
                      </a: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19267-0502-414C-ADC8-E730C18BC296}" type="datetime3">
              <a:rPr lang="en-US" smtClean="0"/>
              <a:t>28 June 2021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91407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55E42C-7A16-3D40-ACAD-7AC6A29D3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28 June 2021</a:t>
            </a:fld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55C8137-820A-F646-9328-BB5B682C9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6</a:t>
            </a:fld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2336801" y="696686"/>
            <a:ext cx="64733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DZ" b="1" dirty="0">
                <a:solidFill>
                  <a:schemeClr val="bg1"/>
                </a:solidFill>
              </a:rPr>
              <a:t>1-يجب على المعلم تعريف الطالب على شكل الكرة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6620" y="2438401"/>
            <a:ext cx="3809093" cy="2946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66111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136AAB-1704-3349-BDD1-AEA7E1941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28 June 2021</a:t>
            </a:fld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A5418B0-B2AB-F448-9D3B-6729F9FF4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7</a:t>
            </a:fld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2510972" y="682171"/>
            <a:ext cx="59508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DZ" b="1" dirty="0">
                <a:solidFill>
                  <a:schemeClr val="bg1"/>
                </a:solidFill>
              </a:rPr>
              <a:t>2-يجب على المعلم امساك يد الطالب ورمي  الكرة مساعدة كلية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8813" y="1617157"/>
            <a:ext cx="3934374" cy="4001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58793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13" ma:contentTypeDescription="Create a new document." ma:contentTypeScope="" ma:versionID="e211a196983eb4ca7a51c67aa200c8b9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fbe2735384649c69160ac846166d8c23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5E79A6E-C66F-474D-AEC3-AC8B4C5AC1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60e916-1933-4f54-bf75-902e7a9d18bb"/>
    <ds:schemaRef ds:uri="c1803469-1359-4921-b8b2-4aa11e6de6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2EED42B-3B47-45C2-9F50-0B4533C0F1E3}">
  <ds:schemaRefs>
    <ds:schemaRef ds:uri="c1803469-1359-4921-b8b2-4aa11e6de6e4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purl.org/dc/dcmitype/"/>
    <ds:schemaRef ds:uri="http://schemas.microsoft.com/office/2006/metadata/properties"/>
    <ds:schemaRef ds:uri="http://schemas.microsoft.com/office/infopath/2007/PartnerControls"/>
    <ds:schemaRef ds:uri="0860e916-1933-4f54-bf75-902e7a9d18bb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B1D1AD35-AF57-4B32-8A96-2853E34EF9C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4675</TotalTime>
  <Words>595</Words>
  <Application>Microsoft Office PowerPoint</Application>
  <PresentationFormat>شاشة عريضة</PresentationFormat>
  <Paragraphs>123</Paragraphs>
  <Slides>7</Slides>
  <Notes>4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2</vt:i4>
      </vt:variant>
      <vt:variant>
        <vt:lpstr>عناوين الشرائح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Sakkal Majalla</vt:lpstr>
      <vt:lpstr>Office Theme</vt:lpstr>
      <vt:lpstr>1_Office Theme</vt:lpstr>
      <vt:lpstr>رمي الكرة بكلتا اليدين إلى الامام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للهدف</dc:title>
  <dc:creator>NADYAH NASSER ALKAABI</dc:creator>
  <cp:lastModifiedBy>khadeja alkaabi</cp:lastModifiedBy>
  <cp:revision>321</cp:revision>
  <dcterms:created xsi:type="dcterms:W3CDTF">2020-07-26T19:33:45Z</dcterms:created>
  <dcterms:modified xsi:type="dcterms:W3CDTF">2021-06-28T06:55:42Z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