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11"/>
  </p:notesMasterIdLst>
  <p:sldIdLst>
    <p:sldId id="267" r:id="rId6"/>
    <p:sldId id="257" r:id="rId7"/>
    <p:sldId id="258" r:id="rId8"/>
    <p:sldId id="268"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39" autoAdjust="0"/>
    <p:restoredTop sz="94343" autoAdjust="0"/>
  </p:normalViewPr>
  <p:slideViewPr>
    <p:cSldViewPr snapToGrid="0">
      <p:cViewPr varScale="1">
        <p:scale>
          <a:sx n="48" d="100"/>
          <a:sy n="48" d="100"/>
        </p:scale>
        <p:origin x="830" y="29"/>
      </p:cViewPr>
      <p:guideLst>
        <p:guide orient="horz" pos="2160"/>
        <p:guide pos="3840"/>
      </p:guideLst>
    </p:cSldViewPr>
  </p:slideViewPr>
  <p:notesTextViewPr>
    <p:cViewPr>
      <p:scale>
        <a:sx n="1" d="1"/>
        <a:sy n="1" d="1"/>
      </p:scale>
      <p:origin x="0" y="0"/>
    </p:cViewPr>
  </p:notesTextViewPr>
  <p:notesViewPr>
    <p:cSldViewPr snapToGrid="0">
      <p:cViewPr varScale="1">
        <p:scale>
          <a:sx n="50" d="100"/>
          <a:sy n="50" d="100"/>
        </p:scale>
        <p:origin x="2640"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284D9-1D4B-468A-A010-F649C632A758}" type="datetimeFigureOut">
              <a:rPr lang="en-US" smtClean="0"/>
              <a:t>2/15/2021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DD44-B744-42AC-B498-54EF3C6033B8}" type="slidenum">
              <a:rPr lang="en-US" smtClean="0"/>
              <a:t>‹#›</a:t>
            </a:fld>
            <a:endParaRPr lang="en-US"/>
          </a:p>
        </p:txBody>
      </p:sp>
    </p:spTree>
    <p:extLst>
      <p:ext uri="{BB962C8B-B14F-4D97-AF65-F5344CB8AC3E}">
        <p14:creationId xmlns:p14="http://schemas.microsoft.com/office/powerpoint/2010/main" val="313830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7237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8783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148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0F5DDA-372B-43CF-86FE-C9B6645BBCC7}" type="datetime3">
              <a:rPr lang="en-US" smtClean="0"/>
              <a:t>15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85334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52F16D-244F-47C2-842A-9317BC736D29}" type="datetime3">
              <a:rPr lang="en-US" smtClean="0"/>
              <a:t>15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20348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1A787B-4AB8-4174-BC68-AD1479FF75F2}" type="datetime3">
              <a:rPr lang="en-US" smtClean="0"/>
              <a:t>15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2796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79667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8C1685-7933-4893-93CD-584791D7F10F}" type="datetime3">
              <a:rPr lang="en-US" smtClean="0"/>
              <a:t>15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671007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C1780D-DAAC-4CAC-AE62-1A67156FB528}" type="datetime3">
              <a:rPr lang="en-US" smtClean="0"/>
              <a:t>15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4542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D25B4-CC4C-4EFB-A44E-87BF4A4DC3F4}" type="datetime3">
              <a:rPr lang="en-US" smtClean="0"/>
              <a:t>15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132797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CDA938-F1B5-4E67-A02C-9BCC4C2F9DA0}" type="datetime3">
              <a:rPr lang="en-US" smtClean="0"/>
              <a:t>15 February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739791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42AD15-594A-4FB9-B2B8-10786D4C4BC0}" type="datetime3">
              <a:rPr lang="en-US" smtClean="0"/>
              <a:t>15 February 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382487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75B283-5B98-4FE8-8FC6-B76E00DC4565}" type="datetime3">
              <a:rPr lang="en-US" smtClean="0"/>
              <a:t>15 February 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8983630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294A2-9656-4745-B2D6-CACA84C83854}" type="datetime3">
              <a:rPr lang="en-US" smtClean="0"/>
              <a:t>15 February 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2571605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2998D2-4126-411A-8949-6F4D826F56A2}" type="datetime3">
              <a:rPr lang="en-US" smtClean="0"/>
              <a:t>15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715948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719-B36A-46AD-9CFF-82BE8320A41F}" type="datetime3">
              <a:rPr lang="en-US" smtClean="0"/>
              <a:t>15 February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217378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704C3-F6CC-498F-BC59-5F55BF57AFC9}" type="datetime3">
              <a:rPr lang="en-US" smtClean="0"/>
              <a:t>15 February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230897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BFEE24-E4A7-4E9A-95AD-6574493E8F41}" type="datetime3">
              <a:rPr lang="en-US" smtClean="0"/>
              <a:t>15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023118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050551-4CE6-4950-8D1F-8A1EE9D6E42D}" type="datetime3">
              <a:rPr lang="en-US" smtClean="0"/>
              <a:t>15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669805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665BA1-66C5-4C23-B9BA-F1EDD450FA3F}" type="datetime3">
              <a:rPr lang="en-US" smtClean="0"/>
              <a:t>15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5319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4F4428-25CE-497A-9941-367C16ECCEA0}" type="datetime3">
              <a:rPr lang="en-US" smtClean="0"/>
              <a:t>15 February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6557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A53F8D-8F5F-4D98-B67F-54B571C7FB47}" type="datetime3">
              <a:rPr lang="en-US" smtClean="0"/>
              <a:t>15 February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52286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6C29FF-CCF6-46F0-B460-CA0EFD3579DE}" type="datetime3">
              <a:rPr lang="en-US" smtClean="0"/>
              <a:t>15 February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305190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E4715-3104-467E-A5F5-3DDF7E4FA2A3}" type="datetime3">
              <a:rPr lang="en-US" smtClean="0"/>
              <a:t>15 February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08589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3F583-97E1-40F8-841A-DA31DC16C36F}" type="datetime3">
              <a:rPr lang="en-US" smtClean="0"/>
              <a:t>15 February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81318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6A5538-93A8-4427-B2D0-69F246BC64D3}" type="datetime3">
              <a:rPr lang="en-US" smtClean="0"/>
              <a:t>15 February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43253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487B0-7C3C-4749-A2B6-DB540BDFBDD3}" type="datetime3">
              <a:rPr lang="en-US" smtClean="0"/>
              <a:t>15 February 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8585A-9C13-4586-A4AB-6DF698F2DFD9}" type="slidenum">
              <a:rPr lang="en-US" smtClean="0"/>
              <a:t>‹#›</a:t>
            </a:fld>
            <a:endParaRPr lang="en-US"/>
          </a:p>
        </p:txBody>
      </p:sp>
    </p:spTree>
    <p:extLst>
      <p:ext uri="{BB962C8B-B14F-4D97-AF65-F5344CB8AC3E}">
        <p14:creationId xmlns:p14="http://schemas.microsoft.com/office/powerpoint/2010/main" val="4197963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4949-77A1-40BB-B52A-9D549E788AAB}" type="datetime3">
              <a:rPr lang="en-US" smtClean="0"/>
              <a:t>15 February 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t>‹#›</a:t>
            </a:fld>
            <a:endParaRPr lang="en-GB"/>
          </a:p>
        </p:txBody>
      </p:sp>
    </p:spTree>
    <p:extLst>
      <p:ext uri="{BB962C8B-B14F-4D97-AF65-F5344CB8AC3E}">
        <p14:creationId xmlns:p14="http://schemas.microsoft.com/office/powerpoint/2010/main" val="1511128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a:xfrm rot="840000">
            <a:off x="7262451" y="2726139"/>
            <a:ext cx="4851352" cy="1827069"/>
          </a:xfrm>
        </p:spPr>
        <p:txBody>
          <a:bodyPr>
            <a:normAutofit/>
          </a:bodyPr>
          <a:lstStyle/>
          <a:p>
            <a:pPr algn="ctr" rtl="1"/>
            <a:r>
              <a:rPr lang="en-US" sz="1800" b="1" dirty="0">
                <a:latin typeface="Sakkal Majalla" panose="02000000000000000000" pitchFamily="2" charset="-78"/>
                <a:cs typeface="Sakkal Majalla" panose="02000000000000000000" pitchFamily="2" charset="-78"/>
              </a:rPr>
              <a:t>مسك الكرة  باليد ورميها في اي اتجاه   محدد </a:t>
            </a:r>
            <a:r>
              <a:rPr lang="en-US" sz="1800" b="1" dirty="0" err="1">
                <a:latin typeface="Sakkal Majalla" panose="02000000000000000000" pitchFamily="2" charset="-78"/>
                <a:cs typeface="Sakkal Majalla" panose="02000000000000000000" pitchFamily="2" charset="-78"/>
              </a:rPr>
              <a:t>حسب</a:t>
            </a:r>
            <a:r>
              <a:rPr lang="en-US" sz="1800" b="1" dirty="0">
                <a:latin typeface="Sakkal Majalla" panose="02000000000000000000" pitchFamily="2" charset="-78"/>
                <a:cs typeface="Sakkal Majalla" panose="02000000000000000000" pitchFamily="2" charset="-78"/>
              </a:rPr>
              <a:t> </a:t>
            </a:r>
            <a:r>
              <a:rPr lang="en-US" sz="1800" b="1" dirty="0" err="1">
                <a:latin typeface="Sakkal Majalla" panose="02000000000000000000" pitchFamily="2" charset="-78"/>
                <a:cs typeface="Sakkal Majalla" panose="02000000000000000000" pitchFamily="2" charset="-78"/>
              </a:rPr>
              <a:t>الامر</a:t>
            </a:r>
            <a:br>
              <a:rPr lang="en-US" sz="1800" b="1" dirty="0">
                <a:latin typeface="Sakkal Majalla" panose="02000000000000000000" pitchFamily="2" charset="-78"/>
                <a:cs typeface="Sakkal Majalla" panose="02000000000000000000" pitchFamily="2" charset="-78"/>
              </a:rPr>
            </a:br>
            <a:r>
              <a:rPr lang="en-US" sz="1800" b="1" dirty="0">
                <a:latin typeface="Sakkal Majalla" panose="02000000000000000000" pitchFamily="2" charset="-78"/>
                <a:cs typeface="Sakkal Majalla" panose="02000000000000000000" pitchFamily="2" charset="-78"/>
              </a:rPr>
              <a:t>(672)</a:t>
            </a:r>
            <a:br>
              <a:rPr lang="en-US" sz="1800" b="1" dirty="0">
                <a:latin typeface="Sakkal Majalla" panose="02000000000000000000" pitchFamily="2" charset="-78"/>
                <a:cs typeface="Sakkal Majalla" panose="02000000000000000000" pitchFamily="2" charset="-78"/>
              </a:rPr>
            </a:br>
            <a:br>
              <a:rPr lang="en-US" sz="1800" b="1" dirty="0">
                <a:latin typeface="Sakkal Majalla" panose="02000000000000000000" pitchFamily="2" charset="-78"/>
                <a:cs typeface="Sakkal Majalla" panose="02000000000000000000" pitchFamily="2" charset="-78"/>
              </a:rPr>
            </a:br>
            <a:br>
              <a:rPr lang="en-US" sz="1800" b="1" dirty="0">
                <a:latin typeface="Sakkal Majalla" panose="02000000000000000000" pitchFamily="2" charset="-78"/>
                <a:cs typeface="Sakkal Majalla" panose="02000000000000000000" pitchFamily="2" charset="-78"/>
              </a:rPr>
            </a:br>
            <a:endParaRPr lang="ar-AE" sz="1800" b="1" dirty="0">
              <a:latin typeface="Sakkal Majalla" panose="02000000000000000000" pitchFamily="2" charset="-78"/>
              <a:cs typeface="Sakkal Majalla" panose="02000000000000000000" pitchFamily="2" charset="-78"/>
            </a:endParaRPr>
          </a:p>
        </p:txBody>
      </p:sp>
      <p:pic>
        <p:nvPicPr>
          <p:cNvPr id="7" name="Picture Placeholder 6">
            <a:extLst>
              <a:ext uri="{FF2B5EF4-FFF2-40B4-BE49-F238E27FC236}">
                <a16:creationId xmlns:a16="http://schemas.microsoft.com/office/drawing/2014/main" id="{B3CFDD16-DABB-F943-A2BF-FCBFC97175A4}"/>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l="13364" r="13364"/>
          <a:stretch>
            <a:fillRect/>
          </a:stretch>
        </p:blipFill>
        <p:spPr>
          <a:xfrm>
            <a:off x="294942" y="1600915"/>
            <a:ext cx="5697895" cy="4263234"/>
          </a:xfrm>
        </p:spPr>
      </p:pic>
      <p:sp>
        <p:nvSpPr>
          <p:cNvPr id="8" name="TextBox 7">
            <a:extLst>
              <a:ext uri="{FF2B5EF4-FFF2-40B4-BE49-F238E27FC236}">
                <a16:creationId xmlns:a16="http://schemas.microsoft.com/office/drawing/2014/main" id="{0A30DB19-3AAF-5F4E-8248-6A1056F5D5F5}"/>
              </a:ext>
            </a:extLst>
          </p:cNvPr>
          <p:cNvSpPr txBox="1"/>
          <p:nvPr/>
        </p:nvSpPr>
        <p:spPr>
          <a:xfrm rot="740450">
            <a:off x="8519886" y="5138056"/>
            <a:ext cx="3062515" cy="646331"/>
          </a:xfrm>
          <a:prstGeom prst="rect">
            <a:avLst/>
          </a:prstGeom>
          <a:noFill/>
        </p:spPr>
        <p:txBody>
          <a:bodyPr wrap="square" rtlCol="0">
            <a:spAutoFit/>
          </a:bodyPr>
          <a:lstStyle/>
          <a:p>
            <a:pPr algn="ctr"/>
            <a:r>
              <a:rPr lang="ar-SA" b="1" dirty="0">
                <a:solidFill>
                  <a:schemeClr val="bg1"/>
                </a:solidFill>
                <a:latin typeface="Sakkal Majalla" panose="02000000000000000000" pitchFamily="2" charset="-78"/>
                <a:cs typeface="Sakkal Majalla" panose="02000000000000000000" pitchFamily="2" charset="-78"/>
              </a:rPr>
              <a:t>مقدم الهدف </a:t>
            </a:r>
          </a:p>
          <a:p>
            <a:pPr algn="ctr"/>
            <a:r>
              <a:rPr lang="ar-SA" b="1" dirty="0">
                <a:solidFill>
                  <a:schemeClr val="bg1"/>
                </a:solidFill>
                <a:latin typeface="Sakkal Majalla" panose="02000000000000000000" pitchFamily="2" charset="-78"/>
                <a:cs typeface="Sakkal Majalla" panose="02000000000000000000" pitchFamily="2" charset="-78"/>
              </a:rPr>
              <a:t>عفرة محمد </a:t>
            </a:r>
            <a:r>
              <a:rPr lang="ar-SA" b="1" dirty="0" err="1">
                <a:solidFill>
                  <a:schemeClr val="bg1"/>
                </a:solidFill>
                <a:latin typeface="Sakkal Majalla" panose="02000000000000000000" pitchFamily="2" charset="-78"/>
                <a:cs typeface="Sakkal Majalla" panose="02000000000000000000" pitchFamily="2" charset="-78"/>
              </a:rPr>
              <a:t>المقبالي</a:t>
            </a:r>
            <a:endParaRPr lang="en-US"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24352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348584209"/>
              </p:ext>
            </p:extLst>
          </p:nvPr>
        </p:nvGraphicFramePr>
        <p:xfrm>
          <a:off x="154004" y="224444"/>
          <a:ext cx="11906451" cy="6603614"/>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918797">
                  <a:extLst>
                    <a:ext uri="{9D8B030D-6E8A-4147-A177-3AD203B41FA5}">
                      <a16:colId xmlns:a16="http://schemas.microsoft.com/office/drawing/2014/main" val="4078435238"/>
                    </a:ext>
                  </a:extLst>
                </a:gridCol>
                <a:gridCol w="1275520">
                  <a:extLst>
                    <a:ext uri="{9D8B030D-6E8A-4147-A177-3AD203B41FA5}">
                      <a16:colId xmlns:a16="http://schemas.microsoft.com/office/drawing/2014/main" val="20001"/>
                    </a:ext>
                  </a:extLst>
                </a:gridCol>
              </a:tblGrid>
              <a:tr h="46249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المراجعة: أ. </a:t>
                      </a:r>
                      <a:r>
                        <a:rPr lang="en-US" sz="1400" b="1" dirty="0">
                          <a:latin typeface="Sakkal Majalla" panose="02000000000000000000" pitchFamily="2" charset="-78"/>
                          <a:cs typeface="Sakkal Majalla" panose="02000000000000000000" pitchFamily="2" charset="-78"/>
                        </a:rPr>
                        <a:t> </a:t>
                      </a:r>
                      <a:r>
                        <a:rPr lang="ar-SA" sz="1400" b="1" dirty="0">
                          <a:latin typeface="Sakkal Majalla" panose="02000000000000000000" pitchFamily="2" charset="-78"/>
                          <a:cs typeface="Sakkal Majalla" panose="02000000000000000000" pitchFamily="2" charset="-78"/>
                        </a:rPr>
                        <a:t>خديجة الكعبي</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الإعداد : أ.</a:t>
                      </a:r>
                      <a:r>
                        <a:rPr lang="ar-SA" sz="1400" b="1" dirty="0">
                          <a:latin typeface="Sakkal Majalla" panose="02000000000000000000" pitchFamily="2" charset="-78"/>
                          <a:cs typeface="Sakkal Majalla" panose="02000000000000000000" pitchFamily="2" charset="-78"/>
                        </a:rPr>
                        <a:t> عفرة محمد </a:t>
                      </a:r>
                      <a:r>
                        <a:rPr lang="ar-SA" sz="1400" b="1" dirty="0" err="1">
                          <a:latin typeface="Sakkal Majalla" panose="02000000000000000000" pitchFamily="2" charset="-78"/>
                          <a:cs typeface="Sakkal Majalla" panose="02000000000000000000" pitchFamily="2" charset="-78"/>
                        </a:rPr>
                        <a:t>المقبالي</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ctr" latinLnBrk="0" hangingPunct="1">
                        <a:lnSpc>
                          <a:spcPct val="100000"/>
                        </a:lnSpc>
                        <a:spcBef>
                          <a:spcPts val="0"/>
                        </a:spcBef>
                        <a:spcAft>
                          <a:spcPts val="0"/>
                        </a:spcAft>
                        <a:buClrTx/>
                        <a:buSzTx/>
                        <a:buFontTx/>
                        <a:buNone/>
                        <a:tabLst/>
                        <a:defRPr/>
                      </a:pPr>
                      <a:r>
                        <a:rPr lang="ar-AE" sz="1400" b="1" i="0" u="none" strike="noStrike" dirty="0">
                          <a:solidFill>
                            <a:srgbClr val="000000"/>
                          </a:solidFill>
                          <a:effectLst/>
                          <a:latin typeface="Sakkal Majalla" panose="02000000000000000000" pitchFamily="2" charset="-78"/>
                          <a:cs typeface="Sakkal Majalla" panose="02000000000000000000" pitchFamily="2" charset="-78"/>
                        </a:rPr>
                        <a:t> </a:t>
                      </a:r>
                      <a:r>
                        <a:rPr lang="en-US" sz="1400" b="1" dirty="0">
                          <a:latin typeface="Sakkal Majalla" panose="02000000000000000000" pitchFamily="2" charset="-78"/>
                          <a:cs typeface="Sakkal Majalla" panose="02000000000000000000" pitchFamily="2" charset="-78"/>
                        </a:rPr>
                        <a:t>مسك الكرة  باليد ورميها في اي اتجاه   محدد </a:t>
                      </a:r>
                      <a:r>
                        <a:rPr lang="en-US" sz="1400" b="1" dirty="0" err="1">
                          <a:latin typeface="Sakkal Majalla" panose="02000000000000000000" pitchFamily="2" charset="-78"/>
                          <a:cs typeface="Sakkal Majalla" panose="02000000000000000000" pitchFamily="2" charset="-78"/>
                        </a:rPr>
                        <a:t>حسب</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الامر</a:t>
                      </a:r>
                      <a:endParaRPr lang="en-US" sz="1400" b="1" dirty="0">
                        <a:latin typeface="Sakkal Majalla" panose="02000000000000000000" pitchFamily="2" charset="-78"/>
                        <a:cs typeface="Sakkal Majalla" panose="02000000000000000000" pitchFamily="2" charset="-78"/>
                      </a:endParaRPr>
                    </a:p>
                    <a:p>
                      <a:pPr marL="0" marR="0" lvl="0" indent="0" algn="ctr" defTabSz="914400" rtl="1" eaLnBrk="1" fontAlgn="ctr" latinLnBrk="0" hangingPunct="1">
                        <a:lnSpc>
                          <a:spcPct val="100000"/>
                        </a:lnSpc>
                        <a:spcBef>
                          <a:spcPts val="0"/>
                        </a:spcBef>
                        <a:spcAft>
                          <a:spcPts val="0"/>
                        </a:spcAft>
                        <a:buClrTx/>
                        <a:buSzTx/>
                        <a:buFontTx/>
                        <a:buNone/>
                        <a:tabLst/>
                        <a:defRPr/>
                      </a:pPr>
                      <a:r>
                        <a:rPr lang="en-US" sz="1400" b="1">
                          <a:latin typeface="Sakkal Majalla" panose="02000000000000000000" pitchFamily="2" charset="-78"/>
                          <a:cs typeface="Sakkal Majalla" panose="02000000000000000000" pitchFamily="2" charset="-78"/>
                        </a:rPr>
                        <a:t>(672)</a:t>
                      </a:r>
                      <a:endParaRPr lang="en-US" sz="1400" b="1" dirty="0">
                        <a:latin typeface="Sakkal Majalla" panose="02000000000000000000" pitchFamily="2" charset="-78"/>
                        <a:cs typeface="Sakkal Majalla" panose="02000000000000000000" pitchFamily="2" charset="-78"/>
                      </a:endParaRPr>
                    </a:p>
                    <a:p>
                      <a:pPr marL="0" marR="0" lvl="0" indent="0" algn="ctr" defTabSz="914400" rtl="1" eaLnBrk="1" fontAlgn="ctr" latinLnBrk="0" hangingPunct="1">
                        <a:lnSpc>
                          <a:spcPct val="100000"/>
                        </a:lnSpc>
                        <a:spcBef>
                          <a:spcPts val="0"/>
                        </a:spcBef>
                        <a:spcAft>
                          <a:spcPts val="0"/>
                        </a:spcAft>
                        <a:buClrTx/>
                        <a:buSzTx/>
                        <a:buFontTx/>
                        <a:buNone/>
                        <a:tabLst/>
                        <a:defRPr/>
                      </a:pPr>
                      <a:endParaRPr lang="en-US" sz="1400" b="1" dirty="0"/>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الفئة العمرية:  </a:t>
                      </a:r>
                      <a:r>
                        <a:rPr lang="ar-AE" sz="1400" b="1" baseline="0" dirty="0">
                          <a:latin typeface="Sakkal Majalla" panose="02000000000000000000" pitchFamily="2" charset="-78"/>
                          <a:cs typeface="Sakkal Majalla" panose="02000000000000000000" pitchFamily="2" charset="-78"/>
                        </a:rPr>
                        <a:t> </a:t>
                      </a:r>
                      <a:r>
                        <a:rPr lang="en-US" sz="1400" b="1" baseline="0" dirty="0">
                          <a:latin typeface="Sakkal Majalla" panose="02000000000000000000" pitchFamily="2" charset="-78"/>
                          <a:cs typeface="Sakkal Majalla" panose="02000000000000000000" pitchFamily="2" charset="-78"/>
                        </a:rPr>
                        <a:t>  3</a:t>
                      </a:r>
                      <a:r>
                        <a:rPr lang="ar-AE" sz="1400" b="1" baseline="0" dirty="0">
                          <a:latin typeface="Sakkal Majalla" panose="02000000000000000000" pitchFamily="2" charset="-78"/>
                          <a:cs typeface="Sakkal Majalla" panose="02000000000000000000" pitchFamily="2" charset="-78"/>
                        </a:rPr>
                        <a:t>-</a:t>
                      </a:r>
                      <a:r>
                        <a:rPr lang="en-US" sz="1400" b="1" baseline="0" dirty="0">
                          <a:latin typeface="Sakkal Majalla" panose="02000000000000000000" pitchFamily="2" charset="-78"/>
                          <a:cs typeface="Sakkal Majalla" panose="02000000000000000000" pitchFamily="2" charset="-78"/>
                        </a:rPr>
                        <a:t>15 </a:t>
                      </a:r>
                      <a:r>
                        <a:rPr lang="ar-AE" sz="1400" b="1" baseline="0" dirty="0">
                          <a:latin typeface="Sakkal Majalla" panose="02000000000000000000" pitchFamily="2" charset="-78"/>
                          <a:cs typeface="Sakkal Majalla" panose="02000000000000000000" pitchFamily="2" charset="-78"/>
                        </a:rPr>
                        <a:t>س</a:t>
                      </a:r>
                      <a:r>
                        <a:rPr lang="ar-AE" sz="1400" b="1" dirty="0">
                          <a:latin typeface="Sakkal Majalla" panose="02000000000000000000" pitchFamily="2" charset="-78"/>
                          <a:cs typeface="Sakkal Majalla" panose="02000000000000000000" pitchFamily="2" charset="-78"/>
                        </a:rPr>
                        <a:t>نوات</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مستوى الشدة:  الشديدة</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فئة الإعاقة : الإعاقة </a:t>
                      </a:r>
                      <a:r>
                        <a:rPr lang="ar-SA" sz="1400" b="1" dirty="0">
                          <a:latin typeface="Sakkal Majalla" panose="02000000000000000000" pitchFamily="2" charset="-78"/>
                          <a:cs typeface="Sakkal Majalla" panose="02000000000000000000" pitchFamily="2" charset="-78"/>
                        </a:rPr>
                        <a:t>الشديدة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r>
                        <a:rPr lang="ar-AE" sz="1400" b="1" baseline="0" dirty="0">
                          <a:latin typeface="Sakkal Majalla" panose="02000000000000000000" pitchFamily="2" charset="-78"/>
                          <a:cs typeface="Sakkal Majalla" panose="02000000000000000000" pitchFamily="2" charset="-78"/>
                        </a:rPr>
                        <a:t>قصة : </a:t>
                      </a:r>
                    </a:p>
                    <a:p>
                      <a:pPr algn="r" rtl="1"/>
                      <a:r>
                        <a:rPr lang="ar-AE" sz="1400" b="1" baseline="0" dirty="0">
                          <a:latin typeface="Sakkal Majalla" panose="02000000000000000000" pitchFamily="2" charset="-78"/>
                          <a:cs typeface="Sakkal Majalla" panose="02000000000000000000" pitchFamily="2" charset="-78"/>
                        </a:rPr>
                        <a:t>يقول حمد خرجت يوماً  للحديقة القريبة من منزلنا ورأيت الأطفال يلعبون ويمرحون وأنا جالس لوحدي على الكرسي  معي كرتي الكبيرة أنظر إليهم  لا يوجد معي صديق  ذهبت إليهم وقلت مرحبا يا  أصدقاء ما رأيكم أن نلعب معاً  قالوا نعم نعم  قذفت كرتي عالياً في السماء كنا نجري ونضحك سعداء نحو الكرة لإلتقاطها ورميها عاليا في كل الاتجاهات .</a:t>
                      </a: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dirty="0">
                          <a:latin typeface="Sakkal Majalla" panose="02000000000000000000" pitchFamily="2" charset="-78"/>
                          <a:cs typeface="Sakkal Majalla" panose="02000000000000000000" pitchFamily="2" charset="-78"/>
                        </a:rPr>
                        <a:t>كتاب</a:t>
                      </a:r>
                      <a:r>
                        <a:rPr lang="ar-AE" sz="14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15 February 2021</a:t>
            </a:fld>
            <a:endParaRPr lang="en-GB" dirty="0"/>
          </a:p>
        </p:txBody>
      </p:sp>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a:p>
        </p:txBody>
      </p:sp>
      <p:pic>
        <p:nvPicPr>
          <p:cNvPr id="4" name="Picture 3" descr="A picture containing text, clipart&#10;&#10;Description automatically generated">
            <a:extLst>
              <a:ext uri="{FF2B5EF4-FFF2-40B4-BE49-F238E27FC236}">
                <a16:creationId xmlns:a16="http://schemas.microsoft.com/office/drawing/2014/main" id="{184E239B-FEC7-4046-A758-A37C92368C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6800" y="3429000"/>
            <a:ext cx="6888480" cy="2846820"/>
          </a:xfrm>
          <a:prstGeom prst="rect">
            <a:avLst/>
          </a:prstGeom>
        </p:spPr>
      </p:pic>
    </p:spTree>
    <p:extLst>
      <p:ext uri="{BB962C8B-B14F-4D97-AF65-F5344CB8AC3E}">
        <p14:creationId xmlns:p14="http://schemas.microsoft.com/office/powerpoint/2010/main" val="873815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901694041"/>
              </p:ext>
            </p:extLst>
          </p:nvPr>
        </p:nvGraphicFramePr>
        <p:xfrm>
          <a:off x="136479" y="173255"/>
          <a:ext cx="11943226" cy="6477802"/>
        </p:xfrm>
        <a:graphic>
          <a:graphicData uri="http://schemas.openxmlformats.org/drawingml/2006/table">
            <a:tbl>
              <a:tblPr firstRow="1" bandRow="1">
                <a:tableStyleId>{5940675A-B579-460E-94D1-54222C63F5DA}</a:tableStyleId>
              </a:tblPr>
              <a:tblGrid>
                <a:gridCol w="10736975">
                  <a:extLst>
                    <a:ext uri="{9D8B030D-6E8A-4147-A177-3AD203B41FA5}">
                      <a16:colId xmlns:a16="http://schemas.microsoft.com/office/drawing/2014/main" val="20000"/>
                    </a:ext>
                  </a:extLst>
                </a:gridCol>
                <a:gridCol w="1206251">
                  <a:extLst>
                    <a:ext uri="{9D8B030D-6E8A-4147-A177-3AD203B41FA5}">
                      <a16:colId xmlns:a16="http://schemas.microsoft.com/office/drawing/2014/main" val="20001"/>
                    </a:ext>
                  </a:extLst>
                </a:gridCol>
              </a:tblGrid>
              <a:tr h="52876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i="0" u="none" strike="noStrike" dirty="0">
                          <a:solidFill>
                            <a:srgbClr val="000000"/>
                          </a:solidFill>
                          <a:effectLst/>
                          <a:latin typeface="Sakkal Majalla" panose="02000000000000000000" pitchFamily="2" charset="-78"/>
                          <a:cs typeface="Sakkal Majalla" panose="02000000000000000000" pitchFamily="2" charset="-78"/>
                        </a:rPr>
                        <a:t> </a:t>
                      </a:r>
                      <a:r>
                        <a:rPr lang="en-US" sz="1400" b="1" dirty="0">
                          <a:latin typeface="Sakkal Majalla" panose="02000000000000000000" pitchFamily="2" charset="-78"/>
                          <a:cs typeface="Sakkal Majalla" panose="02000000000000000000" pitchFamily="2" charset="-78"/>
                        </a:rPr>
                        <a:t>مسك الكرة  باليد ورميها في اي اتجاه   محدد حسب الامر</a:t>
                      </a: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400" b="1" i="0" u="none" strike="noStrike" dirty="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78810">
                <a:tc>
                  <a:txBody>
                    <a:bodyPr/>
                    <a:lstStyle/>
                    <a:p>
                      <a:pPr algn="r" rtl="1"/>
                      <a:r>
                        <a:rPr lang="ar-AE" sz="1400" b="1" dirty="0">
                          <a:latin typeface="Sakkal Majalla" panose="02000000000000000000" pitchFamily="2" charset="-78"/>
                          <a:cs typeface="Sakkal Majalla" panose="02000000000000000000" pitchFamily="2" charset="-78"/>
                        </a:rPr>
                        <a:t>استراتيجيات التعليم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dirty="0">
                          <a:latin typeface="Sakkal Majalla" panose="02000000000000000000" pitchFamily="2" charset="-78"/>
                          <a:cs typeface="Sakkal Majalla" panose="02000000000000000000" pitchFamily="2" charset="-78"/>
                        </a:rPr>
                        <a:t>المكونات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70228">
                <a:tc>
                  <a:txBody>
                    <a:bodyPr/>
                    <a:lstStyle/>
                    <a:p>
                      <a:pPr marL="0" indent="0" algn="r" rtl="1">
                        <a:buFont typeface="Arial" panose="020B0604020202020204" pitchFamily="34" charset="0"/>
                        <a:buNone/>
                      </a:pPr>
                      <a:r>
                        <a:rPr lang="ar-EG" sz="1400" b="1" baseline="0" dirty="0">
                          <a:solidFill>
                            <a:srgbClr val="FF0000"/>
                          </a:solidFill>
                          <a:latin typeface="Sakkal Majalla" panose="02000000000000000000" pitchFamily="2" charset="-78"/>
                          <a:cs typeface="Sakkal Majalla" panose="02000000000000000000" pitchFamily="2" charset="-78"/>
                        </a:rPr>
                        <a:t>ا ستراتيجيات التعليم:</a:t>
                      </a:r>
                    </a:p>
                    <a:p>
                      <a:pPr marL="0" indent="0" algn="r" rtl="1">
                        <a:buFont typeface="Arial" panose="020B0604020202020204" pitchFamily="34" charset="0"/>
                        <a:buNone/>
                      </a:pPr>
                      <a:endParaRPr lang="ar-EG" sz="1400" b="1" i="0" kern="1200" baseline="0" dirty="0">
                        <a:solidFill>
                          <a:srgbClr val="FF0000"/>
                        </a:solidFill>
                        <a:effectLst/>
                        <a:latin typeface="Sakkal Majalla" panose="02000000000000000000" pitchFamily="2" charset="-78"/>
                        <a:ea typeface="+mn-ea"/>
                        <a:cs typeface="Sakkal Majalla" panose="02000000000000000000" pitchFamily="2" charset="-78"/>
                      </a:endParaRPr>
                    </a:p>
                    <a:p>
                      <a:pPr algn="r" rtl="1"/>
                      <a:r>
                        <a:rPr lang="ar-SA" sz="1400" b="1" u="none" baseline="0" dirty="0">
                          <a:solidFill>
                            <a:srgbClr val="FF0000"/>
                          </a:solidFill>
                          <a:latin typeface="Sakkal Majalla" panose="02000000000000000000" pitchFamily="2" charset="-78"/>
                          <a:cs typeface="Sakkal Majalla" panose="02000000000000000000" pitchFamily="2" charset="-78"/>
                        </a:rPr>
                        <a:t>التدريب العملي</a:t>
                      </a:r>
                    </a:p>
                    <a:p>
                      <a:pPr algn="r" rtl="1"/>
                      <a:endParaRPr lang="ar-SA" sz="1400" b="1" u="none" baseline="0" dirty="0">
                        <a:solidFill>
                          <a:schemeClr val="tx1"/>
                        </a:solidFill>
                        <a:latin typeface="Sakkal Majalla" panose="02000000000000000000" pitchFamily="2" charset="-78"/>
                        <a:cs typeface="Sakkal Majalla" panose="02000000000000000000" pitchFamily="2" charset="-78"/>
                      </a:endParaRPr>
                    </a:p>
                    <a:p>
                      <a:pPr algn="r" rtl="1"/>
                      <a:r>
                        <a:rPr lang="ar-SA" sz="1400" b="1" u="none" baseline="0" dirty="0">
                          <a:solidFill>
                            <a:schemeClr val="tx1"/>
                          </a:solidFill>
                          <a:latin typeface="Sakkal Majalla" panose="02000000000000000000" pitchFamily="2" charset="-78"/>
                          <a:cs typeface="Sakkal Majalla" panose="02000000000000000000" pitchFamily="2" charset="-78"/>
                        </a:rPr>
                        <a:t>يقوم المعلم بالوقوف امام الطالب ومسك الكرة بيده ورميها نحو اتجاه محدد ومن ثم يطلب من الطالب بمسك الكرة ورميها تجاه نفطة محددة له .</a:t>
                      </a:r>
                    </a:p>
                    <a:p>
                      <a:pPr marL="0" indent="0" algn="r" rtl="1">
                        <a:buFont typeface="Arial" panose="020B0604020202020204" pitchFamily="34" charset="0"/>
                        <a:buNone/>
                      </a:pPr>
                      <a:endParaRPr lang="ar-EG" sz="1400" b="1" u="none" baseline="0" dirty="0">
                        <a:latin typeface="Sakkal Majalla" panose="02000000000000000000" pitchFamily="2" charset="-78"/>
                        <a:cs typeface="Sakkal Majalla" panose="02000000000000000000" pitchFamily="2" charset="-78"/>
                      </a:endParaRPr>
                    </a:p>
                    <a:p>
                      <a:pPr algn="r" rtl="1"/>
                      <a:endParaRPr lang="ar-AE" sz="14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التوجيه اللفظي:</a:t>
                      </a:r>
                    </a:p>
                    <a:p>
                      <a:pPr algn="r" rtl="1"/>
                      <a:r>
                        <a:rPr lang="ar-AE" sz="1400" b="1" u="none" baseline="0" dirty="0">
                          <a:latin typeface="Sakkal Majalla" panose="02000000000000000000" pitchFamily="2" charset="-78"/>
                          <a:cs typeface="Sakkal Majalla" panose="02000000000000000000" pitchFamily="2" charset="-78"/>
                        </a:rPr>
                        <a:t>بتوجيه الطالب لفظيا كيفية </a:t>
                      </a:r>
                      <a:r>
                        <a:rPr lang="ar-SA" sz="1400" b="1" u="none" baseline="0" dirty="0">
                          <a:latin typeface="Sakkal Majalla" panose="02000000000000000000" pitchFamily="2" charset="-78"/>
                          <a:cs typeface="Sakkal Majalla" panose="02000000000000000000" pitchFamily="2" charset="-78"/>
                        </a:rPr>
                        <a:t>مسك الكرة بطريقة مقبولة نوعاً ما وتوجيهه برميها في اتجاه محدد  </a:t>
                      </a:r>
                      <a:r>
                        <a:rPr lang="ar-AE" sz="1400" b="1" u="none" baseline="0" dirty="0">
                          <a:latin typeface="Sakkal Majalla" panose="02000000000000000000" pitchFamily="2" charset="-78"/>
                          <a:cs typeface="Sakkal Majalla" panose="02000000000000000000" pitchFamily="2" charset="-78"/>
                        </a:rPr>
                        <a:t>.</a:t>
                      </a:r>
                    </a:p>
                    <a:p>
                      <a:pPr algn="r" rtl="1"/>
                      <a:endParaRPr lang="ar-AE" sz="1400" b="1" u="none" baseline="0" dirty="0">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اللعب الجماعي :</a:t>
                      </a:r>
                    </a:p>
                    <a:p>
                      <a:pPr algn="r" rtl="1"/>
                      <a:endParaRPr lang="ar-AE" sz="1400" b="1" u="none" baseline="0" dirty="0">
                        <a:solidFill>
                          <a:srgbClr val="FF0000"/>
                        </a:solidFill>
                        <a:latin typeface="Sakkal Majalla" panose="02000000000000000000" pitchFamily="2" charset="-78"/>
                        <a:cs typeface="Sakkal Majalla" panose="02000000000000000000" pitchFamily="2" charset="-78"/>
                      </a:endParaRPr>
                    </a:p>
                    <a:p>
                      <a:pPr algn="r" rtl="1"/>
                      <a:r>
                        <a:rPr lang="ar-SA" sz="1400" b="1" u="none" baseline="0" dirty="0">
                          <a:latin typeface="Sakkal Majalla" panose="02000000000000000000" pitchFamily="2" charset="-78"/>
                          <a:cs typeface="Sakkal Majalla" panose="02000000000000000000" pitchFamily="2" charset="-78"/>
                        </a:rPr>
                        <a:t>عمل فريقين للعب كرة السلة وتوزيع الأدوار على الطلاب داخل كل فريق .</a:t>
                      </a:r>
                    </a:p>
                    <a:p>
                      <a:pPr algn="r" rtl="1"/>
                      <a:endParaRPr lang="ar-SA" sz="14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8" name="Date Placeholder 17"/>
          <p:cNvSpPr>
            <a:spLocks noGrp="1"/>
          </p:cNvSpPr>
          <p:nvPr>
            <p:ph type="dt" sz="half" idx="10"/>
          </p:nvPr>
        </p:nvSpPr>
        <p:spPr/>
        <p:txBody>
          <a:bodyPr/>
          <a:lstStyle/>
          <a:p>
            <a:fld id="{8CADBA5E-4532-4792-A258-A0D67C635858}" type="datetime3">
              <a:rPr lang="en-US" smtClean="0"/>
              <a:t>15 February 2021</a:t>
            </a:fld>
            <a:endParaRPr lang="en-GB"/>
          </a:p>
        </p:txBody>
      </p:sp>
      <p:sp>
        <p:nvSpPr>
          <p:cNvPr id="19" name="Slide Number Placeholder 18"/>
          <p:cNvSpPr>
            <a:spLocks noGrp="1"/>
          </p:cNvSpPr>
          <p:nvPr>
            <p:ph type="sldNum" sz="quarter" idx="12"/>
          </p:nvPr>
        </p:nvSpPr>
        <p:spPr/>
        <p:txBody>
          <a:bodyPr/>
          <a:lstStyle/>
          <a:p>
            <a:fld id="{60F9F505-338F-4A63-8E60-F3E66EC2060F}" type="slidenum">
              <a:rPr lang="en-GB" smtClean="0"/>
              <a:t>3</a:t>
            </a:fld>
            <a:endParaRPr lang="en-GB"/>
          </a:p>
        </p:txBody>
      </p:sp>
    </p:spTree>
    <p:extLst>
      <p:ext uri="{BB962C8B-B14F-4D97-AF65-F5344CB8AC3E}">
        <p14:creationId xmlns:p14="http://schemas.microsoft.com/office/powerpoint/2010/main" val="202964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2365147"/>
              </p:ext>
            </p:extLst>
          </p:nvPr>
        </p:nvGraphicFramePr>
        <p:xfrm>
          <a:off x="136479" y="0"/>
          <a:ext cx="11943226" cy="6886682"/>
        </p:xfrm>
        <a:graphic>
          <a:graphicData uri="http://schemas.openxmlformats.org/drawingml/2006/table">
            <a:tbl>
              <a:tblPr firstRow="1" bandRow="1">
                <a:tableStyleId>{5940675A-B579-460E-94D1-54222C63F5DA}</a:tableStyleId>
              </a:tblPr>
              <a:tblGrid>
                <a:gridCol w="10736975">
                  <a:extLst>
                    <a:ext uri="{9D8B030D-6E8A-4147-A177-3AD203B41FA5}">
                      <a16:colId xmlns:a16="http://schemas.microsoft.com/office/drawing/2014/main" val="20000"/>
                    </a:ext>
                  </a:extLst>
                </a:gridCol>
                <a:gridCol w="1206251">
                  <a:extLst>
                    <a:ext uri="{9D8B030D-6E8A-4147-A177-3AD203B41FA5}">
                      <a16:colId xmlns:a16="http://schemas.microsoft.com/office/drawing/2014/main" val="20001"/>
                    </a:ext>
                  </a:extLst>
                </a:gridCol>
              </a:tblGrid>
              <a:tr h="54290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en-US" sz="1400" b="1" dirty="0">
                          <a:latin typeface="Sakkal Majalla" panose="02000000000000000000" pitchFamily="2" charset="-78"/>
                          <a:cs typeface="Sakkal Majalla" panose="02000000000000000000" pitchFamily="2" charset="-78"/>
                        </a:rPr>
                        <a:t>مسك الكرة  باليد ورميها في اي اتجاه   محدد حسب الامر</a:t>
                      </a: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400" b="1" i="0" u="none" strike="noStrike" dirty="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91616">
                <a:tc>
                  <a:txBody>
                    <a:bodyPr/>
                    <a:lstStyle/>
                    <a:p>
                      <a:pPr algn="r" rtl="1"/>
                      <a:r>
                        <a:rPr lang="ar-AE" sz="1400" b="1" dirty="0">
                          <a:latin typeface="Sakkal Majalla" panose="02000000000000000000" pitchFamily="2" charset="-78"/>
                          <a:cs typeface="Sakkal Majalla" panose="02000000000000000000" pitchFamily="2" charset="-78"/>
                        </a:rPr>
                        <a:t>أ</a:t>
                      </a:r>
                      <a:r>
                        <a:rPr lang="ar-SA" sz="1400" b="1" dirty="0">
                          <a:latin typeface="Sakkal Majalla" panose="02000000000000000000" pitchFamily="2" charset="-78"/>
                          <a:cs typeface="Sakkal Majalla" panose="02000000000000000000" pitchFamily="2" charset="-78"/>
                        </a:rPr>
                        <a:t>نشطه</a:t>
                      </a:r>
                      <a:r>
                        <a:rPr lang="ar-SA" sz="1400" b="1" baseline="0" dirty="0">
                          <a:latin typeface="Sakkal Majalla" panose="02000000000000000000" pitchFamily="2" charset="-78"/>
                          <a:cs typeface="Sakkal Majalla" panose="02000000000000000000" pitchFamily="2" charset="-78"/>
                        </a:rPr>
                        <a:t> مهارية</a:t>
                      </a:r>
                      <a:endParaRPr lang="ar-AE"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dirty="0">
                          <a:latin typeface="Sakkal Majalla" panose="02000000000000000000" pitchFamily="2" charset="-78"/>
                          <a:cs typeface="Sakkal Majalla" panose="02000000000000000000" pitchFamily="2" charset="-78"/>
                        </a:rPr>
                        <a:t>المكونات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616534">
                <a:tc>
                  <a:txBody>
                    <a:bodyPr/>
                    <a:lstStyle/>
                    <a:p>
                      <a:pPr marL="0" indent="0" algn="r" rtl="1">
                        <a:buFont typeface="Arial" panose="020B0604020202020204" pitchFamily="34" charset="0"/>
                        <a:buNone/>
                      </a:pPr>
                      <a:r>
                        <a:rPr lang="ar-SA" sz="1400" b="1" u="none" baseline="0" dirty="0">
                          <a:solidFill>
                            <a:srgbClr val="FF0000"/>
                          </a:solidFill>
                          <a:latin typeface="Sakkal Majalla" panose="02000000000000000000" pitchFamily="2" charset="-78"/>
                          <a:cs typeface="Sakkal Majalla" panose="02000000000000000000" pitchFamily="2" charset="-78"/>
                        </a:rPr>
                        <a:t>ال</a:t>
                      </a:r>
                      <a:r>
                        <a:rPr lang="ar-AE" sz="1400" b="1" u="none" baseline="0" dirty="0">
                          <a:solidFill>
                            <a:srgbClr val="FF0000"/>
                          </a:solidFill>
                          <a:latin typeface="Sakkal Majalla" panose="02000000000000000000" pitchFamily="2" charset="-78"/>
                          <a:cs typeface="Sakkal Majalla" panose="02000000000000000000" pitchFamily="2" charset="-78"/>
                        </a:rPr>
                        <a:t>أن</a:t>
                      </a:r>
                      <a:r>
                        <a:rPr lang="ar-SA" sz="1400" b="1" u="none" baseline="0" dirty="0">
                          <a:solidFill>
                            <a:srgbClr val="FF0000"/>
                          </a:solidFill>
                          <a:latin typeface="Sakkal Majalla" panose="02000000000000000000" pitchFamily="2" charset="-78"/>
                          <a:cs typeface="Sakkal Majalla" panose="02000000000000000000" pitchFamily="2" charset="-78"/>
                        </a:rPr>
                        <a:t>شطه الصفية </a:t>
                      </a:r>
                      <a:r>
                        <a:rPr lang="ar-AE" sz="1400" b="1" u="none" baseline="0" dirty="0">
                          <a:solidFill>
                            <a:srgbClr val="FF0000"/>
                          </a:solidFill>
                          <a:latin typeface="Sakkal Majalla" panose="02000000000000000000" pitchFamily="2" charset="-78"/>
                          <a:cs typeface="Sakkal Majalla" panose="02000000000000000000" pitchFamily="2" charset="-78"/>
                        </a:rPr>
                        <a:t>:</a:t>
                      </a:r>
                    </a:p>
                    <a:p>
                      <a:pPr marL="0" indent="0" algn="r" rtl="1">
                        <a:buFont typeface="Arial" panose="020B0604020202020204" pitchFamily="34" charset="0"/>
                        <a:buNone/>
                      </a:pPr>
                      <a:endParaRPr lang="ar-AE" sz="1400" b="1" u="none" baseline="0" dirty="0">
                        <a:solidFill>
                          <a:srgbClr val="FF0000"/>
                        </a:solidFill>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ar-AE" sz="1400" b="1" baseline="0" dirty="0">
                          <a:latin typeface="Sakkal Majalla" panose="02000000000000000000" pitchFamily="2" charset="-78"/>
                          <a:cs typeface="Sakkal Majalla" panose="02000000000000000000" pitchFamily="2" charset="-78"/>
                        </a:rPr>
                        <a:t>أنشطة تدريب الطالب على مسك  الكرة واللعب  بها  .</a:t>
                      </a:r>
                    </a:p>
                    <a:p>
                      <a:pPr marL="228600" indent="-228600" algn="r" rtl="1">
                        <a:buFont typeface="+mj-lt"/>
                        <a:buAutoNum type="arabicPeriod"/>
                      </a:pPr>
                      <a:r>
                        <a:rPr lang="ar-AE" sz="1400" b="1" baseline="0" dirty="0">
                          <a:latin typeface="Sakkal Majalla" panose="02000000000000000000" pitchFamily="2" charset="-78"/>
                          <a:cs typeface="Sakkal Majalla" panose="02000000000000000000" pitchFamily="2" charset="-78"/>
                        </a:rPr>
                        <a:t>أنشطة تدريب الطالب  رمي الكرة   بشكل عشوائي  في اتجاهات مختلفة .</a:t>
                      </a:r>
                    </a:p>
                    <a:p>
                      <a:pPr marL="228600" indent="-228600" algn="r" rtl="1">
                        <a:buFont typeface="+mj-lt"/>
                        <a:buAutoNum type="arabicPeriod"/>
                      </a:pPr>
                      <a:r>
                        <a:rPr lang="ar-AE" sz="1400" b="1" baseline="0" dirty="0">
                          <a:latin typeface="Sakkal Majalla" panose="02000000000000000000" pitchFamily="2" charset="-78"/>
                          <a:cs typeface="Sakkal Majalla" panose="02000000000000000000" pitchFamily="2" charset="-78"/>
                        </a:rPr>
                        <a:t>انشطة تدريب الطالب على  رمي الكرة في اتجاه محدد ( كرة السلة ) .</a:t>
                      </a:r>
                      <a:endParaRPr lang="ar-AE" sz="1400" b="1" dirty="0">
                        <a:solidFill>
                          <a:srgbClr val="FF0000"/>
                        </a:solidFill>
                        <a:latin typeface="Sakkal Majalla" panose="02000000000000000000" pitchFamily="2" charset="-78"/>
                        <a:cs typeface="Sakkal Majalla" panose="02000000000000000000" pitchFamily="2" charset="-78"/>
                      </a:endParaRP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kumimoji="0" lang="ar-AE" sz="1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عرض</a:t>
                      </a:r>
                      <a:r>
                        <a:rPr kumimoji="0" lang="en-US" sz="1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  </a:t>
                      </a:r>
                      <a:r>
                        <a:rPr kumimoji="0" lang="ar-AE" sz="1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فيديو تعليمي  عن اللعب بالكرة  .</a:t>
                      </a:r>
                    </a:p>
                    <a:p>
                      <a:pPr algn="r" rtl="1"/>
                      <a:endParaRPr lang="ar-SA" sz="1400" b="1" baseline="0" dirty="0">
                        <a:latin typeface="Sakkal Majalla" panose="02000000000000000000" pitchFamily="2" charset="-78"/>
                        <a:cs typeface="Sakkal Majalla" panose="02000000000000000000" pitchFamily="2" charset="-78"/>
                      </a:endParaRPr>
                    </a:p>
                    <a:p>
                      <a:pPr algn="r" rtl="1"/>
                      <a:r>
                        <a:rPr lang="ar-AE" sz="1400" b="1" baseline="0" dirty="0">
                          <a:solidFill>
                            <a:srgbClr val="FF0000"/>
                          </a:solidFill>
                          <a:latin typeface="Sakkal Majalla" panose="02000000000000000000" pitchFamily="2" charset="-78"/>
                          <a:cs typeface="Sakkal Majalla" panose="02000000000000000000" pitchFamily="2" charset="-78"/>
                        </a:rPr>
                        <a:t>تحليل الهدف : </a:t>
                      </a:r>
                    </a:p>
                    <a:p>
                      <a:pPr algn="r" rtl="1"/>
                      <a:endParaRPr lang="ar-SA" sz="1400" b="1" u="none" baseline="0" dirty="0">
                        <a:solidFill>
                          <a:schemeClr val="tx1"/>
                        </a:solidFill>
                        <a:latin typeface="Sakkal Majalla" panose="02000000000000000000" pitchFamily="2" charset="-78"/>
                        <a:cs typeface="Sakkal Majalla" panose="02000000000000000000" pitchFamily="2" charset="-78"/>
                      </a:endParaRPr>
                    </a:p>
                    <a:p>
                      <a:pPr algn="r" rtl="1"/>
                      <a:endParaRPr lang="ar-SA" sz="1400" b="1" u="none" baseline="0" dirty="0">
                        <a:solidFill>
                          <a:schemeClr val="tx1"/>
                        </a:solidFill>
                        <a:latin typeface="Sakkal Majalla" panose="02000000000000000000" pitchFamily="2" charset="-78"/>
                        <a:cs typeface="Sakkal Majalla" panose="02000000000000000000" pitchFamily="2" charset="-78"/>
                      </a:endParaRPr>
                    </a:p>
                    <a:p>
                      <a:pPr algn="r" rtl="1"/>
                      <a:r>
                        <a:rPr lang="en-US" sz="1400" b="1" u="none" baseline="0" dirty="0">
                          <a:latin typeface="Sakkal Majalla" panose="02000000000000000000" pitchFamily="2" charset="-78"/>
                          <a:cs typeface="Sakkal Majalla" panose="02000000000000000000" pitchFamily="2" charset="-78"/>
                        </a:rPr>
                        <a:t>1</a:t>
                      </a:r>
                      <a:r>
                        <a:rPr lang="ar-SA" sz="1400" b="1" u="none" baseline="0" dirty="0">
                          <a:latin typeface="Sakkal Majalla" panose="02000000000000000000" pitchFamily="2" charset="-78"/>
                          <a:cs typeface="Sakkal Majalla" panose="02000000000000000000" pitchFamily="2" charset="-78"/>
                        </a:rPr>
                        <a:t>- أن ينظر الطالب إلى المعلم وهو يرمي الكرة .</a:t>
                      </a:r>
                      <a:endParaRPr lang="en-US" sz="1400" b="1" u="none" baseline="0" dirty="0">
                        <a:latin typeface="Sakkal Majalla" panose="02000000000000000000" pitchFamily="2" charset="-78"/>
                        <a:cs typeface="Sakkal Majalla" panose="02000000000000000000" pitchFamily="2" charset="-78"/>
                      </a:endParaRPr>
                    </a:p>
                    <a:p>
                      <a:pPr algn="r" rtl="1"/>
                      <a:r>
                        <a:rPr lang="en-US" sz="1400" b="1" u="none" baseline="0" dirty="0">
                          <a:latin typeface="Sakkal Majalla" panose="02000000000000000000" pitchFamily="2" charset="-78"/>
                          <a:cs typeface="Sakkal Majalla" panose="02000000000000000000" pitchFamily="2" charset="-78"/>
                        </a:rPr>
                        <a:t>2</a:t>
                      </a:r>
                      <a:r>
                        <a:rPr lang="ar-SA" sz="1400" b="1" u="none" baseline="0" dirty="0">
                          <a:latin typeface="Sakkal Majalla" panose="02000000000000000000" pitchFamily="2" charset="-78"/>
                          <a:cs typeface="Sakkal Majalla" panose="02000000000000000000" pitchFamily="2" charset="-78"/>
                        </a:rPr>
                        <a:t>- أن يمد الطالب يده لمسك الكرة .</a:t>
                      </a:r>
                      <a:endParaRPr lang="en-US" sz="1400" b="1" u="none" baseline="0" dirty="0">
                        <a:latin typeface="Sakkal Majalla" panose="02000000000000000000" pitchFamily="2" charset="-78"/>
                        <a:cs typeface="Sakkal Majalla" panose="02000000000000000000" pitchFamily="2" charset="-78"/>
                      </a:endParaRPr>
                    </a:p>
                    <a:p>
                      <a:pPr algn="r" rtl="1"/>
                      <a:r>
                        <a:rPr lang="en-US" sz="1400" b="1" u="none" baseline="0" dirty="0">
                          <a:latin typeface="Sakkal Majalla" panose="02000000000000000000" pitchFamily="2" charset="-78"/>
                          <a:cs typeface="Sakkal Majalla" panose="02000000000000000000" pitchFamily="2" charset="-78"/>
                        </a:rPr>
                        <a:t>3</a:t>
                      </a:r>
                      <a:r>
                        <a:rPr lang="ar-SA" sz="1400" b="1" u="none" baseline="0" dirty="0">
                          <a:latin typeface="Sakkal Majalla" panose="02000000000000000000" pitchFamily="2" charset="-78"/>
                          <a:cs typeface="Sakkal Majalla" panose="02000000000000000000" pitchFamily="2" charset="-78"/>
                        </a:rPr>
                        <a:t>- أن يمسك الطالب الكرة بيده بطريقة صحيحة بنسبة </a:t>
                      </a:r>
                      <a:r>
                        <a:rPr lang="en-US" sz="1400" b="1" u="none" baseline="0" dirty="0">
                          <a:latin typeface="Sakkal Majalla" panose="02000000000000000000" pitchFamily="2" charset="-78"/>
                          <a:cs typeface="Sakkal Majalla" panose="02000000000000000000" pitchFamily="2" charset="-78"/>
                        </a:rPr>
                        <a:t>80</a:t>
                      </a:r>
                      <a:r>
                        <a:rPr lang="ar-SA" sz="1400" b="1" u="none" baseline="0" dirty="0">
                          <a:latin typeface="Sakkal Majalla" panose="02000000000000000000" pitchFamily="2" charset="-78"/>
                          <a:cs typeface="Sakkal Majalla" panose="02000000000000000000" pitchFamily="2" charset="-78"/>
                        </a:rPr>
                        <a:t> </a:t>
                      </a:r>
                      <a:r>
                        <a:rPr lang="en-US" sz="1400" b="1" u="none" baseline="0" dirty="0">
                          <a:latin typeface="Sakkal Majalla" panose="02000000000000000000" pitchFamily="2" charset="-78"/>
                          <a:cs typeface="Sakkal Majalla" panose="02000000000000000000" pitchFamily="2" charset="-78"/>
                        </a:rPr>
                        <a:t>%</a:t>
                      </a:r>
                      <a:r>
                        <a:rPr lang="ar-SA" sz="1400" b="1" u="none" baseline="0" dirty="0">
                          <a:latin typeface="Sakkal Majalla" panose="02000000000000000000" pitchFamily="2" charset="-78"/>
                          <a:cs typeface="Sakkal Majalla" panose="02000000000000000000" pitchFamily="2" charset="-78"/>
                        </a:rPr>
                        <a:t> .</a:t>
                      </a:r>
                      <a:endParaRPr lang="en-US" sz="1400" b="1" u="none" baseline="0" dirty="0">
                        <a:latin typeface="Sakkal Majalla" panose="02000000000000000000" pitchFamily="2" charset="-78"/>
                        <a:cs typeface="Sakkal Majalla" panose="02000000000000000000" pitchFamily="2" charset="-78"/>
                      </a:endParaRPr>
                    </a:p>
                    <a:p>
                      <a:pPr algn="r" rtl="1"/>
                      <a:r>
                        <a:rPr lang="en-US" sz="1400" b="1" u="none" baseline="0" dirty="0">
                          <a:latin typeface="Sakkal Majalla" panose="02000000000000000000" pitchFamily="2" charset="-78"/>
                          <a:cs typeface="Sakkal Majalla" panose="02000000000000000000" pitchFamily="2" charset="-78"/>
                        </a:rPr>
                        <a:t>4</a:t>
                      </a:r>
                      <a:r>
                        <a:rPr lang="ar-SA" sz="1400" b="1" u="none" baseline="0" dirty="0">
                          <a:latin typeface="Sakkal Majalla" panose="02000000000000000000" pitchFamily="2" charset="-78"/>
                          <a:cs typeface="Sakkal Majalla" panose="02000000000000000000" pitchFamily="2" charset="-78"/>
                        </a:rPr>
                        <a:t>- أن يرمي الطالب الكرة في اتجاه محدد مثال </a:t>
                      </a:r>
                      <a:r>
                        <a:rPr lang="ar-SA" sz="1400" b="1" u="none" baseline="0" dirty="0">
                          <a:solidFill>
                            <a:schemeClr val="accent6">
                              <a:lumMod val="75000"/>
                            </a:schemeClr>
                          </a:solidFill>
                          <a:latin typeface="Sakkal Majalla" panose="02000000000000000000" pitchFamily="2" charset="-78"/>
                          <a:cs typeface="Sakkal Majalla" panose="02000000000000000000" pitchFamily="2" charset="-78"/>
                        </a:rPr>
                        <a:t>( كرة السلة ) </a:t>
                      </a:r>
                      <a:r>
                        <a:rPr lang="ar-SA" sz="1400" b="1" u="none" baseline="0" dirty="0">
                          <a:latin typeface="Sakkal Majalla" panose="02000000000000000000" pitchFamily="2" charset="-78"/>
                          <a:cs typeface="Sakkal Majalla" panose="02000000000000000000" pitchFamily="2" charset="-78"/>
                        </a:rPr>
                        <a:t>عندما يطلب منه ذلك في محاولتين من أصل أربعة .</a:t>
                      </a:r>
                    </a:p>
                    <a:p>
                      <a:pPr algn="r" rtl="1"/>
                      <a:endParaRPr lang="ar-SA" sz="1400" b="1" u="none" baseline="0" dirty="0">
                        <a:latin typeface="Sakkal Majalla" panose="02000000000000000000" pitchFamily="2" charset="-78"/>
                        <a:cs typeface="Sakkal Majalla" panose="02000000000000000000" pitchFamily="2" charset="-78"/>
                      </a:endParaRPr>
                    </a:p>
                    <a:p>
                      <a:pPr algn="r" rtl="1"/>
                      <a:endParaRPr lang="ar-SA" sz="1400" b="1" u="none"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dirty="0">
                          <a:solidFill>
                            <a:srgbClr val="FF0000"/>
                          </a:solidFill>
                          <a:latin typeface="Sakkal Majalla" panose="02000000000000000000" pitchFamily="2" charset="-78"/>
                          <a:cs typeface="Sakkal Majalla" panose="02000000000000000000" pitchFamily="2" charset="-78"/>
                        </a:rPr>
                        <a:t>نقاط مهمة في  الحصة الدرسية</a:t>
                      </a:r>
                    </a:p>
                    <a:p>
                      <a:pPr marL="0" indent="0" algn="ctr" rtl="1">
                        <a:buFont typeface="Arial" panose="020B0604020202020204" pitchFamily="34" charset="0"/>
                        <a:buNone/>
                      </a:pPr>
                      <a:endParaRPr lang="ar-SA" sz="1400" b="1" baseline="0" dirty="0">
                        <a:latin typeface="Sakkal Majalla" panose="02000000000000000000" pitchFamily="2" charset="-78"/>
                        <a:cs typeface="Sakkal Majalla" panose="02000000000000000000" pitchFamily="2" charset="-78"/>
                      </a:endParaRPr>
                    </a:p>
                    <a:p>
                      <a:pPr algn="r" rtl="1"/>
                      <a:r>
                        <a:rPr lang="ar-AE" sz="1400" b="1" dirty="0">
                          <a:latin typeface="Sakkal Majalla" panose="02000000000000000000" pitchFamily="2" charset="-78"/>
                          <a:cs typeface="Sakkal Majalla" panose="02000000000000000000" pitchFamily="2" charset="-78"/>
                        </a:rPr>
                        <a:t>- تحفيز الطالب على التفاعل مع المعلمة.</a:t>
                      </a:r>
                    </a:p>
                    <a:p>
                      <a:pPr algn="r" rtl="1"/>
                      <a:r>
                        <a:rPr lang="ar-AE" sz="1400" b="1" dirty="0">
                          <a:latin typeface="Sakkal Majalla" panose="02000000000000000000" pitchFamily="2" charset="-78"/>
                          <a:cs typeface="Sakkal Majalla" panose="02000000000000000000" pitchFamily="2" charset="-78"/>
                        </a:rPr>
                        <a:t>. مراعاة الفروق الفردية للحالات وإن تشابهت نسبة الذكاء والتقييم.</a:t>
                      </a:r>
                    </a:p>
                    <a:p>
                      <a:pPr algn="r" rtl="1"/>
                      <a:r>
                        <a:rPr lang="ar-AE" sz="1400" b="1" dirty="0">
                          <a:latin typeface="Sakkal Majalla" panose="02000000000000000000" pitchFamily="2" charset="-78"/>
                          <a:cs typeface="Sakkal Majalla" panose="02000000000000000000" pitchFamily="2" charset="-78"/>
                        </a:rPr>
                        <a:t>.إعطاء كل طالب حقه من الحصة .</a:t>
                      </a:r>
                    </a:p>
                    <a:p>
                      <a:pPr algn="r" rtl="1"/>
                      <a:r>
                        <a:rPr lang="ar-AE" sz="1400" b="1" dirty="0">
                          <a:latin typeface="Sakkal Majalla" panose="02000000000000000000" pitchFamily="2" charset="-78"/>
                          <a:cs typeface="Sakkal Majalla" panose="02000000000000000000" pitchFamily="2" charset="-78"/>
                        </a:rPr>
                        <a:t>. تقسيم الحصة إلى عمل جماعي وفردي .</a:t>
                      </a:r>
                    </a:p>
                    <a:p>
                      <a:pPr algn="r" rtl="1"/>
                      <a:r>
                        <a:rPr lang="ar-AE" sz="1400" b="1" dirty="0">
                          <a:latin typeface="Sakkal Majalla" panose="02000000000000000000" pitchFamily="2" charset="-78"/>
                          <a:cs typeface="Sakkal Majalla" panose="02000000000000000000" pitchFamily="2" charset="-78"/>
                        </a:rPr>
                        <a:t>-يمكن الدمج بين الأساليب لتحقيق أقصى فائدة ممكنة.</a:t>
                      </a:r>
                      <a:endParaRPr lang="ar-AE" sz="1400" b="1" baseline="0" dirty="0">
                        <a:latin typeface="Sakkal Majalla" panose="02000000000000000000" pitchFamily="2" charset="-78"/>
                        <a:cs typeface="Sakkal Majalla" panose="02000000000000000000" pitchFamily="2" charset="-78"/>
                      </a:endParaRPr>
                    </a:p>
                    <a:p>
                      <a:pPr algn="r" rtl="1"/>
                      <a:endParaRPr lang="ar-AE" sz="1400" b="1" u="none" baseline="0" dirty="0">
                        <a:latin typeface="Sakkal Majalla" panose="02000000000000000000" pitchFamily="2" charset="-78"/>
                        <a:cs typeface="Sakkal Majalla" panose="02000000000000000000" pitchFamily="2" charset="-78"/>
                      </a:endParaRPr>
                    </a:p>
                    <a:p>
                      <a:pPr algn="r" rtl="1"/>
                      <a:endParaRPr lang="en-US" sz="1400" b="1" u="none" baseline="0" dirty="0">
                        <a:latin typeface="Sakkal Majalla" panose="02000000000000000000" pitchFamily="2" charset="-78"/>
                        <a:cs typeface="Sakkal Majalla" panose="02000000000000000000" pitchFamily="2" charset="-78"/>
                      </a:endParaRPr>
                    </a:p>
                    <a:p>
                      <a:pPr algn="r" rtl="1"/>
                      <a:endParaRPr lang="en-US" sz="1400" b="1" u="none" baseline="0" dirty="0">
                        <a:latin typeface="Sakkal Majalla" panose="02000000000000000000" pitchFamily="2" charset="-78"/>
                        <a:cs typeface="Sakkal Majalla" panose="02000000000000000000" pitchFamily="2" charset="-78"/>
                      </a:endParaRPr>
                    </a:p>
                    <a:p>
                      <a:pPr algn="r" rtl="1"/>
                      <a:endParaRPr lang="ar-SA" sz="14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8" name="Date Placeholder 17"/>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CADBA5E-4532-4792-A258-A0D67C635858}" type="datetime3">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 February 2021</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9" name="Slide Number Placeholder 1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9F505-338F-4A63-8E60-F3E66EC2060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4667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069469673"/>
              </p:ext>
            </p:extLst>
          </p:nvPr>
        </p:nvGraphicFramePr>
        <p:xfrm>
          <a:off x="180109" y="276529"/>
          <a:ext cx="11804073" cy="6314980"/>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334090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u="none" baseline="0" dirty="0">
                          <a:solidFill>
                            <a:srgbClr val="FF0000"/>
                          </a:solidFill>
                          <a:latin typeface="Sakkal Majalla" panose="02000000000000000000" pitchFamily="2" charset="-78"/>
                          <a:cs typeface="Sakkal Majalla" panose="02000000000000000000" pitchFamily="2" charset="-78"/>
                        </a:rPr>
                        <a:t>الحصة الدراسية:</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u="none" baseline="0" dirty="0">
                          <a:solidFill>
                            <a:schemeClr val="tx1"/>
                          </a:solidFill>
                          <a:latin typeface="Sakkal Majalla" panose="02000000000000000000" pitchFamily="2" charset="-78"/>
                          <a:cs typeface="Sakkal Majalla" panose="02000000000000000000" pitchFamily="2" charset="-78"/>
                        </a:rPr>
                        <a:t>الهدف الرئيسي هو  </a:t>
                      </a:r>
                      <a:r>
                        <a:rPr lang="en-US" sz="1400" b="1" dirty="0">
                          <a:latin typeface="Sakkal Majalla" panose="02000000000000000000" pitchFamily="2" charset="-78"/>
                          <a:cs typeface="Sakkal Majalla" panose="02000000000000000000" pitchFamily="2" charset="-78"/>
                        </a:rPr>
                        <a:t>مسك الكرة  باليد ورميها في اي اتجاه   محدد حسب الامر</a:t>
                      </a:r>
                      <a:endParaRPr lang="ar-SA" sz="1400" b="1"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1400" b="1" dirty="0">
                        <a:latin typeface="Sakkal Majalla" panose="02000000000000000000" pitchFamily="2" charset="-78"/>
                        <a:cs typeface="Sakkal Majalla" panose="02000000000000000000" pitchFamily="2" charset="-78"/>
                      </a:endParaRPr>
                    </a:p>
                    <a:p>
                      <a:pPr algn="r" rtl="1"/>
                      <a:r>
                        <a:rPr lang="ar-AE" sz="1400" b="1" u="none" baseline="0" dirty="0">
                          <a:solidFill>
                            <a:schemeClr val="tx1"/>
                          </a:solidFill>
                          <a:latin typeface="Sakkal Majalla" panose="02000000000000000000" pitchFamily="2" charset="-78"/>
                          <a:cs typeface="Sakkal Majalla" panose="02000000000000000000" pitchFamily="2" charset="-78"/>
                        </a:rPr>
                        <a:t>أهداف أخرى:   تنمية مهارة التقليد الحركي. -   تنمية مهارة التوازن. - تنمية التآزر البصري الحركي - تنمية المهارات الحركية الصغرى</a:t>
                      </a:r>
                    </a:p>
                    <a:p>
                      <a:pPr algn="r" rtl="1"/>
                      <a:endParaRPr lang="ar-AE" sz="1400" b="1" u="none" baseline="0" dirty="0">
                        <a:solidFill>
                          <a:schemeClr val="tx1"/>
                        </a:solidFill>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ar-AE" sz="1400" b="1" u="none" baseline="0" dirty="0">
                          <a:solidFill>
                            <a:schemeClr val="tx1"/>
                          </a:solidFill>
                          <a:latin typeface="Sakkal Majalla" panose="02000000000000000000" pitchFamily="2" charset="-78"/>
                          <a:cs typeface="Sakkal Majalla" panose="02000000000000000000" pitchFamily="2" charset="-78"/>
                        </a:rPr>
                        <a:t>التهيئة للحصة (إلقاء التحية ، السلام على الطلاب ، التذكير بما تم تعلمه في الحصة السابقة).</a:t>
                      </a:r>
                    </a:p>
                    <a:p>
                      <a:pPr marL="228600" indent="-228600" algn="r" rtl="1">
                        <a:buFont typeface="+mj-lt"/>
                        <a:buAutoNum type="arabicPeriod"/>
                      </a:pPr>
                      <a:r>
                        <a:rPr lang="ar-AE" sz="1400" b="1" u="none" baseline="0" dirty="0">
                          <a:solidFill>
                            <a:schemeClr val="tx1"/>
                          </a:solidFill>
                          <a:latin typeface="Sakkal Majalla" panose="02000000000000000000" pitchFamily="2" charset="-78"/>
                          <a:cs typeface="Sakkal Majalla" panose="02000000000000000000" pitchFamily="2" charset="-78"/>
                        </a:rPr>
                        <a:t>عرض فيديو خاص بالدرس اللعب بالكرة ورميها  .</a:t>
                      </a:r>
                    </a:p>
                    <a:p>
                      <a:pPr marL="228600" indent="-228600" algn="r" rtl="1">
                        <a:buFont typeface="+mj-lt"/>
                        <a:buAutoNum type="arabicPeriod"/>
                      </a:pPr>
                      <a:r>
                        <a:rPr lang="ar-AE" sz="1400" b="1" u="none" baseline="0" dirty="0">
                          <a:solidFill>
                            <a:schemeClr val="tx1"/>
                          </a:solidFill>
                          <a:latin typeface="Sakkal Majalla" panose="02000000000000000000" pitchFamily="2" charset="-78"/>
                          <a:cs typeface="Sakkal Majalla" panose="02000000000000000000" pitchFamily="2" charset="-78"/>
                        </a:rPr>
                        <a:t>تدريبات  على  تنمية المهارات الحركية الصغرى  والكبرى.</a:t>
                      </a:r>
                    </a:p>
                    <a:p>
                      <a:pPr marL="228600" indent="-228600" algn="r" rtl="1">
                        <a:buFont typeface="+mj-lt"/>
                        <a:buAutoNum type="arabicPeriod"/>
                      </a:pPr>
                      <a:r>
                        <a:rPr lang="ar-AE" sz="1400" b="1" u="none" baseline="0" dirty="0">
                          <a:solidFill>
                            <a:schemeClr val="tx1"/>
                          </a:solidFill>
                          <a:latin typeface="Sakkal Majalla" panose="02000000000000000000" pitchFamily="2" charset="-78"/>
                          <a:cs typeface="Sakkal Majalla" panose="02000000000000000000" pitchFamily="2" charset="-78"/>
                        </a:rPr>
                        <a:t>يبتكر المدرس أنشطة وتمارين إضافية لتنمية التآزر البصري الحركي مثال أن يلعب لعبة رمي السهم وتصوييب نحو الهدف   .</a:t>
                      </a:r>
                      <a:endParaRPr lang="ar-AE" sz="14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النشاط الرياضي </a:t>
                      </a:r>
                      <a:r>
                        <a:rPr lang="en-GB" sz="1400" b="1" u="none" baseline="0" dirty="0">
                          <a:solidFill>
                            <a:srgbClr val="FF0000"/>
                          </a:solidFill>
                          <a:latin typeface="Sakkal Majalla" panose="02000000000000000000" pitchFamily="2" charset="-78"/>
                          <a:cs typeface="Sakkal Majalla" panose="02000000000000000000" pitchFamily="2" charset="-78"/>
                        </a:rPr>
                        <a:t>:</a:t>
                      </a:r>
                      <a:endParaRPr lang="ar-AE" sz="1400" b="1" u="none" baseline="0" dirty="0">
                        <a:solidFill>
                          <a:schemeClr val="tx1"/>
                        </a:solidFill>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ar-AE" sz="1400" b="1" u="none" baseline="0" dirty="0">
                          <a:solidFill>
                            <a:schemeClr val="tx1"/>
                          </a:solidFill>
                          <a:latin typeface="Sakkal Majalla" panose="02000000000000000000" pitchFamily="2" charset="-78"/>
                          <a:cs typeface="Sakkal Majalla" panose="02000000000000000000" pitchFamily="2" charset="-78"/>
                        </a:rPr>
                        <a:t>أن يقوم المعلم بعمل نشاط رياضي برمي الكرة داخل السلة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u="none" baseline="0" dirty="0">
                          <a:solidFill>
                            <a:srgbClr val="FF0000"/>
                          </a:solidFill>
                          <a:latin typeface="Sakkal Majalla" panose="02000000000000000000" pitchFamily="2" charset="-78"/>
                          <a:cs typeface="Sakkal Majalla" panose="02000000000000000000" pitchFamily="2" charset="-78"/>
                        </a:rPr>
                        <a:t>النشاط الفني: </a:t>
                      </a:r>
                    </a:p>
                    <a:p>
                      <a:pPr algn="r" rtl="1"/>
                      <a:r>
                        <a:rPr lang="en-US" sz="1400" b="1" u="none" baseline="0" dirty="0">
                          <a:solidFill>
                            <a:schemeClr val="tx1"/>
                          </a:solidFill>
                          <a:latin typeface="Sakkal Majalla" panose="02000000000000000000" pitchFamily="2" charset="-78"/>
                          <a:cs typeface="Sakkal Majalla" panose="02000000000000000000" pitchFamily="2" charset="-78"/>
                        </a:rPr>
                        <a:t>  1</a:t>
                      </a:r>
                      <a:r>
                        <a:rPr lang="ar-AE" sz="1400" b="1" u="none" baseline="0" dirty="0">
                          <a:solidFill>
                            <a:schemeClr val="tx1"/>
                          </a:solidFill>
                          <a:latin typeface="Sakkal Majalla" panose="02000000000000000000" pitchFamily="2" charset="-78"/>
                          <a:cs typeface="Sakkal Majalla" panose="02000000000000000000" pitchFamily="2" charset="-78"/>
                        </a:rPr>
                        <a:t>أن يقوم المعلم بعمل نشاط فني يشتمل على تلوين صور لأولاد يلعبون  بالكرة في اتجاهات مختلفة .</a:t>
                      </a: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النشاط الموسيقى: </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400" b="1" u="none" baseline="0" dirty="0">
                          <a:solidFill>
                            <a:schemeClr val="tx1"/>
                          </a:solidFill>
                          <a:latin typeface="Sakkal Majalla" panose="02000000000000000000" pitchFamily="2" charset="-78"/>
                          <a:cs typeface="Sakkal Majalla" panose="02000000000000000000" pitchFamily="2" charset="-78"/>
                        </a:rPr>
                        <a:t>1</a:t>
                      </a:r>
                      <a:r>
                        <a:rPr lang="ar-SA" sz="1400" b="1" u="none" baseline="0" dirty="0">
                          <a:solidFill>
                            <a:schemeClr val="tx1"/>
                          </a:solidFill>
                          <a:latin typeface="Sakkal Majalla" panose="02000000000000000000" pitchFamily="2" charset="-78"/>
                          <a:cs typeface="Sakkal Majalla" panose="02000000000000000000" pitchFamily="2" charset="-78"/>
                        </a:rPr>
                        <a:t>- </a:t>
                      </a:r>
                      <a:r>
                        <a:rPr lang="ar-AE" sz="1400" b="1" u="none" baseline="0" dirty="0">
                          <a:solidFill>
                            <a:schemeClr val="tx1"/>
                          </a:solidFill>
                          <a:latin typeface="Sakkal Majalla" panose="02000000000000000000" pitchFamily="2" charset="-78"/>
                          <a:cs typeface="Sakkal Majalla" panose="02000000000000000000" pitchFamily="2" charset="-78"/>
                        </a:rPr>
                        <a:t>اغنية  أبطال الكرة .</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400" b="1" u="none" baseline="0" dirty="0">
                          <a:solidFill>
                            <a:schemeClr val="tx1"/>
                          </a:solidFill>
                          <a:latin typeface="Sakkal Majalla" panose="02000000000000000000" pitchFamily="2" charset="-78"/>
                          <a:cs typeface="Sakkal Majalla" panose="02000000000000000000" pitchFamily="2" charset="-78"/>
                        </a:rPr>
                        <a:t>2</a:t>
                      </a:r>
                      <a:r>
                        <a:rPr lang="ar-SA" sz="1400" b="1" u="none" baseline="0" dirty="0">
                          <a:solidFill>
                            <a:schemeClr val="tx1"/>
                          </a:solidFill>
                          <a:latin typeface="Sakkal Majalla" panose="02000000000000000000" pitchFamily="2" charset="-78"/>
                          <a:cs typeface="Sakkal Majalla" panose="02000000000000000000" pitchFamily="2" charset="-78"/>
                        </a:rPr>
                        <a:t>- كرتي كبيرة .</a:t>
                      </a:r>
                      <a:endParaRPr lang="ar-AE" sz="1400" b="1" u="none" baseline="0" dirty="0">
                        <a:solidFill>
                          <a:schemeClr val="tx1"/>
                        </a:solidFill>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دليل للمعلم</a:t>
                      </a:r>
                    </a:p>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400" b="1" baseline="0" dirty="0">
                          <a:latin typeface="Sakkal Majalla" panose="02000000000000000000" pitchFamily="2" charset="-78"/>
                          <a:cs typeface="Sakkal Majalla" panose="02000000000000000000" pitchFamily="2" charset="-78"/>
                        </a:rPr>
                        <a:t>يساعد الأهل ابنهم على </a:t>
                      </a:r>
                      <a:r>
                        <a:rPr lang="ar-SA" sz="1400" b="1" baseline="0" dirty="0">
                          <a:latin typeface="Sakkal Majalla" panose="02000000000000000000" pitchFamily="2" charset="-78"/>
                          <a:cs typeface="Sakkal Majalla" panose="02000000000000000000" pitchFamily="2" charset="-78"/>
                        </a:rPr>
                        <a:t> اللعب بالكرة ورميها في اتجاهات مختلفة </a:t>
                      </a:r>
                      <a:r>
                        <a:rPr lang="ar-AE" sz="1400" b="1" baseline="0" dirty="0">
                          <a:latin typeface="Sakkal Majalla" panose="02000000000000000000" pitchFamily="2" charset="-78"/>
                          <a:cs typeface="Sakkal Majalla" panose="02000000000000000000" pitchFamily="2" charset="-78"/>
                        </a:rPr>
                        <a:t>.</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400" b="1" baseline="0" dirty="0">
                          <a:latin typeface="Sakkal Majalla" panose="02000000000000000000" pitchFamily="2" charset="-78"/>
                          <a:cs typeface="Sakkal Majalla" panose="02000000000000000000" pitchFamily="2" charset="-78"/>
                        </a:rPr>
                        <a:t>يساعد الأهل ابنهم  باللعب بكرة السلة  وتدريب عليها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الواجب المنزلي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319971">
                <a:tc>
                  <a:txBody>
                    <a:bodyPr/>
                    <a:lstStyle/>
                    <a:p>
                      <a:pPr algn="r" rtl="1"/>
                      <a:r>
                        <a:rPr lang="ar-AE" sz="1400" b="1" baseline="0" dirty="0">
                          <a:latin typeface="Sakkal Majalla" panose="02000000000000000000" pitchFamily="2" charset="-78"/>
                          <a:cs typeface="Sakkal Majalla" panose="02000000000000000000" pitchFamily="2" charset="-78"/>
                        </a:rPr>
                        <a:t>مجموعة تدريبات على الآيباد  ،  سمارت بورد  ،،، توك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u="none" baseline="0" dirty="0">
                          <a:solidFill>
                            <a:schemeClr val="tx1"/>
                          </a:solidFill>
                          <a:latin typeface="Sakkal Majalla" panose="02000000000000000000" pitchFamily="2" charset="-78"/>
                          <a:cs typeface="Sakkal Majalla" panose="02000000000000000000" pitchFamily="2" charset="-78"/>
                        </a:rPr>
                        <a:t>- اغنية  أبطال الكرة .</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1400" b="1" u="none" baseline="0" dirty="0">
                          <a:solidFill>
                            <a:schemeClr val="tx1"/>
                          </a:solidFill>
                          <a:latin typeface="Sakkal Majalla" panose="02000000000000000000" pitchFamily="2" charset="-78"/>
                          <a:cs typeface="Sakkal Majalla" panose="02000000000000000000" pitchFamily="2" charset="-78"/>
                        </a:rPr>
                        <a:t>- كرتي كبيرة .</a:t>
                      </a:r>
                      <a:endParaRPr lang="ar-AE" sz="1400" b="1" u="none" baseline="0" dirty="0">
                        <a:solidFill>
                          <a:schemeClr val="tx1"/>
                        </a:solidFill>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تمارين إلكترونية</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baseline="0" dirty="0">
                          <a:solidFill>
                            <a:srgbClr val="FF0000"/>
                          </a:solidFill>
                          <a:latin typeface="Sakkal Majalla" panose="02000000000000000000" pitchFamily="2" charset="-78"/>
                          <a:cs typeface="Sakkal Majalla" panose="02000000000000000000" pitchFamily="2" charset="-78"/>
                        </a:rPr>
                        <a:t>متوسط: </a:t>
                      </a:r>
                      <a:r>
                        <a:rPr lang="en-US" sz="1400" b="1" dirty="0">
                          <a:latin typeface="Sakkal Majalla" panose="02000000000000000000" pitchFamily="2" charset="-78"/>
                          <a:cs typeface="Sakkal Majalla" panose="02000000000000000000" pitchFamily="2" charset="-78"/>
                        </a:rPr>
                        <a:t>مسك الكرة باليد ورميها في اي اتجاه  محدد حسب </a:t>
                      </a:r>
                      <a:r>
                        <a:rPr lang="en-US" sz="1400" b="1" dirty="0" err="1">
                          <a:latin typeface="Sakkal Majalla" panose="02000000000000000000" pitchFamily="2" charset="-78"/>
                          <a:cs typeface="Sakkal Majalla" panose="02000000000000000000" pitchFamily="2" charset="-78"/>
                        </a:rPr>
                        <a:t>الام</a:t>
                      </a:r>
                      <a:r>
                        <a:rPr lang="ar-SA" sz="1400" b="1" dirty="0" err="1">
                          <a:latin typeface="Sakkal Majalla" panose="02000000000000000000" pitchFamily="2" charset="-78"/>
                          <a:cs typeface="Sakkal Majalla" panose="02000000000000000000" pitchFamily="2" charset="-78"/>
                        </a:rPr>
                        <a:t>ر</a:t>
                      </a:r>
                      <a:r>
                        <a:rPr lang="ar-SA" sz="1400" b="1" dirty="0">
                          <a:latin typeface="Sakkal Majalla" panose="02000000000000000000" pitchFamily="2" charset="-78"/>
                          <a:cs typeface="Sakkal Majalla" panose="02000000000000000000" pitchFamily="2" charset="-78"/>
                        </a:rPr>
                        <a:t> بمساعدة جسدية بسيطة  .      </a:t>
                      </a:r>
                      <a:r>
                        <a:rPr lang="ar-AE" sz="1400" b="1" baseline="0" dirty="0">
                          <a:solidFill>
                            <a:srgbClr val="FF0000"/>
                          </a:solidFill>
                          <a:latin typeface="Sakkal Majalla" panose="02000000000000000000" pitchFamily="2" charset="-78"/>
                          <a:cs typeface="Sakkal Majalla" panose="02000000000000000000" pitchFamily="2" charset="-78"/>
                        </a:rPr>
                        <a:t>جيد: </a:t>
                      </a:r>
                      <a:r>
                        <a:rPr lang="en-US" sz="1400" b="1" dirty="0">
                          <a:latin typeface="Sakkal Majalla" panose="02000000000000000000" pitchFamily="2" charset="-78"/>
                          <a:cs typeface="Sakkal Majalla" panose="02000000000000000000" pitchFamily="2" charset="-78"/>
                        </a:rPr>
                        <a:t>مسك الكرة  باليد ورميها في اي اتجاه محدد حسب الامر</a:t>
                      </a:r>
                      <a:r>
                        <a:rPr lang="ar-AE" sz="1400" b="1" baseline="0" dirty="0">
                          <a:solidFill>
                            <a:schemeClr val="tx1"/>
                          </a:solidFill>
                          <a:latin typeface="Sakkal Majalla" panose="02000000000000000000" pitchFamily="2" charset="-78"/>
                          <a:cs typeface="Sakkal Majalla" panose="02000000000000000000" pitchFamily="2" charset="-78"/>
                        </a:rPr>
                        <a:t> بمساعدة لفظية  .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baseline="0" dirty="0">
                          <a:solidFill>
                            <a:schemeClr val="tx1"/>
                          </a:solidFill>
                          <a:latin typeface="Sakkal Majalla" panose="02000000000000000000" pitchFamily="2" charset="-78"/>
                          <a:cs typeface="Sakkal Majalla" panose="02000000000000000000" pitchFamily="2" charset="-78"/>
                        </a:rPr>
                        <a:t>                                                                                                 </a:t>
                      </a:r>
                      <a:r>
                        <a:rPr lang="ar-AE" sz="1400" b="1" baseline="0" dirty="0">
                          <a:solidFill>
                            <a:srgbClr val="FF0000"/>
                          </a:solidFill>
                          <a:latin typeface="Sakkal Majalla" panose="02000000000000000000" pitchFamily="2" charset="-78"/>
                          <a:cs typeface="Sakkal Majalla" panose="02000000000000000000" pitchFamily="2" charset="-78"/>
                        </a:rPr>
                        <a:t>مرتفع:</a:t>
                      </a:r>
                      <a:r>
                        <a:rPr lang="ar-AE" sz="1400" b="1" baseline="0" dirty="0">
                          <a:latin typeface="Sakkal Majalla" panose="02000000000000000000" pitchFamily="2" charset="-78"/>
                          <a:cs typeface="Sakkal Majalla" panose="02000000000000000000" pitchFamily="2" charset="-78"/>
                        </a:rPr>
                        <a:t>.</a:t>
                      </a:r>
                      <a:r>
                        <a:rPr lang="en-US" sz="1400" b="1" dirty="0">
                          <a:latin typeface="Sakkal Majalla" panose="02000000000000000000" pitchFamily="2" charset="-78"/>
                          <a:cs typeface="Sakkal Majalla" panose="02000000000000000000" pitchFamily="2" charset="-78"/>
                        </a:rPr>
                        <a:t> مسك الكرة  باليد ورميها في اي اتجاه   محدد حسب الامر</a:t>
                      </a:r>
                      <a:r>
                        <a:rPr lang="ar-SA" sz="1400" b="1" dirty="0">
                          <a:latin typeface="Sakkal Majalla" panose="02000000000000000000" pitchFamily="2" charset="-78"/>
                          <a:cs typeface="Sakkal Majalla" panose="02000000000000000000" pitchFamily="2" charset="-78"/>
                        </a:rPr>
                        <a:t> بدون مساعدة .</a:t>
                      </a:r>
                      <a:endParaRPr lang="en-US" sz="1400" b="1"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SA" sz="1400" b="1" dirty="0">
                          <a:latin typeface="Sakkal Majalla" panose="02000000000000000000" pitchFamily="2" charset="-78"/>
                          <a:cs typeface="Sakkal Majalla" panose="02000000000000000000" pitchFamily="2" charset="-78"/>
                        </a:rPr>
                        <a:t>.</a:t>
                      </a:r>
                      <a:br>
                        <a:rPr lang="en-US" sz="1400" b="1" dirty="0">
                          <a:latin typeface="Sakkal Majalla" panose="02000000000000000000" pitchFamily="2" charset="-78"/>
                          <a:cs typeface="Sakkal Majalla" panose="02000000000000000000" pitchFamily="2" charset="-78"/>
                        </a:rPr>
                      </a:br>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التقييم</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Date Placeholder 7"/>
          <p:cNvSpPr>
            <a:spLocks noGrp="1"/>
          </p:cNvSpPr>
          <p:nvPr>
            <p:ph type="dt" sz="half" idx="10"/>
          </p:nvPr>
        </p:nvSpPr>
        <p:spPr/>
        <p:txBody>
          <a:bodyPr/>
          <a:lstStyle/>
          <a:p>
            <a:fld id="{13E19267-0502-414C-ADC8-E730C18BC296}" type="datetime3">
              <a:rPr lang="en-US" smtClean="0"/>
              <a:t>15 February 2021</a:t>
            </a:fld>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5</a:t>
            </a:fld>
            <a:endParaRPr lang="en-GB"/>
          </a:p>
        </p:txBody>
      </p:sp>
    </p:spTree>
    <p:extLst>
      <p:ext uri="{BB962C8B-B14F-4D97-AF65-F5344CB8AC3E}">
        <p14:creationId xmlns:p14="http://schemas.microsoft.com/office/powerpoint/2010/main" val="2747801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F0A00B7A297B40A126585C06040BF9" ma:contentTypeVersion="13" ma:contentTypeDescription="Create a new document." ma:contentTypeScope="" ma:versionID="e211a196983eb4ca7a51c67aa200c8b9">
  <xsd:schema xmlns:xsd="http://www.w3.org/2001/XMLSchema" xmlns:xs="http://www.w3.org/2001/XMLSchema" xmlns:p="http://schemas.microsoft.com/office/2006/metadata/properties" xmlns:ns3="0860e916-1933-4f54-bf75-902e7a9d18bb" xmlns:ns4="c1803469-1359-4921-b8b2-4aa11e6de6e4" targetNamespace="http://schemas.microsoft.com/office/2006/metadata/properties" ma:root="true" ma:fieldsID="fbe2735384649c69160ac846166d8c23" ns3:_="" ns4:_="">
    <xsd:import namespace="0860e916-1933-4f54-bf75-902e7a9d18bb"/>
    <xsd:import namespace="c1803469-1359-4921-b8b2-4aa11e6de6e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60e916-1933-4f54-bf75-902e7a9d18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803469-1359-4921-b8b2-4aa11e6de6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E79A6E-C66F-474D-AEC3-AC8B4C5AC1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60e916-1933-4f54-bf75-902e7a9d18bb"/>
    <ds:schemaRef ds:uri="c1803469-1359-4921-b8b2-4aa11e6de6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1D1AD35-AF57-4B32-8A96-2853E34EF9CE}">
  <ds:schemaRefs>
    <ds:schemaRef ds:uri="http://schemas.microsoft.com/sharepoint/v3/contenttype/forms"/>
  </ds:schemaRefs>
</ds:datastoreItem>
</file>

<file path=customXml/itemProps3.xml><?xml version="1.0" encoding="utf-8"?>
<ds:datastoreItem xmlns:ds="http://schemas.openxmlformats.org/officeDocument/2006/customXml" ds:itemID="{72EED42B-3B47-45C2-9F50-0B4533C0F1E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1803469-1359-4921-b8b2-4aa11e6de6e4"/>
    <ds:schemaRef ds:uri="http://purl.org/dc/elements/1.1/"/>
    <ds:schemaRef ds:uri="http://schemas.microsoft.com/office/2006/metadata/properties"/>
    <ds:schemaRef ds:uri="0860e916-1933-4f54-bf75-902e7a9d18b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7349</TotalTime>
  <Words>633</Words>
  <Application>Microsoft Office PowerPoint</Application>
  <PresentationFormat>Widescreen</PresentationFormat>
  <Paragraphs>124</Paragraphs>
  <Slides>5</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Sakkal Majalla</vt:lpstr>
      <vt:lpstr>Office Theme</vt:lpstr>
      <vt:lpstr>1_Office Theme</vt:lpstr>
      <vt:lpstr>مسك الكرة  باليد ورميها في اي اتجاه   محدد حسب الامر (672)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للهدف</dc:title>
  <dc:creator>NADYAH NASSER ALKAABI</dc:creator>
  <cp:lastModifiedBy>Salama Nasiib Hamad Al Ketbi</cp:lastModifiedBy>
  <cp:revision>403</cp:revision>
  <dcterms:created xsi:type="dcterms:W3CDTF">2020-07-26T19:33:45Z</dcterms:created>
  <dcterms:modified xsi:type="dcterms:W3CDTF">2021-02-15T18:49:50Z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0x01010020F0A00B7A297B40A126585C06040BF9</vt:lpwstr>
  </property>
</Properties>
</file>