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39" autoAdjust="0"/>
    <p:restoredTop sz="94343" autoAdjust="0"/>
  </p:normalViewPr>
  <p:slideViewPr>
    <p:cSldViewPr snapToGrid="0">
      <p:cViewPr varScale="1">
        <p:scale>
          <a:sx n="48" d="100"/>
          <a:sy n="48" d="100"/>
        </p:scale>
        <p:origin x="830" y="29"/>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15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15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15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15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15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15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15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15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en-US" sz="1800" b="1" dirty="0">
                <a:latin typeface="Sakkal Majalla" panose="02000000000000000000" pitchFamily="2" charset="-78"/>
                <a:cs typeface="Sakkal Majalla" panose="02000000000000000000" pitchFamily="2" charset="-78"/>
              </a:rPr>
              <a:t>مسك الكرة  باليد ورميها في اي اتجاه   محدد </a:t>
            </a:r>
            <a:r>
              <a:rPr lang="en-US" sz="1800" b="1" dirty="0" err="1">
                <a:latin typeface="Sakkal Majalla" panose="02000000000000000000" pitchFamily="2" charset="-78"/>
                <a:cs typeface="Sakkal Majalla" panose="02000000000000000000" pitchFamily="2" charset="-78"/>
              </a:rPr>
              <a:t>حسب</a:t>
            </a:r>
            <a:r>
              <a:rPr lang="en-US" sz="1800" b="1" dirty="0">
                <a:latin typeface="Sakkal Majalla" panose="02000000000000000000" pitchFamily="2" charset="-78"/>
                <a:cs typeface="Sakkal Majalla" panose="02000000000000000000" pitchFamily="2" charset="-78"/>
              </a:rPr>
              <a:t> </a:t>
            </a:r>
            <a:r>
              <a:rPr lang="en-US" sz="1800" b="1" dirty="0" err="1">
                <a:latin typeface="Sakkal Majalla" panose="02000000000000000000" pitchFamily="2" charset="-78"/>
                <a:cs typeface="Sakkal Majalla" panose="02000000000000000000" pitchFamily="2" charset="-78"/>
              </a:rPr>
              <a:t>الامر</a:t>
            </a:r>
            <a:br>
              <a:rPr lang="en-US" sz="1800" b="1" dirty="0">
                <a:latin typeface="Sakkal Majalla" panose="02000000000000000000" pitchFamily="2" charset="-78"/>
                <a:cs typeface="Sakkal Majalla" panose="02000000000000000000" pitchFamily="2" charset="-78"/>
              </a:rPr>
            </a:br>
            <a:r>
              <a:rPr lang="en-US" sz="1800" b="1" dirty="0">
                <a:latin typeface="Sakkal Majalla" panose="02000000000000000000" pitchFamily="2" charset="-78"/>
                <a:cs typeface="Sakkal Majalla" panose="02000000000000000000" pitchFamily="2" charset="-78"/>
              </a:rPr>
              <a:t>(672)</a:t>
            </a:r>
            <a:br>
              <a:rPr lang="en-US" sz="1800" b="1" dirty="0">
                <a:latin typeface="Sakkal Majalla" panose="02000000000000000000" pitchFamily="2" charset="-78"/>
                <a:cs typeface="Sakkal Majalla" panose="02000000000000000000" pitchFamily="2" charset="-78"/>
              </a:rPr>
            </a:br>
            <a:br>
              <a:rPr lang="en-US" sz="1800" b="1" dirty="0">
                <a:latin typeface="Sakkal Majalla" panose="02000000000000000000" pitchFamily="2" charset="-78"/>
                <a:cs typeface="Sakkal Majalla" panose="02000000000000000000" pitchFamily="2" charset="-78"/>
              </a:rPr>
            </a:br>
            <a:br>
              <a:rPr lang="en-US" sz="1800" b="1" dirty="0">
                <a:latin typeface="Sakkal Majalla" panose="02000000000000000000" pitchFamily="2" charset="-78"/>
                <a:cs typeface="Sakkal Majalla" panose="02000000000000000000" pitchFamily="2" charset="-78"/>
              </a:rPr>
            </a:br>
            <a:endParaRPr lang="ar-AE" sz="1800" b="1" dirty="0">
              <a:latin typeface="Sakkal Majalla" panose="02000000000000000000" pitchFamily="2" charset="-78"/>
              <a:cs typeface="Sakkal Majalla" panose="02000000000000000000" pitchFamily="2" charset="-78"/>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519886" y="5138056"/>
            <a:ext cx="3062515" cy="646331"/>
          </a:xfrm>
          <a:prstGeom prst="rect">
            <a:avLst/>
          </a:prstGeom>
          <a:noFill/>
        </p:spPr>
        <p:txBody>
          <a:bodyPr wrap="square" rtlCol="0">
            <a:spAutoFit/>
          </a:bodyPr>
          <a:lstStyle/>
          <a:p>
            <a:pPr algn="ctr"/>
            <a:r>
              <a:rPr lang="ar-SA" b="1" dirty="0">
                <a:solidFill>
                  <a:schemeClr val="bg1"/>
                </a:solidFill>
                <a:latin typeface="Sakkal Majalla" panose="02000000000000000000" pitchFamily="2" charset="-78"/>
                <a:cs typeface="Sakkal Majalla" panose="02000000000000000000" pitchFamily="2" charset="-78"/>
              </a:rPr>
              <a:t>مقدم الهدف </a:t>
            </a:r>
          </a:p>
          <a:p>
            <a:pPr algn="ctr"/>
            <a:r>
              <a:rPr lang="ar-SA" b="1" dirty="0">
                <a:solidFill>
                  <a:schemeClr val="bg1"/>
                </a:solidFill>
                <a:latin typeface="Sakkal Majalla" panose="02000000000000000000" pitchFamily="2" charset="-78"/>
                <a:cs typeface="Sakkal Majalla" panose="02000000000000000000" pitchFamily="2" charset="-78"/>
              </a:rPr>
              <a:t>عفرة محمد </a:t>
            </a:r>
            <a:r>
              <a:rPr lang="ar-SA" b="1" dirty="0" err="1">
                <a:solidFill>
                  <a:schemeClr val="bg1"/>
                </a:solidFill>
                <a:latin typeface="Sakkal Majalla" panose="02000000000000000000" pitchFamily="2" charset="-78"/>
                <a:cs typeface="Sakkal Majalla" panose="02000000000000000000" pitchFamily="2" charset="-78"/>
              </a:rPr>
              <a:t>المقبالي</a:t>
            </a:r>
            <a:endParaRPr lang="en-US"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48584209"/>
              </p:ext>
            </p:extLst>
          </p:nvPr>
        </p:nvGraphicFramePr>
        <p:xfrm>
          <a:off x="154004" y="224444"/>
          <a:ext cx="11906451" cy="660361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المراجعة: أ. </a:t>
                      </a:r>
                      <a:r>
                        <a:rPr lang="en-US" sz="1400" b="1" dirty="0">
                          <a:latin typeface="Sakkal Majalla" panose="02000000000000000000" pitchFamily="2" charset="-78"/>
                          <a:cs typeface="Sakkal Majalla" panose="02000000000000000000" pitchFamily="2" charset="-78"/>
                        </a:rPr>
                        <a:t> </a:t>
                      </a:r>
                      <a:r>
                        <a:rPr lang="ar-SA" sz="1400" b="1" dirty="0">
                          <a:latin typeface="Sakkal Majalla" panose="02000000000000000000" pitchFamily="2" charset="-78"/>
                          <a:cs typeface="Sakkal Majalla" panose="02000000000000000000" pitchFamily="2" charset="-78"/>
                        </a:rPr>
                        <a:t>خديجة الكعبي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الإعداد : أ.</a:t>
                      </a:r>
                      <a:r>
                        <a:rPr lang="ar-SA" sz="1400" b="1" dirty="0">
                          <a:latin typeface="Sakkal Majalla" panose="02000000000000000000" pitchFamily="2" charset="-78"/>
                          <a:cs typeface="Sakkal Majalla" panose="02000000000000000000" pitchFamily="2" charset="-78"/>
                        </a:rPr>
                        <a:t> عفرة محمد </a:t>
                      </a:r>
                      <a:r>
                        <a:rPr lang="ar-SA" sz="1400" b="1" dirty="0" err="1">
                          <a:latin typeface="Sakkal Majalla" panose="02000000000000000000" pitchFamily="2" charset="-78"/>
                          <a:cs typeface="Sakkal Majalla" panose="02000000000000000000" pitchFamily="2" charset="-78"/>
                        </a:rPr>
                        <a:t>المقبالي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en-US" sz="1400" b="1" dirty="0">
                          <a:latin typeface="Sakkal Majalla" panose="02000000000000000000" pitchFamily="2" charset="-78"/>
                          <a:cs typeface="Sakkal Majalla" panose="02000000000000000000" pitchFamily="2" charset="-78"/>
                        </a:rPr>
                        <a:t>مسك الكرة  باليد ورميها في اي اتجاه   محدد </a:t>
                      </a:r>
                      <a:r>
                        <a:rPr lang="en-US" sz="1400" b="1" dirty="0" err="1">
                          <a:latin typeface="Sakkal Majalla" panose="02000000000000000000" pitchFamily="2" charset="-78"/>
                          <a:cs typeface="Sakkal Majalla" panose="02000000000000000000" pitchFamily="2" charset="-78"/>
                        </a:rPr>
                        <a:t>حسب</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الامر</a:t>
                      </a:r>
                      <a:endParaRPr lang="en-US" sz="1400" b="1" dirty="0">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en-US" sz="1400" b="1">
                          <a:latin typeface="Sakkal Majalla" panose="02000000000000000000" pitchFamily="2" charset="-78"/>
                          <a:cs typeface="Sakkal Majalla" panose="02000000000000000000" pitchFamily="2" charset="-78"/>
                        </a:rPr>
                        <a:t>(672)</a:t>
                      </a:r>
                      <a:endParaRPr lang="en-US" sz="1400" b="1" dirty="0">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endParaRPr lang="en-US" sz="1400" b="1" dirty="0"/>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الفئة العمرية:  </a:t>
                      </a:r>
                      <a:r>
                        <a:rPr lang="ar-AE" sz="1400" b="1" baseline="0" dirty="0">
                          <a:latin typeface="Sakkal Majalla" panose="02000000000000000000" pitchFamily="2" charset="-78"/>
                          <a:cs typeface="Sakkal Majalla" panose="02000000000000000000" pitchFamily="2" charset="-78"/>
                        </a:rPr>
                        <a:t> </a:t>
                      </a:r>
                      <a:r>
                        <a:rPr lang="en-US" sz="1400" b="1" baseline="0" dirty="0">
                          <a:latin typeface="Sakkal Majalla" panose="02000000000000000000" pitchFamily="2" charset="-78"/>
                          <a:cs typeface="Sakkal Majalla" panose="02000000000000000000" pitchFamily="2" charset="-78"/>
                        </a:rPr>
                        <a:t>  3</a:t>
                      </a:r>
                      <a:r>
                        <a:rPr lang="ar-AE" sz="1400" b="1" baseline="0" dirty="0">
                          <a:latin typeface="Sakkal Majalla" panose="02000000000000000000" pitchFamily="2" charset="-78"/>
                          <a:cs typeface="Sakkal Majalla" panose="02000000000000000000" pitchFamily="2" charset="-78"/>
                        </a:rPr>
                        <a:t>-</a:t>
                      </a:r>
                      <a:r>
                        <a:rPr lang="en-US" sz="1400" b="1" baseline="0" dirty="0">
                          <a:latin typeface="Sakkal Majalla" panose="02000000000000000000" pitchFamily="2" charset="-78"/>
                          <a:cs typeface="Sakkal Majalla" panose="02000000000000000000" pitchFamily="2" charset="-78"/>
                        </a:rPr>
                        <a:t>15 </a:t>
                      </a:r>
                      <a:r>
                        <a:rPr lang="ar-AE" sz="1400" b="1" baseline="0" dirty="0">
                          <a:latin typeface="Sakkal Majalla" panose="02000000000000000000" pitchFamily="2" charset="-78"/>
                          <a:cs typeface="Sakkal Majalla" panose="02000000000000000000" pitchFamily="2" charset="-78"/>
                        </a:rPr>
                        <a:t>س</a:t>
                      </a:r>
                      <a:r>
                        <a:rPr lang="ar-AE" sz="14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فئة الإعاقة : الإعاقة </a:t>
                      </a:r>
                      <a:r>
                        <a:rPr lang="ar-SA" sz="1400" b="1" dirty="0">
                          <a:latin typeface="Sakkal Majalla" panose="02000000000000000000" pitchFamily="2" charset="-78"/>
                          <a:cs typeface="Sakkal Majalla" panose="02000000000000000000" pitchFamily="2" charset="-78"/>
                        </a:rPr>
                        <a:t>الشديدة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r>
                        <a:rPr lang="ar-AE" sz="1400" b="1" baseline="0" dirty="0">
                          <a:latin typeface="Sakkal Majalla" panose="02000000000000000000" pitchFamily="2" charset="-78"/>
                          <a:cs typeface="Sakkal Majalla" panose="02000000000000000000" pitchFamily="2" charset="-78"/>
                        </a:rPr>
                        <a:t>قصة : </a:t>
                      </a:r>
                    </a:p>
                    <a:p>
                      <a:pPr algn="r" rtl="1"/>
                      <a:r>
                        <a:rPr lang="ar-AE" sz="1400" b="1" baseline="0" dirty="0">
                          <a:latin typeface="Sakkal Majalla" panose="02000000000000000000" pitchFamily="2" charset="-78"/>
                          <a:cs typeface="Sakkal Majalla" panose="02000000000000000000" pitchFamily="2" charset="-78"/>
                        </a:rPr>
                        <a:t>يقول حمد خرجت يوماً  للحديقة القريبة من منزلنا ورأيت الأطفال يلعبون ويمرحون وأنا جالس لوحدي على الكرسي  معي كرتي الكبيرة أنظر إليهم  لا يوجد معي صديق  ذهبت إليهم وقلت مرحبا يا  أصدقاء ما رأيكم أن نلعب معاً  قالوا نعم نعم  قذفت كرتي عالياً في السماء كنا نجري ونضحك سعداء نحو الكرة لإلتقاطها ورميها عاليا في كل الاتجاهات .</a:t>
                      </a: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15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picture containing text, clipart&#10;&#10;Description automatically generated">
            <a:extLst>
              <a:ext uri="{FF2B5EF4-FFF2-40B4-BE49-F238E27FC236}">
                <a16:creationId xmlns:a16="http://schemas.microsoft.com/office/drawing/2014/main" id="{184E239B-FEC7-4046-A758-A37C92368C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6800" y="3429000"/>
            <a:ext cx="6888480" cy="2846820"/>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01694041"/>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en-US" sz="1400" b="1" dirty="0">
                          <a:latin typeface="Sakkal Majalla" panose="02000000000000000000" pitchFamily="2" charset="-78"/>
                          <a:cs typeface="Sakkal Majalla" panose="02000000000000000000" pitchFamily="2" charset="-78"/>
                        </a:rPr>
                        <a:t>مسك الكرة  باليد ورميها في اي اتجاه   محدد حسب الامر</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4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400" b="1" i="0" kern="1200" baseline="0" dirty="0">
                        <a:solidFill>
                          <a:srgbClr val="FF0000"/>
                        </a:solidFill>
                        <a:effectLst/>
                        <a:latin typeface="Sakkal Majalla" panose="02000000000000000000" pitchFamily="2" charset="-78"/>
                        <a:ea typeface="+mn-ea"/>
                        <a:cs typeface="Sakkal Majalla" panose="02000000000000000000" pitchFamily="2" charset="-78"/>
                      </a:endParaRPr>
                    </a:p>
                    <a:p>
                      <a:pPr algn="r" rtl="1"/>
                      <a:r>
                        <a:rPr lang="ar-SA" sz="1400" b="1" u="none" baseline="0" dirty="0">
                          <a:solidFill>
                            <a:srgbClr val="FF0000"/>
                          </a:solidFill>
                          <a:latin typeface="Sakkal Majalla" panose="02000000000000000000" pitchFamily="2" charset="-78"/>
                          <a:cs typeface="Sakkal Majalla" panose="02000000000000000000" pitchFamily="2" charset="-78"/>
                        </a:rPr>
                        <a:t>التدريب العملي</a:t>
                      </a:r>
                    </a:p>
                    <a:p>
                      <a:pPr algn="r" rtl="1"/>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r>
                        <a:rPr lang="ar-SA" sz="1400" b="1" u="none" baseline="0" dirty="0">
                          <a:solidFill>
                            <a:schemeClr val="tx1"/>
                          </a:solidFill>
                          <a:latin typeface="Sakkal Majalla" panose="02000000000000000000" pitchFamily="2" charset="-78"/>
                          <a:cs typeface="Sakkal Majalla" panose="02000000000000000000" pitchFamily="2" charset="-78"/>
                        </a:rPr>
                        <a:t>يقوم المعلم بالوقوف امام الطالب ومسك الكرة بيده ورميها نحو اتجاه محدد ومن ثم يطلب من الطالب بمسك الكرة ورميها تجاه نفطة محددة له .</a:t>
                      </a:r>
                    </a:p>
                    <a:p>
                      <a:pPr marL="0" indent="0" algn="r" rtl="1">
                        <a:buFont typeface="Arial" panose="020B0604020202020204" pitchFamily="34" charset="0"/>
                        <a:buNone/>
                      </a:pPr>
                      <a:endParaRPr lang="ar-EG"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التوجيه اللفظي:</a:t>
                      </a:r>
                    </a:p>
                    <a:p>
                      <a:pPr algn="r" rtl="1"/>
                      <a:r>
                        <a:rPr lang="ar-AE" sz="1400" b="1" u="none" baseline="0" dirty="0">
                          <a:latin typeface="Sakkal Majalla" panose="02000000000000000000" pitchFamily="2" charset="-78"/>
                          <a:cs typeface="Sakkal Majalla" panose="02000000000000000000" pitchFamily="2" charset="-78"/>
                        </a:rPr>
                        <a:t>بتوجيه الطالب لفظيا كيفية </a:t>
                      </a:r>
                      <a:r>
                        <a:rPr lang="ar-SA" sz="1400" b="1" u="none" baseline="0" dirty="0">
                          <a:latin typeface="Sakkal Majalla" panose="02000000000000000000" pitchFamily="2" charset="-78"/>
                          <a:cs typeface="Sakkal Majalla" panose="02000000000000000000" pitchFamily="2" charset="-78"/>
                        </a:rPr>
                        <a:t>مسك الكرة بطريقة مقبولة نوعاً ما وتوجيهه برميها في اتجاه محدد  </a:t>
                      </a:r>
                      <a:r>
                        <a:rPr lang="ar-AE" sz="1400" b="1" u="none" baseline="0" dirty="0">
                          <a:latin typeface="Sakkal Majalla" panose="02000000000000000000" pitchFamily="2" charset="-78"/>
                          <a:cs typeface="Sakkal Majalla" panose="02000000000000000000" pitchFamily="2" charset="-78"/>
                        </a:rPr>
                        <a:t>.</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اللعب الجماعي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SA" sz="1400" b="1" u="none" baseline="0" dirty="0">
                          <a:latin typeface="Sakkal Majalla" panose="02000000000000000000" pitchFamily="2" charset="-78"/>
                          <a:cs typeface="Sakkal Majalla" panose="02000000000000000000" pitchFamily="2" charset="-78"/>
                        </a:rPr>
                        <a:t>عمل فريقين للعب كرة السلة وتوزيع الأدوار على الطلاب داخل كل فريق .</a:t>
                      </a: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15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2365147"/>
              </p:ext>
            </p:extLst>
          </p:nvPr>
        </p:nvGraphicFramePr>
        <p:xfrm>
          <a:off x="136479" y="0"/>
          <a:ext cx="11943226" cy="688668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429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a:latin typeface="Sakkal Majalla" panose="02000000000000000000" pitchFamily="2" charset="-78"/>
                          <a:cs typeface="Sakkal Majalla" panose="02000000000000000000" pitchFamily="2" charset="-78"/>
                        </a:rPr>
                        <a:t>مسك الكرة  باليد ورميها في اي اتجاه   محدد حسب الامر</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91616">
                <a:tc>
                  <a:txBody>
                    <a:bodyPr/>
                    <a:lstStyle/>
                    <a:p>
                      <a:pPr algn="r" rtl="1"/>
                      <a:r>
                        <a:rPr lang="ar-AE" sz="1400" b="1" dirty="0">
                          <a:latin typeface="Sakkal Majalla" panose="02000000000000000000" pitchFamily="2" charset="-78"/>
                          <a:cs typeface="Sakkal Majalla" panose="02000000000000000000" pitchFamily="2" charset="-78"/>
                        </a:rPr>
                        <a:t>أ</a:t>
                      </a:r>
                      <a:r>
                        <a:rPr lang="ar-SA" sz="1400" b="1" dirty="0">
                          <a:latin typeface="Sakkal Majalla" panose="02000000000000000000" pitchFamily="2" charset="-78"/>
                          <a:cs typeface="Sakkal Majalla" panose="02000000000000000000" pitchFamily="2" charset="-78"/>
                        </a:rPr>
                        <a:t>نشطه</a:t>
                      </a:r>
                      <a:r>
                        <a:rPr lang="ar-SA" sz="1400" b="1" baseline="0" dirty="0">
                          <a:latin typeface="Sakkal Majalla" panose="02000000000000000000" pitchFamily="2" charset="-78"/>
                          <a:cs typeface="Sakkal Majalla" panose="02000000000000000000" pitchFamily="2" charset="-78"/>
                        </a:rPr>
                        <a:t> مهارية</a:t>
                      </a:r>
                      <a:endParaRPr lang="ar-AE"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616534">
                <a:tc>
                  <a:txBody>
                    <a:bodyPr/>
                    <a:lstStyle/>
                    <a:p>
                      <a:pPr marL="0" indent="0" algn="r" rtl="1">
                        <a:buFont typeface="Arial" panose="020B0604020202020204" pitchFamily="34" charset="0"/>
                        <a:buNone/>
                      </a:pPr>
                      <a:r>
                        <a:rPr lang="ar-SA" sz="1400" b="1" u="none" baseline="0" dirty="0">
                          <a:solidFill>
                            <a:srgbClr val="FF0000"/>
                          </a:solidFill>
                          <a:latin typeface="Sakkal Majalla" panose="02000000000000000000" pitchFamily="2" charset="-78"/>
                          <a:cs typeface="Sakkal Majalla" panose="02000000000000000000" pitchFamily="2" charset="-78"/>
                        </a:rPr>
                        <a:t>ال</a:t>
                      </a:r>
                      <a:r>
                        <a:rPr lang="ar-AE" sz="1400" b="1" u="none" baseline="0" dirty="0">
                          <a:solidFill>
                            <a:srgbClr val="FF0000"/>
                          </a:solidFill>
                          <a:latin typeface="Sakkal Majalla" panose="02000000000000000000" pitchFamily="2" charset="-78"/>
                          <a:cs typeface="Sakkal Majalla" panose="02000000000000000000" pitchFamily="2" charset="-78"/>
                        </a:rPr>
                        <a:t>أن</a:t>
                      </a:r>
                      <a:r>
                        <a:rPr lang="ar-SA" sz="14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400" b="1" u="none" baseline="0" dirty="0">
                          <a:solidFill>
                            <a:srgbClr val="FF0000"/>
                          </a:solidFill>
                          <a:latin typeface="Sakkal Majalla" panose="02000000000000000000" pitchFamily="2" charset="-78"/>
                          <a:cs typeface="Sakkal Majalla" panose="02000000000000000000" pitchFamily="2" charset="-78"/>
                        </a:rPr>
                        <a:t>:</a:t>
                      </a:r>
                    </a:p>
                    <a:p>
                      <a:pPr marL="0" indent="0" algn="r" rtl="1">
                        <a:buFont typeface="Arial" panose="020B0604020202020204" pitchFamily="34" charset="0"/>
                        <a:buNone/>
                      </a:pPr>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على مسك  الكرة واللعب  بها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رمي الكرة   بشكل عشوائي  في اتجاهات مختلفة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انشطة تدريب الطالب على  رمي الكرة في اتجاه محدد ( كرة السلة ) .</a:t>
                      </a:r>
                      <a:endParaRPr lang="ar-AE" sz="1400" b="1"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اللعب بالكرة  .</a:t>
                      </a:r>
                    </a:p>
                    <a:p>
                      <a:pPr algn="r" rtl="1"/>
                      <a:endParaRPr lang="ar-SA" sz="1400" b="1" baseline="0" dirty="0">
                        <a:latin typeface="Sakkal Majalla" panose="02000000000000000000" pitchFamily="2" charset="-78"/>
                        <a:cs typeface="Sakkal Majalla" panose="02000000000000000000" pitchFamily="2" charset="-78"/>
                      </a:endParaRPr>
                    </a:p>
                    <a:p>
                      <a:pPr algn="r" rtl="1"/>
                      <a:r>
                        <a:rPr lang="ar-AE" sz="1400" b="1" baseline="0" dirty="0">
                          <a:solidFill>
                            <a:srgbClr val="FF0000"/>
                          </a:solidFill>
                          <a:latin typeface="Sakkal Majalla" panose="02000000000000000000" pitchFamily="2" charset="-78"/>
                          <a:cs typeface="Sakkal Majalla" panose="02000000000000000000" pitchFamily="2" charset="-78"/>
                        </a:rPr>
                        <a:t>تحليل الهدف : </a:t>
                      </a:r>
                    </a:p>
                    <a:p>
                      <a:pPr algn="r" rtl="1"/>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r>
                        <a:rPr lang="en-US" sz="1400" b="1" u="none" baseline="0" dirty="0">
                          <a:latin typeface="Sakkal Majalla" panose="02000000000000000000" pitchFamily="2" charset="-78"/>
                          <a:cs typeface="Sakkal Majalla" panose="02000000000000000000" pitchFamily="2" charset="-78"/>
                        </a:rPr>
                        <a:t>1</a:t>
                      </a:r>
                      <a:r>
                        <a:rPr lang="ar-SA" sz="1400" b="1" u="none" baseline="0" dirty="0">
                          <a:latin typeface="Sakkal Majalla" panose="02000000000000000000" pitchFamily="2" charset="-78"/>
                          <a:cs typeface="Sakkal Majalla" panose="02000000000000000000" pitchFamily="2" charset="-78"/>
                        </a:rPr>
                        <a:t>- أن ينظر الطالب إلى المعلم وهو يرمي الكرة .</a:t>
                      </a:r>
                      <a:endParaRPr lang="en-US" sz="1400" b="1" u="none" baseline="0" dirty="0">
                        <a:latin typeface="Sakkal Majalla" panose="02000000000000000000" pitchFamily="2" charset="-78"/>
                        <a:cs typeface="Sakkal Majalla" panose="02000000000000000000" pitchFamily="2" charset="-78"/>
                      </a:endParaRPr>
                    </a:p>
                    <a:p>
                      <a:pPr algn="r" rtl="1"/>
                      <a:r>
                        <a:rPr lang="en-US" sz="1400" b="1" u="none" baseline="0" dirty="0">
                          <a:latin typeface="Sakkal Majalla" panose="02000000000000000000" pitchFamily="2" charset="-78"/>
                          <a:cs typeface="Sakkal Majalla" panose="02000000000000000000" pitchFamily="2" charset="-78"/>
                        </a:rPr>
                        <a:t>2</a:t>
                      </a:r>
                      <a:r>
                        <a:rPr lang="ar-SA" sz="1400" b="1" u="none" baseline="0" dirty="0">
                          <a:latin typeface="Sakkal Majalla" panose="02000000000000000000" pitchFamily="2" charset="-78"/>
                          <a:cs typeface="Sakkal Majalla" panose="02000000000000000000" pitchFamily="2" charset="-78"/>
                        </a:rPr>
                        <a:t>- أن يمد الطالب يده لمسك الكرة .</a:t>
                      </a:r>
                      <a:endParaRPr lang="en-US" sz="1400" b="1" u="none" baseline="0" dirty="0">
                        <a:latin typeface="Sakkal Majalla" panose="02000000000000000000" pitchFamily="2" charset="-78"/>
                        <a:cs typeface="Sakkal Majalla" panose="02000000000000000000" pitchFamily="2" charset="-78"/>
                      </a:endParaRPr>
                    </a:p>
                    <a:p>
                      <a:pPr algn="r" rtl="1"/>
                      <a:r>
                        <a:rPr lang="en-US" sz="1400" b="1" u="none" baseline="0" dirty="0">
                          <a:latin typeface="Sakkal Majalla" panose="02000000000000000000" pitchFamily="2" charset="-78"/>
                          <a:cs typeface="Sakkal Majalla" panose="02000000000000000000" pitchFamily="2" charset="-78"/>
                        </a:rPr>
                        <a:t>3</a:t>
                      </a:r>
                      <a:r>
                        <a:rPr lang="ar-SA" sz="1400" b="1" u="none" baseline="0" dirty="0">
                          <a:latin typeface="Sakkal Majalla" panose="02000000000000000000" pitchFamily="2" charset="-78"/>
                          <a:cs typeface="Sakkal Majalla" panose="02000000000000000000" pitchFamily="2" charset="-78"/>
                        </a:rPr>
                        <a:t>- أن يمسك الطالب الكرة بيده بطريقة صحيحة بنسبة </a:t>
                      </a:r>
                      <a:r>
                        <a:rPr lang="en-US" sz="1400" b="1" u="none" baseline="0" dirty="0">
                          <a:latin typeface="Sakkal Majalla" panose="02000000000000000000" pitchFamily="2" charset="-78"/>
                          <a:cs typeface="Sakkal Majalla" panose="02000000000000000000" pitchFamily="2" charset="-78"/>
                        </a:rPr>
                        <a:t>80</a:t>
                      </a:r>
                      <a:r>
                        <a:rPr lang="ar-SA" sz="1400" b="1" u="none" baseline="0" dirty="0">
                          <a:latin typeface="Sakkal Majalla" panose="02000000000000000000" pitchFamily="2" charset="-78"/>
                          <a:cs typeface="Sakkal Majalla" panose="02000000000000000000" pitchFamily="2" charset="-78"/>
                        </a:rPr>
                        <a:t> </a:t>
                      </a:r>
                      <a:r>
                        <a:rPr lang="en-US" sz="1400" b="1" u="none" baseline="0" dirty="0">
                          <a:latin typeface="Sakkal Majalla" panose="02000000000000000000" pitchFamily="2" charset="-78"/>
                          <a:cs typeface="Sakkal Majalla" panose="02000000000000000000" pitchFamily="2" charset="-78"/>
                        </a:rPr>
                        <a:t>%</a:t>
                      </a:r>
                      <a:r>
                        <a:rPr lang="ar-SA" sz="1400" b="1" u="none" baseline="0" dirty="0">
                          <a:latin typeface="Sakkal Majalla" panose="02000000000000000000" pitchFamily="2" charset="-78"/>
                          <a:cs typeface="Sakkal Majalla" panose="02000000000000000000" pitchFamily="2" charset="-78"/>
                        </a:rPr>
                        <a:t> .</a:t>
                      </a:r>
                      <a:endParaRPr lang="en-US" sz="1400" b="1" u="none" baseline="0" dirty="0">
                        <a:latin typeface="Sakkal Majalla" panose="02000000000000000000" pitchFamily="2" charset="-78"/>
                        <a:cs typeface="Sakkal Majalla" panose="02000000000000000000" pitchFamily="2" charset="-78"/>
                      </a:endParaRPr>
                    </a:p>
                    <a:p>
                      <a:pPr algn="r" rtl="1"/>
                      <a:r>
                        <a:rPr lang="en-US" sz="1400" b="1" u="none" baseline="0" dirty="0">
                          <a:latin typeface="Sakkal Majalla" panose="02000000000000000000" pitchFamily="2" charset="-78"/>
                          <a:cs typeface="Sakkal Majalla" panose="02000000000000000000" pitchFamily="2" charset="-78"/>
                        </a:rPr>
                        <a:t>4</a:t>
                      </a:r>
                      <a:r>
                        <a:rPr lang="ar-SA" sz="1400" b="1" u="none" baseline="0" dirty="0">
                          <a:latin typeface="Sakkal Majalla" panose="02000000000000000000" pitchFamily="2" charset="-78"/>
                          <a:cs typeface="Sakkal Majalla" panose="02000000000000000000" pitchFamily="2" charset="-78"/>
                        </a:rPr>
                        <a:t>- أن يرمي الطالب الكرة في اتجاه محدد مثال </a:t>
                      </a:r>
                      <a:r>
                        <a:rPr lang="ar-SA" sz="1400" b="1" u="none" baseline="0" dirty="0">
                          <a:solidFill>
                            <a:schemeClr val="accent6">
                              <a:lumMod val="75000"/>
                            </a:schemeClr>
                          </a:solidFill>
                          <a:latin typeface="Sakkal Majalla" panose="02000000000000000000" pitchFamily="2" charset="-78"/>
                          <a:cs typeface="Sakkal Majalla" panose="02000000000000000000" pitchFamily="2" charset="-78"/>
                        </a:rPr>
                        <a:t>( كرة السلة ) </a:t>
                      </a:r>
                      <a:r>
                        <a:rPr lang="ar-SA" sz="1400" b="1" u="none" baseline="0" dirty="0">
                          <a:latin typeface="Sakkal Majalla" panose="02000000000000000000" pitchFamily="2" charset="-78"/>
                          <a:cs typeface="Sakkal Majalla" panose="02000000000000000000" pitchFamily="2" charset="-78"/>
                        </a:rPr>
                        <a:t>عندما يطلب منه ذلك في محاولتين من أصل أربعة .</a:t>
                      </a:r>
                    </a:p>
                    <a:p>
                      <a:pPr algn="r" rtl="1"/>
                      <a:endParaRPr lang="ar-SA"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rgbClr val="FF0000"/>
                          </a:solidFill>
                          <a:latin typeface="Sakkal Majalla" panose="02000000000000000000" pitchFamily="2" charset="-78"/>
                          <a:cs typeface="Sakkal Majalla" panose="02000000000000000000" pitchFamily="2" charset="-78"/>
                        </a:rPr>
                        <a:t>نقاط مهمة في  الحصة الدرسية</a:t>
                      </a: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r>
                        <a:rPr lang="ar-AE" sz="14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4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400" b="1" dirty="0">
                          <a:latin typeface="Sakkal Majalla" panose="02000000000000000000" pitchFamily="2" charset="-78"/>
                          <a:cs typeface="Sakkal Majalla" panose="02000000000000000000" pitchFamily="2" charset="-78"/>
                        </a:rPr>
                        <a:t>.إعطاء كل طالب حقه من الحصة .</a:t>
                      </a:r>
                    </a:p>
                    <a:p>
                      <a:pPr algn="r" rtl="1"/>
                      <a:r>
                        <a:rPr lang="ar-AE" sz="14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4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400" b="1"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en-US" sz="1400" b="1" u="none" baseline="0" dirty="0">
                        <a:latin typeface="Sakkal Majalla" panose="02000000000000000000" pitchFamily="2" charset="-78"/>
                        <a:cs typeface="Sakkal Majalla" panose="02000000000000000000" pitchFamily="2" charset="-78"/>
                      </a:endParaRPr>
                    </a:p>
                    <a:p>
                      <a:pPr algn="r" rtl="1"/>
                      <a:endParaRPr lang="en-US"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 February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69469673"/>
              </p:ext>
            </p:extLst>
          </p:nvPr>
        </p:nvGraphicFramePr>
        <p:xfrm>
          <a:off x="180109" y="276529"/>
          <a:ext cx="11804073" cy="6314980"/>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الحصة الدراسية:</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chemeClr val="tx1"/>
                          </a:solidFill>
                          <a:latin typeface="Sakkal Majalla" panose="02000000000000000000" pitchFamily="2" charset="-78"/>
                          <a:cs typeface="Sakkal Majalla" panose="02000000000000000000" pitchFamily="2" charset="-78"/>
                        </a:rPr>
                        <a:t>الهدف الرئيسي هو  </a:t>
                      </a:r>
                      <a:r>
                        <a:rPr lang="en-US" sz="1400" b="1" dirty="0">
                          <a:latin typeface="Sakkal Majalla" panose="02000000000000000000" pitchFamily="2" charset="-78"/>
                          <a:cs typeface="Sakkal Majalla" panose="02000000000000000000" pitchFamily="2" charset="-78"/>
                        </a:rPr>
                        <a:t>مسك الكرة  باليد ورميها في اي اتجاه   محدد حسب الامر</a:t>
                      </a:r>
                      <a:endParaRPr lang="ar-SA"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400" b="1" dirty="0">
                        <a:latin typeface="Sakkal Majalla" panose="02000000000000000000" pitchFamily="2" charset="-78"/>
                        <a:cs typeface="Sakkal Majalla" panose="02000000000000000000" pitchFamily="2" charset="-78"/>
                      </a:endParaRPr>
                    </a:p>
                    <a:p>
                      <a:pPr algn="r" rtl="1"/>
                      <a:r>
                        <a:rPr lang="ar-AE" sz="1400" b="1" u="none" baseline="0" dirty="0">
                          <a:solidFill>
                            <a:schemeClr val="tx1"/>
                          </a:solidFill>
                          <a:latin typeface="Sakkal Majalla" panose="02000000000000000000" pitchFamily="2" charset="-78"/>
                          <a:cs typeface="Sakkal Majalla" panose="02000000000000000000" pitchFamily="2" charset="-78"/>
                        </a:rPr>
                        <a:t>أهداف أخرى:   تنمية مهارة التقليد الحركي. -   تنمية مهارة التوازن. - تنمية التآزر البصري الحركي - تنمية المهارات الحركية الصغرى</a:t>
                      </a: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عرض فيديو خاص بالدرس اللعب بالكرة ورميها  .</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والكبرى.</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لتنمية التآزر البصري الحركي مثال أن يلعب لعبة رمي السهم وتصوييب نحو الهدف   .</a:t>
                      </a: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400" b="1" u="none" baseline="0" dirty="0">
                          <a:solidFill>
                            <a:srgbClr val="FF0000"/>
                          </a:solidFill>
                          <a:latin typeface="Sakkal Majalla" panose="02000000000000000000" pitchFamily="2" charset="-78"/>
                          <a:cs typeface="Sakkal Majalla" panose="02000000000000000000" pitchFamily="2" charset="-78"/>
                        </a:rPr>
                        <a:t>:</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أن يقوم المعلم بعمل نشاط رياضي برمي الكرة داخل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النشاط الفني: </a:t>
                      </a:r>
                    </a:p>
                    <a:p>
                      <a:pPr algn="r" rtl="1"/>
                      <a:r>
                        <a:rPr lang="en-US" sz="1400" b="1" u="none" baseline="0" dirty="0">
                          <a:solidFill>
                            <a:schemeClr val="tx1"/>
                          </a:solidFill>
                          <a:latin typeface="Sakkal Majalla" panose="02000000000000000000" pitchFamily="2" charset="-78"/>
                          <a:cs typeface="Sakkal Majalla" panose="02000000000000000000" pitchFamily="2" charset="-78"/>
                        </a:rPr>
                        <a:t>  1</a:t>
                      </a:r>
                      <a:r>
                        <a:rPr lang="ar-AE" sz="1400" b="1" u="none" baseline="0" dirty="0">
                          <a:solidFill>
                            <a:schemeClr val="tx1"/>
                          </a:solidFill>
                          <a:latin typeface="Sakkal Majalla" panose="02000000000000000000" pitchFamily="2" charset="-78"/>
                          <a:cs typeface="Sakkal Majalla" panose="02000000000000000000" pitchFamily="2" charset="-78"/>
                        </a:rPr>
                        <a:t>أن يقوم المعلم بعمل نشاط فني يشتمل على تلوين صور لأولاد يلعبون  بالكرة في اتجاهات مختلفة .</a:t>
                      </a: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u="none" baseline="0" dirty="0">
                          <a:solidFill>
                            <a:schemeClr val="tx1"/>
                          </a:solidFill>
                          <a:latin typeface="Sakkal Majalla" panose="02000000000000000000" pitchFamily="2" charset="-78"/>
                          <a:cs typeface="Sakkal Majalla" panose="02000000000000000000" pitchFamily="2" charset="-78"/>
                        </a:rPr>
                        <a:t>1</a:t>
                      </a:r>
                      <a:r>
                        <a:rPr lang="ar-SA" sz="1400" b="1" u="none" baseline="0" dirty="0">
                          <a:solidFill>
                            <a:schemeClr val="tx1"/>
                          </a:solidFill>
                          <a:latin typeface="Sakkal Majalla" panose="02000000000000000000" pitchFamily="2" charset="-78"/>
                          <a:cs typeface="Sakkal Majalla" panose="02000000000000000000" pitchFamily="2" charset="-78"/>
                        </a:rPr>
                        <a:t>- </a:t>
                      </a:r>
                      <a:r>
                        <a:rPr lang="ar-AE" sz="1400" b="1" u="none" baseline="0" dirty="0">
                          <a:solidFill>
                            <a:schemeClr val="tx1"/>
                          </a:solidFill>
                          <a:latin typeface="Sakkal Majalla" panose="02000000000000000000" pitchFamily="2" charset="-78"/>
                          <a:cs typeface="Sakkal Majalla" panose="02000000000000000000" pitchFamily="2" charset="-78"/>
                        </a:rPr>
                        <a:t>اغنية  أبطال الكرة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u="none" baseline="0" dirty="0">
                          <a:solidFill>
                            <a:schemeClr val="tx1"/>
                          </a:solidFill>
                          <a:latin typeface="Sakkal Majalla" panose="02000000000000000000" pitchFamily="2" charset="-78"/>
                          <a:cs typeface="Sakkal Majalla" panose="02000000000000000000" pitchFamily="2" charset="-78"/>
                        </a:rPr>
                        <a:t>2</a:t>
                      </a:r>
                      <a:r>
                        <a:rPr lang="ar-SA" sz="1400" b="1" u="none" baseline="0" dirty="0">
                          <a:solidFill>
                            <a:schemeClr val="tx1"/>
                          </a:solidFill>
                          <a:latin typeface="Sakkal Majalla" panose="02000000000000000000" pitchFamily="2" charset="-78"/>
                          <a:cs typeface="Sakkal Majalla" panose="02000000000000000000" pitchFamily="2" charset="-78"/>
                        </a:rPr>
                        <a:t>- كرتي كبيرة .</a:t>
                      </a:r>
                      <a:endParaRPr lang="ar-AE" sz="14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يساعد الأهل ابنهم على </a:t>
                      </a:r>
                      <a:r>
                        <a:rPr lang="ar-SA" sz="1400" b="1" baseline="0" dirty="0">
                          <a:latin typeface="Sakkal Majalla" panose="02000000000000000000" pitchFamily="2" charset="-78"/>
                          <a:cs typeface="Sakkal Majalla" panose="02000000000000000000" pitchFamily="2" charset="-78"/>
                        </a:rPr>
                        <a:t> اللعب بالكرة ورميها في اتجاهات مختلفة </a:t>
                      </a:r>
                      <a:r>
                        <a:rPr lang="ar-AE" sz="1400" b="1" baseline="0" dirty="0">
                          <a:latin typeface="Sakkal Majalla" panose="02000000000000000000" pitchFamily="2" charset="-78"/>
                          <a:cs typeface="Sakkal Majalla" panose="02000000000000000000" pitchFamily="2" charset="-78"/>
                        </a:rPr>
                        <a:t>.</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يساعد الأهل ابنهم  باللعب بكرة السلة  وتدريب عليها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4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chemeClr val="tx1"/>
                          </a:solidFill>
                          <a:latin typeface="Sakkal Majalla" panose="02000000000000000000" pitchFamily="2" charset="-78"/>
                          <a:cs typeface="Sakkal Majalla" panose="02000000000000000000" pitchFamily="2" charset="-78"/>
                        </a:rPr>
                        <a:t>- اغنية  أبطال الكرة .</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1" u="none" baseline="0" dirty="0">
                          <a:solidFill>
                            <a:schemeClr val="tx1"/>
                          </a:solidFill>
                          <a:latin typeface="Sakkal Majalla" panose="02000000000000000000" pitchFamily="2" charset="-78"/>
                          <a:cs typeface="Sakkal Majalla" panose="02000000000000000000" pitchFamily="2" charset="-78"/>
                        </a:rPr>
                        <a:t>- كرتي كبيرة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إلكترونية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متوسط: </a:t>
                      </a:r>
                      <a:r>
                        <a:rPr lang="en-US" sz="1400" b="1" dirty="0">
                          <a:latin typeface="Sakkal Majalla" panose="02000000000000000000" pitchFamily="2" charset="-78"/>
                          <a:cs typeface="Sakkal Majalla" panose="02000000000000000000" pitchFamily="2" charset="-78"/>
                        </a:rPr>
                        <a:t>مسك الكرة باليد ورميها في اي اتجاه  محدد حسب </a:t>
                      </a:r>
                      <a:r>
                        <a:rPr lang="en-US" sz="1400" b="1" dirty="0" err="1">
                          <a:latin typeface="Sakkal Majalla" panose="02000000000000000000" pitchFamily="2" charset="-78"/>
                          <a:cs typeface="Sakkal Majalla" panose="02000000000000000000" pitchFamily="2" charset="-78"/>
                        </a:rPr>
                        <a:t>الام</a:t>
                      </a:r>
                      <a:r>
                        <a:rPr lang="ar-SA" sz="1400" b="1" dirty="0" err="1">
                          <a:latin typeface="Sakkal Majalla" panose="02000000000000000000" pitchFamily="2" charset="-78"/>
                          <a:cs typeface="Sakkal Majalla" panose="02000000000000000000" pitchFamily="2" charset="-78"/>
                        </a:rPr>
                        <a:t>ر</a:t>
                      </a:r>
                      <a:r>
                        <a:rPr lang="ar-SA" sz="1400" b="1" dirty="0">
                          <a:latin typeface="Sakkal Majalla" panose="02000000000000000000" pitchFamily="2" charset="-78"/>
                          <a:cs typeface="Sakkal Majalla" panose="02000000000000000000" pitchFamily="2" charset="-78"/>
                        </a:rPr>
                        <a:t> بمساعدة جسدية بسيطة  .      </a:t>
                      </a:r>
                      <a:r>
                        <a:rPr lang="ar-AE" sz="1400" b="1" baseline="0" dirty="0">
                          <a:solidFill>
                            <a:srgbClr val="FF0000"/>
                          </a:solidFill>
                          <a:latin typeface="Sakkal Majalla" panose="02000000000000000000" pitchFamily="2" charset="-78"/>
                          <a:cs typeface="Sakkal Majalla" panose="02000000000000000000" pitchFamily="2" charset="-78"/>
                        </a:rPr>
                        <a:t>جيد: </a:t>
                      </a:r>
                      <a:r>
                        <a:rPr lang="en-US" sz="1400" b="1" dirty="0">
                          <a:latin typeface="Sakkal Majalla" panose="02000000000000000000" pitchFamily="2" charset="-78"/>
                          <a:cs typeface="Sakkal Majalla" panose="02000000000000000000" pitchFamily="2" charset="-78"/>
                        </a:rPr>
                        <a:t>مسك الكرة  باليد ورميها في اي اتجاه محدد حسب الامر</a:t>
                      </a:r>
                      <a:r>
                        <a:rPr lang="ar-AE" sz="1400" b="1" baseline="0" dirty="0">
                          <a:solidFill>
                            <a:schemeClr val="tx1"/>
                          </a:solidFill>
                          <a:latin typeface="Sakkal Majalla" panose="02000000000000000000" pitchFamily="2" charset="-78"/>
                          <a:cs typeface="Sakkal Majalla" panose="02000000000000000000" pitchFamily="2" charset="-78"/>
                        </a:rPr>
                        <a:t> بمساعدة لفظية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chemeClr val="tx1"/>
                          </a:solidFill>
                          <a:latin typeface="Sakkal Majalla" panose="02000000000000000000" pitchFamily="2" charset="-78"/>
                          <a:cs typeface="Sakkal Majalla" panose="02000000000000000000" pitchFamily="2" charset="-78"/>
                        </a:rPr>
                        <a:t>                                                                                                 </a:t>
                      </a:r>
                      <a:r>
                        <a:rPr lang="ar-AE" sz="1400" b="1" baseline="0" dirty="0">
                          <a:solidFill>
                            <a:srgbClr val="FF0000"/>
                          </a:solidFill>
                          <a:latin typeface="Sakkal Majalla" panose="02000000000000000000" pitchFamily="2" charset="-78"/>
                          <a:cs typeface="Sakkal Majalla" panose="02000000000000000000" pitchFamily="2" charset="-78"/>
                        </a:rPr>
                        <a:t>مرتفع:</a:t>
                      </a:r>
                      <a:r>
                        <a:rPr lang="ar-AE" sz="1400" b="1" baseline="0" dirty="0">
                          <a:latin typeface="Sakkal Majalla" panose="02000000000000000000" pitchFamily="2" charset="-78"/>
                          <a:cs typeface="Sakkal Majalla" panose="02000000000000000000" pitchFamily="2" charset="-78"/>
                        </a:rPr>
                        <a:t>.</a:t>
                      </a:r>
                      <a:r>
                        <a:rPr lang="en-US" sz="1400" b="1" dirty="0">
                          <a:latin typeface="Sakkal Majalla" panose="02000000000000000000" pitchFamily="2" charset="-78"/>
                          <a:cs typeface="Sakkal Majalla" panose="02000000000000000000" pitchFamily="2" charset="-78"/>
                        </a:rPr>
                        <a:t> مسك الكرة  باليد ورميها في اي اتجاه   محدد حسب الامر</a:t>
                      </a:r>
                      <a:r>
                        <a:rPr lang="ar-SA" sz="1400" b="1" dirty="0">
                          <a:latin typeface="Sakkal Majalla" panose="02000000000000000000" pitchFamily="2" charset="-78"/>
                          <a:cs typeface="Sakkal Majalla" panose="02000000000000000000" pitchFamily="2" charset="-78"/>
                        </a:rPr>
                        <a:t> بدون مساعدة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1" dirty="0">
                          <a:latin typeface="Sakkal Majalla" panose="02000000000000000000" pitchFamily="2" charset="-78"/>
                          <a:cs typeface="Sakkal Majalla" panose="02000000000000000000" pitchFamily="2" charset="-78"/>
                        </a:rPr>
                        <a:t>.</a:t>
                      </a:r>
                      <a:br>
                        <a:rPr lang="en-US" sz="1400" b="1" dirty="0">
                          <a:latin typeface="Sakkal Majalla" panose="02000000000000000000" pitchFamily="2" charset="-78"/>
                          <a:cs typeface="Sakkal Majalla" panose="02000000000000000000" pitchFamily="2" charset="-78"/>
                        </a:rPr>
                      </a:br>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15 February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7349</TotalTime>
  <Words>633</Words>
  <Application>Microsoft Office PowerPoint</Application>
  <PresentationFormat>Widescreen</PresentationFormat>
  <Paragraphs>124</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Sakkal Majalla</vt:lpstr>
      <vt:lpstr>Office Theme</vt:lpstr>
      <vt:lpstr>1_Office Theme</vt:lpstr>
      <vt:lpstr>مسك الكرة  باليد ورميها في اي اتجاه   محدد حسب الامر (672)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Salama Nasiib Hamad Al Ketbi</cp:lastModifiedBy>
  <cp:revision>403</cp:revision>
  <dcterms:created xsi:type="dcterms:W3CDTF">2020-07-26T19:33:45Z</dcterms:created>
  <dcterms:modified xsi:type="dcterms:W3CDTF">2021-02-15T18:49:50Z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