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sldIdLst>
    <p:sldId id="291" r:id="rId5"/>
    <p:sldId id="295" r:id="rId6"/>
    <p:sldId id="285" r:id="rId7"/>
    <p:sldId id="289" r:id="rId8"/>
    <p:sldId id="290" r:id="rId9"/>
    <p:sldId id="296" r:id="rId10"/>
    <p:sldId id="301" r:id="rId11"/>
    <p:sldId id="302" r:id="rId12"/>
    <p:sldId id="303" r:id="rId13"/>
    <p:sldId id="304"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2" autoAdjust="0"/>
    <p:restoredTop sz="94660"/>
  </p:normalViewPr>
  <p:slideViewPr>
    <p:cSldViewPr snapToGrid="0">
      <p:cViewPr varScale="1">
        <p:scale>
          <a:sx n="67" d="100"/>
          <a:sy n="67" d="100"/>
        </p:scale>
        <p:origin x="632" y="56"/>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59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59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83571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22 June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22 June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22 June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22 June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22 June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22 June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22 June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QBsRcqt68X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028916" y="2697465"/>
            <a:ext cx="5088407" cy="1827069"/>
          </a:xfrm>
        </p:spPr>
        <p:txBody>
          <a:bodyPr>
            <a:normAutofit/>
          </a:bodyPr>
          <a:lstStyle/>
          <a:p>
            <a:pPr algn="ctr"/>
            <a:r>
              <a:rPr lang="ar-AE" sz="3100" dirty="0">
                <a:latin typeface="Sakkal Majalla" panose="02000000000000000000" pitchFamily="2" charset="-78"/>
                <a:cs typeface="Sakkal Majalla" panose="02000000000000000000" pitchFamily="2" charset="-78"/>
              </a:rPr>
              <a:t>رمي كرة طبية من مستوى الصدر في وضع الوقوف</a:t>
            </a:r>
            <a:br>
              <a:rPr lang="ar-AE" dirty="0"/>
            </a:br>
            <a:endParaRPr lang="ar-AE" sz="2800"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0A30DB19-3AAF-5F4E-8248-6A1056F5D5F5}"/>
              </a:ext>
            </a:extLst>
          </p:cNvPr>
          <p:cNvSpPr txBox="1"/>
          <p:nvPr/>
        </p:nvSpPr>
        <p:spPr>
          <a:xfrm rot="740450">
            <a:off x="8519886" y="5138056"/>
            <a:ext cx="3062515" cy="646331"/>
          </a:xfrm>
          <a:prstGeom prst="rect">
            <a:avLst/>
          </a:prstGeom>
          <a:noFill/>
        </p:spPr>
        <p:txBody>
          <a:bodyPr wrap="square" rtlCol="0">
            <a:spAutoFit/>
          </a:bodyPr>
          <a:lstStyle/>
          <a:p>
            <a:pPr algn="ctr"/>
            <a:r>
              <a:rPr lang="ar-SA" dirty="0">
                <a:solidFill>
                  <a:schemeClr val="bg1"/>
                </a:solidFill>
              </a:rPr>
              <a:t>مقدم الهدف </a:t>
            </a:r>
          </a:p>
          <a:p>
            <a:pPr algn="ctr"/>
            <a:r>
              <a:rPr lang="ar-AE" dirty="0">
                <a:solidFill>
                  <a:schemeClr val="bg1"/>
                </a:solidFill>
              </a:rPr>
              <a:t>شمسه المنصوري</a:t>
            </a:r>
            <a:endParaRPr lang="en-US" dirty="0">
              <a:solidFill>
                <a:schemeClr val="bg1"/>
              </a:solidFill>
            </a:endParaRPr>
          </a:p>
        </p:txBody>
      </p:sp>
      <p:pic>
        <p:nvPicPr>
          <p:cNvPr id="4" name="Picture 2" descr="How to Play Wall Ball | Wall balls, Summertime fun, Ball">
            <a:extLst>
              <a:ext uri="{FF2B5EF4-FFF2-40B4-BE49-F238E27FC236}">
                <a16:creationId xmlns:a16="http://schemas.microsoft.com/office/drawing/2014/main" id="{EA92D072-7A4C-6746-BA25-9CAD66EC55F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956501">
            <a:off x="515494" y="1928621"/>
            <a:ext cx="4997450" cy="3743264"/>
          </a:xfrm>
          <a:prstGeom prst="rect">
            <a:avLst/>
          </a:prstGeom>
          <a:noFill/>
          <a:scene3d>
            <a:camera prst="orthographicFront"/>
            <a:lightRig rig="threePt" dir="t"/>
          </a:scene3d>
          <a:sp3d contourW="101600">
            <a:contourClr>
              <a:srgbClr val="FF000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3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312" y="147235"/>
            <a:ext cx="3968496" cy="832104"/>
          </a:xfrm>
        </p:spPr>
        <p:txBody>
          <a:bodyPr>
            <a:normAutofit/>
          </a:bodyPr>
          <a:lstStyle/>
          <a:p>
            <a:pPr algn="r"/>
            <a:r>
              <a:rPr lang="ar-AE" dirty="0"/>
              <a:t>4-</a:t>
            </a:r>
            <a:r>
              <a:rPr lang="ar-AE" dirty="0">
                <a:solidFill>
                  <a:schemeClr val="tx1"/>
                </a:solidFill>
              </a:rPr>
              <a:t> </a:t>
            </a:r>
            <a:r>
              <a:rPr lang="ar-AE" dirty="0"/>
              <a:t>يشير</a:t>
            </a:r>
            <a:r>
              <a:rPr lang="ar-AE" dirty="0">
                <a:solidFill>
                  <a:schemeClr val="tx1"/>
                </a:solidFill>
              </a:rPr>
              <a:t> </a:t>
            </a:r>
            <a:r>
              <a:rPr lang="ar-AE" dirty="0"/>
              <a:t>لصورة ولد يلعب بالكرة.</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10</a:t>
            </a:fld>
            <a:endParaRPr lang="en-US" noProof="0" dirty="0"/>
          </a:p>
        </p:txBody>
      </p:sp>
      <p:pic>
        <p:nvPicPr>
          <p:cNvPr id="5" name="Picture 4" descr="A picture containing doll, computer, train&#10;&#10;Description automatically generated">
            <a:extLst>
              <a:ext uri="{FF2B5EF4-FFF2-40B4-BE49-F238E27FC236}">
                <a16:creationId xmlns:a16="http://schemas.microsoft.com/office/drawing/2014/main" id="{C22FF499-1778-874F-8200-B8E4B44AD3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580" y="2831690"/>
            <a:ext cx="2915408" cy="3379414"/>
          </a:xfrm>
          <a:prstGeom prst="rect">
            <a:avLst/>
          </a:prstGeom>
        </p:spPr>
      </p:pic>
      <p:pic>
        <p:nvPicPr>
          <p:cNvPr id="6" name="Picture 5">
            <a:extLst>
              <a:ext uri="{FF2B5EF4-FFF2-40B4-BE49-F238E27FC236}">
                <a16:creationId xmlns:a16="http://schemas.microsoft.com/office/drawing/2014/main" id="{32C9D165-D76E-BD44-A047-8DFF35D358CD}"/>
              </a:ext>
            </a:extLst>
          </p:cNvPr>
          <p:cNvPicPr>
            <a:picLocks noChangeAspect="1"/>
          </p:cNvPicPr>
          <p:nvPr/>
        </p:nvPicPr>
        <p:blipFill>
          <a:blip r:embed="rId3"/>
          <a:stretch>
            <a:fillRect/>
          </a:stretch>
        </p:blipFill>
        <p:spPr>
          <a:xfrm>
            <a:off x="7004050" y="2349910"/>
            <a:ext cx="3213100" cy="4006440"/>
          </a:xfrm>
          <a:prstGeom prst="rect">
            <a:avLst/>
          </a:prstGeom>
        </p:spPr>
      </p:pic>
    </p:spTree>
    <p:extLst>
      <p:ext uri="{BB962C8B-B14F-4D97-AF65-F5344CB8AC3E}">
        <p14:creationId xmlns:p14="http://schemas.microsoft.com/office/powerpoint/2010/main" val="292410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22 June 2021</a:t>
            </a:fld>
            <a:endParaRPr lang="en-GB"/>
          </a:p>
        </p:txBody>
      </p:sp>
      <p:sp>
        <p:nvSpPr>
          <p:cNvPr id="3" name="Slide Number Placeholder 2"/>
          <p:cNvSpPr>
            <a:spLocks noGrp="1"/>
          </p:cNvSpPr>
          <p:nvPr>
            <p:ph type="sldNum" sz="quarter" idx="12"/>
          </p:nvPr>
        </p:nvSpPr>
        <p:spPr/>
        <p:txBody>
          <a:bodyPr/>
          <a:lstStyle/>
          <a:p>
            <a:fld id="{60F9F505-338F-4A63-8E60-F3E66EC2060F}" type="slidenum">
              <a:rPr lang="en-GB" smtClean="0"/>
              <a:t>11</a:t>
            </a:fld>
            <a:endParaRPr lang="en-GB"/>
          </a:p>
        </p:txBody>
      </p:sp>
      <p:graphicFrame>
        <p:nvGraphicFramePr>
          <p:cNvPr id="4" name="Media Placeholder 4"/>
          <p:cNvGraphicFramePr>
            <a:graphicFrameLocks/>
          </p:cNvGraphicFramePr>
          <p:nvPr>
            <p:extLst>
              <p:ext uri="{D42A27DB-BD31-4B8C-83A1-F6EECF244321}">
                <p14:modId xmlns:p14="http://schemas.microsoft.com/office/powerpoint/2010/main" val="262983419"/>
              </p:ext>
            </p:extLst>
          </p:nvPr>
        </p:nvGraphicFramePr>
        <p:xfrm>
          <a:off x="173583" y="375859"/>
          <a:ext cx="11804073" cy="6108591"/>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2652295">
                <a:tc>
                  <a:txBody>
                    <a:bodyPr/>
                    <a:lstStyle/>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marL="0" algn="r" defTabSz="914400" rtl="1" eaLnBrk="1" latinLnBrk="0" hangingPunct="1"/>
                      <a:r>
                        <a:rPr lang="ar-AE" sz="1600" b="1" u="none" kern="1200" baseline="0" dirty="0">
                          <a:solidFill>
                            <a:srgbClr val="FF0000"/>
                          </a:solidFill>
                          <a:latin typeface="Sakkal Majalla" panose="02000000000000000000" pitchFamily="2" charset="-78"/>
                          <a:ea typeface="+mn-ea"/>
                          <a:cs typeface="Sakkal Majalla" panose="02000000000000000000" pitchFamily="2" charset="-78"/>
                        </a:rPr>
                        <a:t>الحصة الدراسية: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latin typeface="Sakkal Majalla" pitchFamily="2" charset="-78"/>
                          <a:cs typeface="Sakkal Majalla" pitchFamily="2" charset="-78"/>
                        </a:rPr>
                        <a:t>الهدف الرئيسي:  -</a:t>
                      </a:r>
                      <a:r>
                        <a:rPr lang="ar-AE" sz="1200" dirty="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رمي كرة طبية من مستوى الصدر في وضع الوقوف</a:t>
                      </a:r>
                      <a:endParaRPr lang="en-US" sz="1600" dirty="0">
                        <a:latin typeface="Sakkal Majalla" panose="02000000000000000000" pitchFamily="2" charset="-78"/>
                        <a:cs typeface="Sakkal Majalla" panose="02000000000000000000" pitchFamily="2" charset="-78"/>
                      </a:endParaRPr>
                    </a:p>
                    <a:p>
                      <a:pPr algn="r" rtl="1"/>
                      <a:endParaRPr lang="ar-AE" sz="1200" b="1" u="none" baseline="0" dirty="0">
                        <a:latin typeface="Sakkal Majalla" pitchFamily="2" charset="-78"/>
                        <a:cs typeface="Sakkal Majalla" pitchFamily="2" charset="-78"/>
                      </a:endParaRPr>
                    </a:p>
                    <a:p>
                      <a:pPr algn="r" rtl="1"/>
                      <a:r>
                        <a:rPr lang="ar-AE" sz="1200" b="1" u="none" baseline="0" dirty="0">
                          <a:latin typeface="Sakkal Majalla" pitchFamily="2" charset="-78"/>
                          <a:cs typeface="Sakkal Majalla" pitchFamily="2" charset="-78"/>
                        </a:rPr>
                        <a:t>    عرض فيديو للطالب بطريقة اللعب بالكرة </a:t>
                      </a:r>
                    </a:p>
                    <a:p>
                      <a:pPr algn="r" rtl="1"/>
                      <a:r>
                        <a:rPr lang="ar-AE" sz="1200" b="1" u="none" baseline="0" dirty="0">
                          <a:latin typeface="Sakkal Majalla" pitchFamily="2" charset="-78"/>
                          <a:cs typeface="Sakkal Majalla" pitchFamily="2" charset="-78"/>
                        </a:rPr>
                        <a:t>يقوم المعلم بتطبيق رمي الكرة امام الطالب                             </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تدريب  الطالب عمليا على رمي الكرة وتقديم الدعم المناسب لكل مرحلة يحتاجها الطالب .</a:t>
                      </a:r>
                    </a:p>
                    <a:p>
                      <a:pPr marL="0" indent="0" algn="r" rtl="1">
                        <a:buFont typeface="+mj-lt"/>
                        <a:buNone/>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القيام بعمل روتيني يومي في بداية الصباح اللعب بالكرة بالطريقة المطلوبة </a:t>
                      </a:r>
                    </a:p>
                    <a:p>
                      <a:pPr marL="0" indent="0" algn="r" rtl="1">
                        <a:buFont typeface="+mj-lt"/>
                        <a:buNone/>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تقديم التعزيز  والتحفيز  لكل ردت فعل من الطالب وتشجيعه على التقدم </a:t>
                      </a:r>
                    </a:p>
                    <a:p>
                      <a:pPr marL="0" algn="r" defTabSz="914400" rtl="1" eaLnBrk="1" latinLnBrk="0" hangingPunct="1"/>
                      <a:r>
                        <a:rPr lang="ar-AE" sz="1400" b="1" u="sng" kern="1200" baseline="0" dirty="0">
                          <a:solidFill>
                            <a:srgbClr val="FF0000"/>
                          </a:solidFill>
                          <a:latin typeface="Sakkal Majalla" panose="02000000000000000000" pitchFamily="2" charset="-78"/>
                          <a:ea typeface="+mn-ea"/>
                          <a:cs typeface="Sakkal Majalla" panose="02000000000000000000" pitchFamily="2" charset="-78"/>
                        </a:rPr>
                        <a:t>الأنشطة الصفية</a:t>
                      </a:r>
                      <a:r>
                        <a:rPr lang="ar-AE" sz="1200" kern="1200" dirty="0">
                          <a:solidFill>
                            <a:schemeClr val="tx1"/>
                          </a:solidFill>
                          <a:latin typeface="+mn-lt"/>
                          <a:ea typeface="+mn-ea"/>
                          <a:cs typeface="+mn-cs"/>
                        </a:rPr>
                        <a:t>: </a:t>
                      </a:r>
                    </a:p>
                    <a:p>
                      <a:pPr marL="0" algn="r" defTabSz="914400" rtl="1" eaLnBrk="1" latinLnBrk="0" hangingPunct="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1- يطلب المعلم من الطالب أن يشير الطالب لصورة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الكرة</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2- يطلب المعلم من الطالب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أن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يشير</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 الطالب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للولد الواقف</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3- يطلب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ال</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معلم من الطالب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أ</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ن يقف.</a:t>
                      </a:r>
                    </a:p>
                    <a:p>
                      <a:pPr marL="0" marR="0" indent="0" algn="r" defTabSz="914400" rtl="1" eaLnBrk="1" fontAlgn="auto" latinLnBrk="0" hangingPunct="1">
                        <a:lnSpc>
                          <a:spcPct val="100000"/>
                        </a:lnSpc>
                        <a:spcBef>
                          <a:spcPts val="0"/>
                        </a:spcBef>
                        <a:spcAft>
                          <a:spcPts val="0"/>
                        </a:spcAft>
                        <a:buClrTx/>
                        <a:buSzTx/>
                        <a:buFontTx/>
                        <a:buNone/>
                        <a:tabLst/>
                        <a:defRPr/>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4- يطلب المعلم من الطالب أن يشير لصورة ولد يلعب بالكرة..</a:t>
                      </a:r>
                    </a:p>
                    <a:p>
                      <a:pPr marL="0" marR="0" indent="0" algn="r" defTabSz="914400" rtl="1" eaLnBrk="1" fontAlgn="auto" latinLnBrk="0" hangingPunct="1">
                        <a:lnSpc>
                          <a:spcPct val="100000"/>
                        </a:lnSpc>
                        <a:spcBef>
                          <a:spcPts val="0"/>
                        </a:spcBef>
                        <a:spcAft>
                          <a:spcPts val="0"/>
                        </a:spcAft>
                        <a:buClrTx/>
                        <a:buSzTx/>
                        <a:buFontTx/>
                        <a:buNone/>
                        <a:tabLst/>
                        <a:defRPr/>
                      </a:pPr>
                      <a:r>
                        <a:rPr lang="en-US" sz="1200" b="1" u="none" kern="1200" baseline="0" dirty="0">
                          <a:solidFill>
                            <a:schemeClr val="tx1"/>
                          </a:solidFill>
                          <a:latin typeface="Sakkal Majalla" panose="02000000000000000000" pitchFamily="2" charset="-78"/>
                          <a:ea typeface="+mn-ea"/>
                          <a:cs typeface="Sakkal Majalla" panose="02000000000000000000" pitchFamily="2" charset="-78"/>
                        </a:rPr>
                        <a:t>5</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 يطلب المعلم من الطالب أن يشير لأداة تمشيط الشعر الصحيحة. </a:t>
                      </a:r>
                    </a:p>
                    <a:p>
                      <a:pPr marL="0" indent="0" algn="r" rtl="1">
                        <a:buFont typeface="+mj-lt"/>
                        <a:buNone/>
                      </a:pP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 typeface="+mj-lt"/>
                        <a:buNone/>
                        <a:tabLst/>
                        <a:defRPr/>
                      </a:pPr>
                      <a:r>
                        <a:rPr lang="ar-AE" sz="1200" b="1" u="sng" baseline="0" dirty="0">
                          <a:solidFill>
                            <a:srgbClr val="FF0000"/>
                          </a:solidFill>
                          <a:latin typeface="Sakkal Majalla" pitchFamily="2" charset="-78"/>
                          <a:cs typeface="Sakkal Majalla" pitchFamily="2" charset="-78"/>
                        </a:rPr>
                        <a:t>النشاط الرياضي</a:t>
                      </a:r>
                      <a:r>
                        <a:rPr lang="ar-AE" sz="1200" b="1" u="none" baseline="0" dirty="0">
                          <a:solidFill>
                            <a:srgbClr val="FF0000"/>
                          </a:solidFill>
                          <a:latin typeface="Sakkal Majalla" pitchFamily="2" charset="-78"/>
                          <a:cs typeface="Sakkal Majalla" pitchFamily="2" charset="-78"/>
                        </a:rPr>
                        <a:t>: </a:t>
                      </a:r>
                      <a:r>
                        <a:rPr lang="ar-SA" sz="1200" b="1" u="none" baseline="0" dirty="0">
                          <a:solidFill>
                            <a:schemeClr val="tx1"/>
                          </a:solidFill>
                          <a:latin typeface="Sakkal Majalla" pitchFamily="2" charset="-78"/>
                          <a:cs typeface="Sakkal Majalla" pitchFamily="2" charset="-78"/>
                        </a:rPr>
                        <a:t>يرمي الطالب الكرة</a:t>
                      </a:r>
                      <a:r>
                        <a:rPr lang="en-US" sz="1200" b="1" u="none" baseline="0" dirty="0">
                          <a:solidFill>
                            <a:schemeClr val="tx1"/>
                          </a:solidFill>
                          <a:latin typeface="Sakkal Majalla" pitchFamily="2" charset="-78"/>
                          <a:cs typeface="Sakkal Majalla" pitchFamily="2" charset="-78"/>
                        </a:rPr>
                        <a:t> </a:t>
                      </a:r>
                      <a:r>
                        <a:rPr lang="ar-SA" sz="1200" b="1" u="none" baseline="0" dirty="0">
                          <a:solidFill>
                            <a:schemeClr val="tx1"/>
                          </a:solidFill>
                          <a:latin typeface="Sakkal Majalla" pitchFamily="2" charset="-78"/>
                          <a:cs typeface="Sakkal Majalla" pitchFamily="2" charset="-78"/>
                        </a:rPr>
                        <a:t> في كرة السلة على مستوى طول الطالب .</a:t>
                      </a:r>
                      <a:endParaRPr lang="ar-AE" sz="1200" b="1" u="none" baseline="0" dirty="0">
                        <a:solidFill>
                          <a:schemeClr val="tx1"/>
                        </a:solidFill>
                        <a:latin typeface="Sakkal Majalla" pitchFamily="2" charset="-78"/>
                        <a:cs typeface="Sakkal Majalla" pitchFamily="2" charset="-78"/>
                      </a:endParaRPr>
                    </a:p>
                    <a:p>
                      <a:pPr marL="0" marR="0" indent="0" algn="r" defTabSz="914400" rtl="1" eaLnBrk="1" fontAlgn="auto" latinLnBrk="0" hangingPunct="1">
                        <a:lnSpc>
                          <a:spcPct val="100000"/>
                        </a:lnSpc>
                        <a:spcBef>
                          <a:spcPts val="0"/>
                        </a:spcBef>
                        <a:spcAft>
                          <a:spcPts val="0"/>
                        </a:spcAft>
                        <a:buClrTx/>
                        <a:buSzTx/>
                        <a:buFont typeface="+mj-lt"/>
                        <a:buNone/>
                        <a:tabLst/>
                        <a:defRPr/>
                      </a:pPr>
                      <a:r>
                        <a:rPr lang="ar-AE" sz="1200" b="1" u="sng" baseline="0" dirty="0">
                          <a:solidFill>
                            <a:srgbClr val="FF0000"/>
                          </a:solidFill>
                          <a:latin typeface="Sakkal Majalla" pitchFamily="2" charset="-78"/>
                          <a:cs typeface="Sakkal Majalla" pitchFamily="2" charset="-78"/>
                        </a:rPr>
                        <a:t>النشاط الفني</a:t>
                      </a:r>
                      <a:r>
                        <a:rPr lang="ar-AE" sz="1200" b="1" u="none" baseline="0" dirty="0">
                          <a:solidFill>
                            <a:srgbClr val="FF0000"/>
                          </a:solidFill>
                          <a:latin typeface="Sakkal Majalla" pitchFamily="2" charset="-78"/>
                          <a:cs typeface="Sakkal Majalla" pitchFamily="2" charset="-78"/>
                        </a:rPr>
                        <a:t>: </a:t>
                      </a:r>
                      <a:r>
                        <a:rPr lang="ar-AE" sz="1200" b="1" dirty="0">
                          <a:latin typeface="Sakkal Majalla" pitchFamily="2" charset="-78"/>
                          <a:cs typeface="Sakkal Majalla" pitchFamily="2" charset="-78"/>
                        </a:rPr>
                        <a:t>يطلب المعلم من الطالب أن </a:t>
                      </a:r>
                      <a:r>
                        <a:rPr lang="ar-SA" sz="1200" b="1" dirty="0">
                          <a:latin typeface="Sakkal Majalla" pitchFamily="2" charset="-78"/>
                          <a:cs typeface="Sakkal Majalla" pitchFamily="2" charset="-78"/>
                        </a:rPr>
                        <a:t>يلون</a:t>
                      </a:r>
                      <a:r>
                        <a:rPr lang="ar-AE" sz="1200" b="1" dirty="0">
                          <a:latin typeface="Sakkal Majalla" pitchFamily="2" charset="-78"/>
                          <a:cs typeface="Sakkal Majalla" pitchFamily="2" charset="-78"/>
                        </a:rPr>
                        <a:t> صورة الكرة بأستخدام إصبعه. </a:t>
                      </a:r>
                    </a:p>
                    <a:p>
                      <a:pPr marL="0" marR="0" indent="0" algn="r" defTabSz="914400" rtl="1" eaLnBrk="1" fontAlgn="auto" latinLnBrk="0" hangingPunct="1">
                        <a:lnSpc>
                          <a:spcPct val="100000"/>
                        </a:lnSpc>
                        <a:spcBef>
                          <a:spcPts val="0"/>
                        </a:spcBef>
                        <a:spcAft>
                          <a:spcPts val="0"/>
                        </a:spcAft>
                        <a:buClrTx/>
                        <a:buSzTx/>
                        <a:buFont typeface="+mj-lt"/>
                        <a:buNone/>
                        <a:tabLst/>
                        <a:defRPr/>
                      </a:pPr>
                      <a:r>
                        <a:rPr lang="ar-SA" sz="1200" b="1" u="sng" kern="1200" baseline="0" dirty="0">
                          <a:solidFill>
                            <a:srgbClr val="FF0000"/>
                          </a:solidFill>
                          <a:latin typeface="Sakkal Majalla" pitchFamily="2" charset="-78"/>
                          <a:ea typeface="+mn-ea"/>
                          <a:cs typeface="Sakkal Majalla" pitchFamily="2" charset="-78"/>
                        </a:rPr>
                        <a:t>نشاط موسيقي</a:t>
                      </a:r>
                      <a:r>
                        <a:rPr lang="ar-AE" sz="1200" b="1" u="sng" kern="1200" baseline="0" dirty="0">
                          <a:solidFill>
                            <a:srgbClr val="FF0000"/>
                          </a:solidFill>
                          <a:latin typeface="Sakkal Majalla" pitchFamily="2" charset="-78"/>
                          <a:ea typeface="+mn-ea"/>
                          <a:cs typeface="Sakkal Majalla" pitchFamily="2" charset="-78"/>
                        </a:rPr>
                        <a:t>:</a:t>
                      </a:r>
                      <a:r>
                        <a:rPr lang="ar-SA" sz="1200" b="1" u="sng" kern="1200" baseline="0" dirty="0">
                          <a:solidFill>
                            <a:srgbClr val="FF0000"/>
                          </a:solidFill>
                          <a:latin typeface="Sakkal Majalla" pitchFamily="2" charset="-78"/>
                          <a:ea typeface="+mn-ea"/>
                          <a:cs typeface="Sakkal Majalla" pitchFamily="2" charset="-78"/>
                        </a:rPr>
                        <a:t> </a:t>
                      </a:r>
                      <a:r>
                        <a:rPr lang="ar-AE" sz="1200" b="1" u="none" baseline="0" dirty="0">
                          <a:latin typeface="Sakkal Majalla" pitchFamily="2" charset="-78"/>
                          <a:cs typeface="Sakkal Majalla" pitchFamily="2" charset="-78"/>
                        </a:rPr>
                        <a:t>سماع انشودة عن </a:t>
                      </a:r>
                      <a:r>
                        <a:rPr lang="ar-AE" sz="1200" b="1" baseline="0" dirty="0">
                          <a:latin typeface="Sakkal Majalla" panose="02000000000000000000" pitchFamily="2" charset="-78"/>
                          <a:cs typeface="Sakkal Majalla" panose="02000000000000000000" pitchFamily="2" charset="-78"/>
                        </a:rPr>
                        <a:t>اللعب بالكرة. </a:t>
                      </a:r>
                      <a:r>
                        <a:rPr lang="en-US" sz="1200" b="1" baseline="0" dirty="0">
                          <a:latin typeface="Sakkal Majalla" panose="02000000000000000000" pitchFamily="2" charset="-78"/>
                          <a:cs typeface="Sakkal Majalla" panose="02000000000000000000" pitchFamily="2" charset="-78"/>
                          <a:hlinkClick r:id="rId2"/>
                        </a:rPr>
                        <a:t>https://www.youtube.com/watch?v=QBsRcqt68X0</a:t>
                      </a:r>
                      <a:r>
                        <a:rPr lang="ar-SA" sz="1200" b="1" baseline="0" dirty="0">
                          <a:latin typeface="Sakkal Majalla" panose="02000000000000000000" pitchFamily="2" charset="-78"/>
                          <a:cs typeface="Sakkal Majalla" panose="02000000000000000000" pitchFamily="2" charset="-78"/>
                        </a:rPr>
                        <a:t> </a:t>
                      </a:r>
                      <a:endParaRPr lang="ar-AE" sz="1200" b="1" u="sng" kern="1200" baseline="0" dirty="0">
                        <a:solidFill>
                          <a:schemeClr val="accent1">
                            <a:lumMod val="50000"/>
                          </a:schemeClr>
                        </a:solidFill>
                        <a:latin typeface="Sakkal Majalla" panose="02000000000000000000" pitchFamily="2" charset="-78"/>
                        <a:ea typeface="+mn-ea"/>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طلب من الأسرة </a:t>
                      </a:r>
                      <a:r>
                        <a:rPr lang="ar-SA" sz="1200" b="1" baseline="0" dirty="0">
                          <a:latin typeface="Sakkal Majalla" panose="02000000000000000000" pitchFamily="2" charset="-78"/>
                          <a:cs typeface="Sakkal Majalla" panose="02000000000000000000" pitchFamily="2" charset="-78"/>
                        </a:rPr>
                        <a:t>.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864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سماع انشودة </a:t>
                      </a:r>
                      <a:r>
                        <a:rPr lang="en-US" sz="1200" b="1" baseline="0" dirty="0">
                          <a:latin typeface="Sakkal Majalla" panose="02000000000000000000" pitchFamily="2" charset="-78"/>
                          <a:cs typeface="Sakkal Majalla" panose="02000000000000000000" pitchFamily="2" charset="-78"/>
                          <a:hlinkClick r:id="rId2"/>
                        </a:rPr>
                        <a:t>https://www.youtube.com/watch?v=QBsRcqt68X0</a:t>
                      </a:r>
                      <a:r>
                        <a:rPr lang="ar-SA" sz="1200" b="1" baseline="0" dirty="0">
                          <a:latin typeface="Sakkal Majalla" panose="02000000000000000000" pitchFamily="2" charset="-78"/>
                          <a:cs typeface="Sakkal Majalla" panose="02000000000000000000" pitchFamily="2" charset="-78"/>
                        </a:rPr>
                        <a:t> </a:t>
                      </a: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a:latin typeface="Sakkal Majalla" panose="02000000000000000000" pitchFamily="2" charset="-78"/>
                          <a:cs typeface="Sakkal Majalla" panose="02000000000000000000" pitchFamily="2" charset="-78"/>
                        </a:rPr>
                        <a:t>جيد: أن يرمي الطالب الكرة بمساعدة جسدية عالية.                          متوسط:  يرمي الطالب الكرة بمساعدة جسدية بسيطة.                                   مرتفع:  يرمي الطالب الكرة بمفرده.</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125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p:cNvSpPr>
            <a:spLocks noGrp="1"/>
          </p:cNvSpPr>
          <p:nvPr>
            <p:ph type="dt" sz="half" idx="10"/>
          </p:nvPr>
        </p:nvSpPr>
        <p:spPr/>
        <p:txBody>
          <a:bodyPr/>
          <a:lstStyle/>
          <a:p>
            <a:fld id="{8CADBA5E-4532-4792-A258-A0D67C635858}" type="datetime3">
              <a:rPr lang="en-US" smtClean="0"/>
              <a:t>22 June 2021</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2</a:t>
            </a:fld>
            <a:endParaRPr lang="en-GB"/>
          </a:p>
        </p:txBody>
      </p:sp>
      <p:graphicFrame>
        <p:nvGraphicFramePr>
          <p:cNvPr id="5" name="Media Placeholder 4"/>
          <p:cNvGraphicFramePr>
            <a:graphicFrameLocks/>
          </p:cNvGraphicFramePr>
          <p:nvPr>
            <p:extLst>
              <p:ext uri="{D42A27DB-BD31-4B8C-83A1-F6EECF244321}">
                <p14:modId xmlns:p14="http://schemas.microsoft.com/office/powerpoint/2010/main" val="485382896"/>
              </p:ext>
            </p:extLst>
          </p:nvPr>
        </p:nvGraphicFramePr>
        <p:xfrm>
          <a:off x="285549" y="0"/>
          <a:ext cx="11906451" cy="6412967"/>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883378">
                  <a:extLst>
                    <a:ext uri="{9D8B030D-6E8A-4147-A177-3AD203B41FA5}">
                      <a16:colId xmlns:a16="http://schemas.microsoft.com/office/drawing/2014/main" val="4078435238"/>
                    </a:ext>
                  </a:extLst>
                </a:gridCol>
                <a:gridCol w="1310939">
                  <a:extLst>
                    <a:ext uri="{9D8B030D-6E8A-4147-A177-3AD203B41FA5}">
                      <a16:colId xmlns:a16="http://schemas.microsoft.com/office/drawing/2014/main" val="20001"/>
                    </a:ext>
                  </a:extLst>
                </a:gridCol>
              </a:tblGrid>
              <a:tr h="45895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المراجعة:أ. </a:t>
                      </a:r>
                      <a:r>
                        <a:rPr lang="ar-AE" sz="1200" b="1">
                          <a:latin typeface="Sakkal Majalla" panose="02000000000000000000" pitchFamily="2" charset="-78"/>
                          <a:cs typeface="Sakkal Majalla" panose="02000000000000000000" pitchFamily="2" charset="-78"/>
                        </a:rPr>
                        <a:t>خديجة الكعبي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en-US" sz="1200" b="1" dirty="0">
                          <a:latin typeface="Sakkal Majalla" panose="02000000000000000000" pitchFamily="2" charset="-78"/>
                          <a:cs typeface="Sakkal Majalla" panose="02000000000000000000" pitchFamily="2" charset="-78"/>
                        </a:rPr>
                        <a:t>    </a:t>
                      </a:r>
                      <a:r>
                        <a:rPr lang="ar-AE" sz="1200" b="1" baseline="0" dirty="0">
                          <a:latin typeface="Sakkal Majalla" panose="02000000000000000000" pitchFamily="2" charset="-78"/>
                          <a:cs typeface="Sakkal Majalla" panose="02000000000000000000" pitchFamily="2" charset="-78"/>
                        </a:rPr>
                        <a:t> </a:t>
                      </a:r>
                      <a:r>
                        <a:rPr lang="ar-SA" sz="1200" dirty="0">
                          <a:latin typeface="Sakkal Majalla" pitchFamily="2" charset="-78"/>
                          <a:cs typeface="Sakkal Majalla" pitchFamily="2" charset="-78"/>
                        </a:rPr>
                        <a:t>شمسة المنصوري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1" eaLnBrk="1" fontAlgn="auto" latinLnBrk="0" hangingPunct="1">
                        <a:lnSpc>
                          <a:spcPct val="100000"/>
                        </a:lnSpc>
                        <a:spcBef>
                          <a:spcPts val="0"/>
                        </a:spcBef>
                        <a:spcAft>
                          <a:spcPts val="0"/>
                        </a:spcAft>
                        <a:buClrTx/>
                        <a:buSzTx/>
                        <a:buFont typeface="Arial" pitchFamily="34" charset="0"/>
                        <a:buChar char="•"/>
                        <a:tabLst/>
                        <a:defRPr/>
                      </a:pPr>
                      <a:r>
                        <a:rPr lang="ar-AE" sz="1200" dirty="0">
                          <a:latin typeface="Sakkal Majalla" panose="02000000000000000000" pitchFamily="2" charset="-78"/>
                          <a:cs typeface="Sakkal Majalla" panose="02000000000000000000" pitchFamily="2" charset="-78"/>
                        </a:rPr>
                        <a:t>رمي كرة طبية من مستوى الصدر في وضع الوقوف</a:t>
                      </a:r>
                      <a:endParaRPr lang="en-US" sz="1200" dirty="0">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Arial" pitchFamily="34" charset="0"/>
                        <a:buChar char="•"/>
                        <a:tabLst/>
                        <a:defRPr/>
                      </a:pPr>
                      <a:r>
                        <a:rPr lang="ar-AE" sz="1200" b="0" dirty="0">
                          <a:latin typeface="Sakkal Majalla" pitchFamily="2" charset="-78"/>
                          <a:cs typeface="Sakkal Majalla" pitchFamily="2" charset="-78"/>
                        </a:rPr>
                        <a:t>رقم</a:t>
                      </a:r>
                      <a:r>
                        <a:rPr lang="ar-AE" sz="1200" b="0" baseline="0" dirty="0">
                          <a:latin typeface="Sakkal Majalla" pitchFamily="2" charset="-78"/>
                          <a:cs typeface="Sakkal Majalla" pitchFamily="2" charset="-78"/>
                        </a:rPr>
                        <a:t> </a:t>
                      </a:r>
                      <a:r>
                        <a:rPr lang="ar-AE" sz="1200" b="0" kern="1200" baseline="0" dirty="0">
                          <a:solidFill>
                            <a:schemeClr val="tx1"/>
                          </a:solidFill>
                          <a:latin typeface="Sakkal Majalla" pitchFamily="2" charset="-78"/>
                          <a:ea typeface="+mn-ea"/>
                          <a:cs typeface="Sakkal Majalla" pitchFamily="2" charset="-78"/>
                        </a:rPr>
                        <a:t>الهدف</a:t>
                      </a:r>
                      <a:r>
                        <a:rPr lang="ar-AE" sz="1200" b="0" baseline="0" dirty="0">
                          <a:latin typeface="Sakkal Majalla" pitchFamily="2" charset="-78"/>
                          <a:cs typeface="Sakkal Majalla" pitchFamily="2" charset="-78"/>
                        </a:rPr>
                        <a:t>(</a:t>
                      </a:r>
                      <a:r>
                        <a:rPr lang="en-AE" sz="1200" b="0" kern="1200" baseline="0" dirty="0">
                          <a:solidFill>
                            <a:schemeClr val="tx1"/>
                          </a:solidFill>
                          <a:latin typeface="Sakkal Majalla" pitchFamily="2" charset="-78"/>
                          <a:ea typeface="+mn-ea"/>
                          <a:cs typeface="Sakkal Majalla" pitchFamily="2" charset="-78"/>
                        </a:rPr>
                        <a:t>687</a:t>
                      </a:r>
                      <a:r>
                        <a:rPr lang="ar-AE" sz="1200" b="0" kern="1200" baseline="0" dirty="0">
                          <a:solidFill>
                            <a:schemeClr val="tx1"/>
                          </a:solidFill>
                          <a:latin typeface="Sakkal Majalla" pitchFamily="2" charset="-78"/>
                          <a:ea typeface="+mn-ea"/>
                          <a:cs typeface="Sakkal Majalla" pitchFamily="2" charset="-78"/>
                        </a:rPr>
                        <a:t>)</a:t>
                      </a:r>
                      <a:endParaRPr lang="en-US" sz="1200" b="0" kern="1200" baseline="0" dirty="0">
                        <a:solidFill>
                          <a:schemeClr val="tx1"/>
                        </a:solidFill>
                        <a:latin typeface="Sakkal Majalla" pitchFamily="2" charset="-78"/>
                        <a:ea typeface="+mn-ea"/>
                        <a:cs typeface="Sakkal Majalla"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 ٣-١٥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شديدة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اعاقة شديدة</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marL="0" algn="r" defTabSz="914400" rtl="1" eaLnBrk="1" latinLnBrk="0" hangingPunct="1"/>
                      <a:r>
                        <a:rPr lang="ar-SA" sz="1400" b="1" kern="1200" dirty="0">
                          <a:solidFill>
                            <a:srgbClr val="FF0000"/>
                          </a:solidFill>
                          <a:latin typeface="Sakkal Majalla" panose="02000000000000000000" pitchFamily="2" charset="-78"/>
                          <a:ea typeface="+mn-ea"/>
                          <a:cs typeface="Sakkal Majalla" panose="02000000000000000000" pitchFamily="2" charset="-78"/>
                        </a:rPr>
                        <a:t>عنوان الدرس :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هند تلعب بالكرة</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1-كان</a:t>
                      </a:r>
                      <a:r>
                        <a:rPr lang="ar-SA" sz="1200" b="1" kern="1200" baseline="0" dirty="0" err="1">
                          <a:solidFill>
                            <a:schemeClr val="tx1"/>
                          </a:solidFill>
                          <a:latin typeface="Sakkal Majalla" panose="02000000000000000000" pitchFamily="2" charset="-78"/>
                          <a:ea typeface="+mn-ea"/>
                          <a:cs typeface="Sakkal Majalla" panose="02000000000000000000" pitchFamily="2" charset="-78"/>
                        </a:rPr>
                        <a:t>ت</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هند تتمرن على رمي الكرة الطبية و هي واقفة. </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يقول المعلم :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رمت هند الكرة (مع عمل إمائه لرمي الكرة)</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kern="1200" dirty="0">
                        <a:solidFill>
                          <a:schemeClr val="tx1"/>
                        </a:solidFill>
                        <a:latin typeface="+mn-lt"/>
                        <a:ea typeface="+mn-ea"/>
                        <a:cs typeface="+mn-cs"/>
                      </a:endParaRPr>
                    </a:p>
                    <a:p>
                      <a:pPr marL="0" algn="r" defTabSz="914400" rtl="1" eaLnBrk="1" latinLnBrk="0" hangingPunct="1"/>
                      <a:endParaRPr lang="en-US"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en-US"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2-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كرة  </a:t>
                      </a:r>
                    </a:p>
                    <a:p>
                      <a:pPr marL="0" algn="r" defTabSz="914400" rtl="1" eaLnBrk="1" latinLnBrk="0" hangingPunct="1"/>
                      <a:r>
                        <a:rPr lang="ar-SA" sz="1200" b="1" kern="1200" baseline="0" dirty="0">
                          <a:solidFill>
                            <a:schemeClr val="tx1"/>
                          </a:solidFill>
                          <a:latin typeface="Sakkal Majalla" panose="02000000000000000000" pitchFamily="2" charset="-78"/>
                          <a:ea typeface="+mn-ea"/>
                          <a:cs typeface="Sakkal Majalla" panose="02000000000000000000" pitchFamily="2" charset="-78"/>
                        </a:rPr>
                        <a:t>يقول المعلم : هذه كرة (يرفع المعلم الكرة)</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3ـ- واقف  </a:t>
                      </a:r>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يقول المعلم:</a:t>
                      </a:r>
                      <a:r>
                        <a:rPr lang="en-US" sz="1200" b="1" kern="1200" baseline="0" dirty="0">
                          <a:solidFill>
                            <a:schemeClr val="tx1"/>
                          </a:solidFill>
                          <a:latin typeface="Sakkal Majalla" panose="02000000000000000000" pitchFamily="2" charset="-78"/>
                          <a:ea typeface="+mn-ea"/>
                          <a:cs typeface="Sakkal Majalla" panose="02000000000000000000" pitchFamily="2" charset="-78"/>
                        </a:rPr>
                        <a:t>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هند  تتمرن واقفه ( مع أن يقف المعلم ).</a:t>
                      </a:r>
                    </a:p>
                    <a:p>
                      <a:pPr marL="0" algn="r" defTabSz="914400" rtl="1" eaLnBrk="1" latinLnBrk="0" hangingPunct="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200" b="1" baseline="0" dirty="0">
                        <a:latin typeface="Sakkal Majalla" panose="02000000000000000000" pitchFamily="2" charset="-78"/>
                        <a:cs typeface="Sakkal Majalla" panose="02000000000000000000" pitchFamily="2" charset="-78"/>
                      </a:endParaRPr>
                    </a:p>
                    <a:p>
                      <a:pPr marL="0" algn="r" defTabSz="914400" rtl="1" eaLnBrk="1" latinLnBrk="0" hangingPunct="1"/>
                      <a:r>
                        <a:rPr lang="ar-AE" sz="1400" b="1" u="sng" kern="1200" baseline="0" dirty="0">
                          <a:solidFill>
                            <a:srgbClr val="FF0000"/>
                          </a:solidFill>
                          <a:latin typeface="Sakkal Majalla" panose="02000000000000000000" pitchFamily="2" charset="-78"/>
                          <a:ea typeface="+mn-ea"/>
                          <a:cs typeface="Sakkal Majalla" panose="02000000000000000000" pitchFamily="2" charset="-78"/>
                        </a:rPr>
                        <a:t> </a:t>
                      </a:r>
                    </a:p>
                    <a:p>
                      <a:pPr marL="0" algn="r" defTabSz="914400" rtl="1" eaLnBrk="1" latinLnBrk="0" hangingPunct="1"/>
                      <a:endParaRPr lang="en-US" sz="1400" b="1" u="sng" kern="1200" baseline="0" dirty="0">
                        <a:solidFill>
                          <a:srgbClr val="FF0000"/>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6" name="Picture 2" descr="How to Play Wall Ball | Wall balls, Summertime fun, Ball">
            <a:extLst>
              <a:ext uri="{FF2B5EF4-FFF2-40B4-BE49-F238E27FC236}">
                <a16:creationId xmlns:a16="http://schemas.microsoft.com/office/drawing/2014/main" id="{3369D057-4DA6-AA40-B870-4942D76638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47800" y="1575560"/>
            <a:ext cx="2295303" cy="1719262"/>
          </a:xfrm>
          <a:prstGeom prst="rect">
            <a:avLst/>
          </a:prstGeom>
          <a:noFill/>
          <a:effectLst>
            <a:softEdge rad="12700"/>
          </a:effectLst>
          <a:scene3d>
            <a:camera prst="orthographicFront"/>
            <a:lightRig rig="threePt" dir="t"/>
          </a:scene3d>
          <a:sp3d contourW="69850">
            <a:contourClr>
              <a:srgbClr val="FF0000"/>
            </a:contourClr>
          </a:sp3d>
          <a:extLst>
            <a:ext uri="{909E8E84-426E-40DD-AFC4-6F175D3DCCD1}">
              <a14:hiddenFill xmlns:a14="http://schemas.microsoft.com/office/drawing/2010/main">
                <a:solidFill>
                  <a:srgbClr val="FFFFFF"/>
                </a:solidFill>
              </a14:hiddenFill>
            </a:ext>
          </a:extLst>
        </p:spPr>
      </p:pic>
      <p:pic>
        <p:nvPicPr>
          <p:cNvPr id="1026" name="Picture 2" descr="كرة طبية امازون بيسكس - 4.5 كجم، أزرق وأسود: Amazon.ae">
            <a:extLst>
              <a:ext uri="{FF2B5EF4-FFF2-40B4-BE49-F238E27FC236}">
                <a16:creationId xmlns:a16="http://schemas.microsoft.com/office/drawing/2014/main" id="{5C336A17-B146-A744-AA1A-E5C6EF45F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036" y="2632978"/>
            <a:ext cx="1887491" cy="1887491"/>
          </a:xfrm>
          <a:prstGeom prst="rect">
            <a:avLst/>
          </a:prstGeom>
          <a:noFill/>
          <a:scene3d>
            <a:camera prst="orthographicFront"/>
            <a:lightRig rig="threePt" dir="t"/>
          </a:scene3d>
          <a:sp3d contourW="82550">
            <a:contourClr>
              <a:srgbClr val="FF0000"/>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B77756-5975-9646-8D82-A2D8A7BAF62C}"/>
              </a:ext>
            </a:extLst>
          </p:cNvPr>
          <p:cNvPicPr>
            <a:picLocks noChangeAspect="1"/>
          </p:cNvPicPr>
          <p:nvPr/>
        </p:nvPicPr>
        <p:blipFill>
          <a:blip r:embed="rId6"/>
          <a:stretch>
            <a:fillRect/>
          </a:stretch>
        </p:blipFill>
        <p:spPr>
          <a:xfrm>
            <a:off x="2209800" y="4338694"/>
            <a:ext cx="1176196" cy="1887492"/>
          </a:xfrm>
          <a:prstGeom prst="rect">
            <a:avLst/>
          </a:prstGeom>
        </p:spPr>
      </p:pic>
    </p:spTree>
    <p:extLst>
      <p:ext uri="{BB962C8B-B14F-4D97-AF65-F5344CB8AC3E}">
        <p14:creationId xmlns:p14="http://schemas.microsoft.com/office/powerpoint/2010/main" val="169350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9" name="Title 1"/>
          <p:cNvSpPr>
            <a:spLocks noGrp="1"/>
          </p:cNvSpPr>
          <p:nvPr>
            <p:ph type="title"/>
          </p:nvPr>
        </p:nvSpPr>
        <p:spPr>
          <a:xfrm>
            <a:off x="1005840" y="488112"/>
            <a:ext cx="8315579" cy="832104"/>
          </a:xfrm>
        </p:spPr>
        <p:txBody>
          <a:bodyPr>
            <a:noAutofit/>
          </a:bodyPr>
          <a:lstStyle/>
          <a:p>
            <a:pPr algn="r" rtl="1"/>
            <a:r>
              <a:rPr lang="ar-AE" sz="2400" dirty="0">
                <a:latin typeface="Sakkal Majalla" panose="02000000000000000000" pitchFamily="2" charset="-78"/>
                <a:cs typeface="Sakkal Majalla" panose="02000000000000000000" pitchFamily="2" charset="-78"/>
              </a:rPr>
              <a:t>1-يجب على المعلم قول </a:t>
            </a:r>
            <a:r>
              <a:rPr lang="ar-SA" sz="2400" dirty="0">
                <a:latin typeface="Sakkal Majalla" panose="02000000000000000000" pitchFamily="2" charset="-78"/>
                <a:cs typeface="Sakkal Majalla" panose="02000000000000000000" pitchFamily="2" charset="-78"/>
              </a:rPr>
              <a:t>إرمي الكرة (اسم الطالب). مع عمل إمائه إرمي الكرة </a:t>
            </a:r>
            <a:endParaRPr lang="en-US" sz="2400" dirty="0"/>
          </a:p>
        </p:txBody>
      </p:sp>
      <p:pic>
        <p:nvPicPr>
          <p:cNvPr id="4" name="Picture 2" descr="How to Play Wall Ball | Wall balls, Summertime fun, Ball">
            <a:extLst>
              <a:ext uri="{FF2B5EF4-FFF2-40B4-BE49-F238E27FC236}">
                <a16:creationId xmlns:a16="http://schemas.microsoft.com/office/drawing/2014/main" id="{ECC56EBC-0653-DA47-A1BB-200DB4EFB7F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64904" y="1966651"/>
            <a:ext cx="4997450" cy="37432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B8BE8B82-A952-594E-BB2B-1A00835FBEC5}"/>
              </a:ext>
            </a:extLst>
          </p:cNvPr>
          <p:cNvCxnSpPr/>
          <p:nvPr/>
        </p:nvCxnSpPr>
        <p:spPr>
          <a:xfrm>
            <a:off x="2664904" y="1966651"/>
            <a:ext cx="4997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7F98EC-EEB0-DB41-A886-2A00D94A8624}"/>
              </a:ext>
            </a:extLst>
          </p:cNvPr>
          <p:cNvCxnSpPr/>
          <p:nvPr/>
        </p:nvCxnSpPr>
        <p:spPr>
          <a:xfrm>
            <a:off x="2664904" y="5702711"/>
            <a:ext cx="4997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F2C0E3-BA68-CB4F-9398-6D9BA68DF245}"/>
              </a:ext>
            </a:extLst>
          </p:cNvPr>
          <p:cNvCxnSpPr>
            <a:cxnSpLocks/>
          </p:cNvCxnSpPr>
          <p:nvPr/>
        </p:nvCxnSpPr>
        <p:spPr>
          <a:xfrm>
            <a:off x="2674743" y="1966651"/>
            <a:ext cx="0" cy="37432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C9B6F7-CAFB-914D-A619-177493FDC178}"/>
              </a:ext>
            </a:extLst>
          </p:cNvPr>
          <p:cNvCxnSpPr>
            <a:cxnSpLocks/>
          </p:cNvCxnSpPr>
          <p:nvPr/>
        </p:nvCxnSpPr>
        <p:spPr>
          <a:xfrm>
            <a:off x="7662354" y="1931764"/>
            <a:ext cx="0" cy="37432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11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0937" y="500541"/>
            <a:ext cx="7574507" cy="832104"/>
          </a:xfrm>
        </p:spPr>
        <p:txBody>
          <a:bodyPr/>
          <a:lstStyle/>
          <a:p>
            <a:pPr algn="ctr" rtl="1"/>
            <a:r>
              <a:rPr lang="ar-AE" dirty="0">
                <a:latin typeface="Sakkal Majalla" panose="02000000000000000000" pitchFamily="2" charset="-78"/>
                <a:cs typeface="Sakkal Majalla" panose="02000000000000000000" pitchFamily="2" charset="-78"/>
              </a:rPr>
              <a:t> 2-يجب على المعلم قول كرة  و يرفع الكرة.</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pic>
        <p:nvPicPr>
          <p:cNvPr id="4" name="Picture 3">
            <a:extLst>
              <a:ext uri="{FF2B5EF4-FFF2-40B4-BE49-F238E27FC236}">
                <a16:creationId xmlns:a16="http://schemas.microsoft.com/office/drawing/2014/main" id="{24A22663-0D23-424F-9FCA-A4615BC332A3}"/>
              </a:ext>
            </a:extLst>
          </p:cNvPr>
          <p:cNvPicPr>
            <a:picLocks noChangeAspect="1"/>
          </p:cNvPicPr>
          <p:nvPr/>
        </p:nvPicPr>
        <p:blipFill>
          <a:blip r:embed="rId2"/>
          <a:stretch>
            <a:fillRect/>
          </a:stretch>
        </p:blipFill>
        <p:spPr>
          <a:xfrm>
            <a:off x="3912432" y="2810239"/>
            <a:ext cx="3608674" cy="2442795"/>
          </a:xfrm>
          <a:prstGeom prst="rect">
            <a:avLst/>
          </a:prstGeom>
        </p:spPr>
      </p:pic>
    </p:spTree>
    <p:extLst>
      <p:ext uri="{BB962C8B-B14F-4D97-AF65-F5344CB8AC3E}">
        <p14:creationId xmlns:p14="http://schemas.microsoft.com/office/powerpoint/2010/main" val="416159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7041" y="318859"/>
            <a:ext cx="7670042" cy="832104"/>
          </a:xfrm>
        </p:spPr>
        <p:txBody>
          <a:bodyPr>
            <a:noAutofit/>
          </a:bodyPr>
          <a:lstStyle/>
          <a:p>
            <a:pPr algn="ctr" rtl="1"/>
            <a:r>
              <a:rPr lang="ar-AE" sz="2400" dirty="0">
                <a:latin typeface="Sakkal Majalla" panose="02000000000000000000" pitchFamily="2" charset="-78"/>
                <a:cs typeface="Sakkal Majalla" panose="02000000000000000000" pitchFamily="2" charset="-78"/>
              </a:rPr>
              <a:t>3-يجب على المعلم قول </a:t>
            </a:r>
            <a:r>
              <a:rPr lang="ar-SA" sz="2400" dirty="0">
                <a:latin typeface="Sakkal Majalla" panose="02000000000000000000" pitchFamily="2" charset="-78"/>
                <a:cs typeface="Sakkal Majalla" panose="02000000000000000000" pitchFamily="2" charset="-78"/>
              </a:rPr>
              <a:t>أحمد </a:t>
            </a:r>
            <a:r>
              <a:rPr lang="en-US" sz="2400" dirty="0">
                <a:latin typeface="Sakkal Majalla" panose="02000000000000000000" pitchFamily="2" charset="-78"/>
                <a:cs typeface="Sakkal Majalla" panose="02000000000000000000" pitchFamily="2" charset="-78"/>
              </a:rPr>
              <a:t> </a:t>
            </a:r>
            <a:r>
              <a:rPr lang="ar-AE" sz="2400" dirty="0">
                <a:latin typeface="Sakkal Majalla" panose="02000000000000000000" pitchFamily="2" charset="-78"/>
                <a:cs typeface="Sakkal Majalla" panose="02000000000000000000" pitchFamily="2" charset="-78"/>
              </a:rPr>
              <a:t> واقف،  أن ينظر الطالب صورة البنت الواقفة</a:t>
            </a:r>
            <a:endParaRPr lang="en-US" sz="2400" dirty="0">
              <a:latin typeface="Sakkal Majalla" panose="02000000000000000000" pitchFamily="2" charset="-78"/>
              <a:cs typeface="Sakkal Majalla" panose="02000000000000000000" pitchFamily="2" charset="-78"/>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5</a:t>
            </a:fld>
            <a:endParaRPr lang="en-US" noProof="0" dirty="0"/>
          </a:p>
        </p:txBody>
      </p:sp>
      <p:pic>
        <p:nvPicPr>
          <p:cNvPr id="4" name="Picture 3">
            <a:extLst>
              <a:ext uri="{FF2B5EF4-FFF2-40B4-BE49-F238E27FC236}">
                <a16:creationId xmlns:a16="http://schemas.microsoft.com/office/drawing/2014/main" id="{ECB7D96E-9486-D245-82FE-05723A490DC6}"/>
              </a:ext>
            </a:extLst>
          </p:cNvPr>
          <p:cNvPicPr>
            <a:picLocks noChangeAspect="1"/>
          </p:cNvPicPr>
          <p:nvPr/>
        </p:nvPicPr>
        <p:blipFill>
          <a:blip r:embed="rId2"/>
          <a:stretch>
            <a:fillRect/>
          </a:stretch>
        </p:blipFill>
        <p:spPr>
          <a:xfrm>
            <a:off x="4489450" y="1382712"/>
            <a:ext cx="3213100" cy="5156200"/>
          </a:xfrm>
          <a:prstGeom prst="rect">
            <a:avLst/>
          </a:prstGeom>
        </p:spPr>
      </p:pic>
    </p:spTree>
    <p:extLst>
      <p:ext uri="{BB962C8B-B14F-4D97-AF65-F5344CB8AC3E}">
        <p14:creationId xmlns:p14="http://schemas.microsoft.com/office/powerpoint/2010/main" val="416041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82982447"/>
              </p:ext>
            </p:extLst>
          </p:nvPr>
        </p:nvGraphicFramePr>
        <p:xfrm>
          <a:off x="371061" y="223029"/>
          <a:ext cx="11589108" cy="6477802"/>
        </p:xfrm>
        <a:graphic>
          <a:graphicData uri="http://schemas.openxmlformats.org/drawingml/2006/table">
            <a:tbl>
              <a:tblPr firstRow="1" bandRow="1">
                <a:tableStyleId>{5940675A-B579-460E-94D1-54222C63F5DA}</a:tableStyleId>
              </a:tblPr>
              <a:tblGrid>
                <a:gridCol w="10429461">
                  <a:extLst>
                    <a:ext uri="{9D8B030D-6E8A-4147-A177-3AD203B41FA5}">
                      <a16:colId xmlns:a16="http://schemas.microsoft.com/office/drawing/2014/main" val="20000"/>
                    </a:ext>
                  </a:extLst>
                </a:gridCol>
                <a:gridCol w="1159647">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100" b="1" dirty="0">
                          <a:latin typeface="Sakkal Majalla" panose="02000000000000000000" pitchFamily="2" charset="-78"/>
                          <a:cs typeface="Sakkal Majalla" panose="02000000000000000000" pitchFamily="2" charset="-78"/>
                        </a:rPr>
                        <a:t>-</a:t>
                      </a:r>
                      <a:r>
                        <a:rPr lang="en-US" sz="1100" b="1" dirty="0">
                          <a:latin typeface="Sakkal Majalla" panose="02000000000000000000" pitchFamily="2" charset="-78"/>
                          <a:cs typeface="Sakkal Majalla" panose="02000000000000000000" pitchFamily="2" charset="-78"/>
                        </a:rPr>
                        <a:t> </a:t>
                      </a:r>
                      <a:r>
                        <a:rPr lang="ar-AE" sz="1400" b="1" dirty="0">
                          <a:latin typeface="Sakkal Majalla" panose="02000000000000000000" pitchFamily="2" charset="-78"/>
                          <a:cs typeface="Sakkal Majalla" panose="02000000000000000000" pitchFamily="2" charset="-78"/>
                        </a:rPr>
                        <a:t>رمي كرة طبية من مستوى الصدر في وضع الوقوف</a:t>
                      </a:r>
                      <a:endParaRPr lang="en-US" sz="1400" b="1"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100" b="1" u="none" baseline="0" dirty="0">
                        <a:latin typeface="Sakkal Majalla" pitchFamily="2" charset="-78"/>
                        <a:cs typeface="Sakkal Majalla"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400" b="1" dirty="0">
                          <a:latin typeface="Sakkal Majalla" panose="02000000000000000000" pitchFamily="2" charset="-78"/>
                          <a:cs typeface="Sakkal Majalla" panose="02000000000000000000" pitchFamily="2" charset="-78"/>
                        </a:rPr>
                        <a:t>انشطه</a:t>
                      </a:r>
                      <a:r>
                        <a:rPr lang="ar-SA" sz="1400" b="1" baseline="0" dirty="0">
                          <a:latin typeface="Sakkal Majalla" panose="02000000000000000000" pitchFamily="2" charset="-78"/>
                          <a:cs typeface="Sakkal Majalla" panose="02000000000000000000" pitchFamily="2" charset="-78"/>
                        </a:rPr>
                        <a:t> مهارية</a:t>
                      </a:r>
                      <a:endParaRPr lang="ar-AE"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EG" sz="1100" b="1" baseline="0" dirty="0">
                          <a:solidFill>
                            <a:srgbClr val="FF0000"/>
                          </a:solidFill>
                          <a:latin typeface="Sakkal Majalla" panose="02000000000000000000" pitchFamily="2" charset="-78"/>
                          <a:cs typeface="Sakkal Majalla" panose="02000000000000000000" pitchFamily="2" charset="-78"/>
                        </a:rPr>
                        <a:t> </a:t>
                      </a:r>
                      <a:r>
                        <a:rPr lang="ar-AE" sz="2400" b="1" baseline="0" dirty="0">
                          <a:solidFill>
                            <a:srgbClr val="FF0000"/>
                          </a:solidFill>
                          <a:latin typeface="Sakkal Majalla" panose="02000000000000000000" pitchFamily="2" charset="-78"/>
                          <a:cs typeface="Sakkal Majalla" panose="02000000000000000000" pitchFamily="2" charset="-78"/>
                        </a:rPr>
                        <a:t>اس</a:t>
                      </a:r>
                      <a:r>
                        <a:rPr lang="ar-EG" sz="2400" b="1" baseline="0" dirty="0" err="1">
                          <a:solidFill>
                            <a:srgbClr val="FF0000"/>
                          </a:solidFill>
                          <a:latin typeface="Sakkal Majalla" panose="02000000000000000000" pitchFamily="2" charset="-78"/>
                          <a:cs typeface="Sakkal Majalla" panose="02000000000000000000" pitchFamily="2" charset="-78"/>
                        </a:rPr>
                        <a:t>تراتيجيات</a:t>
                      </a:r>
                      <a:r>
                        <a:rPr lang="ar-EG" sz="2400" b="1" baseline="0" dirty="0">
                          <a:solidFill>
                            <a:srgbClr val="FF0000"/>
                          </a:solidFill>
                          <a:latin typeface="Sakkal Majalla" panose="02000000000000000000" pitchFamily="2" charset="-78"/>
                          <a:cs typeface="Sakkal Majalla" panose="02000000000000000000" pitchFamily="2" charset="-78"/>
                        </a:rPr>
                        <a:t> التعليم:</a:t>
                      </a:r>
                      <a:br>
                        <a:rPr lang="en-US" sz="1200" b="0" i="0" kern="1200" dirty="0">
                          <a:solidFill>
                            <a:schemeClr val="tx1"/>
                          </a:solidFill>
                          <a:effectLst/>
                          <a:latin typeface="Sakkal Majalla" panose="02000000000000000000" pitchFamily="2" charset="-78"/>
                          <a:ea typeface="+mn-ea"/>
                          <a:cs typeface="Sakkal Majalla" panose="02000000000000000000" pitchFamily="2" charset="-78"/>
                        </a:rPr>
                      </a:br>
                      <a:endParaRPr lang="ar-SA" sz="1200" b="0"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en-US" sz="1400" b="0"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EG" sz="1400" b="0" i="0" kern="1200" dirty="0">
                          <a:solidFill>
                            <a:srgbClr val="FF0000"/>
                          </a:solidFill>
                          <a:effectLst/>
                          <a:latin typeface="Sakkal Majalla" panose="02000000000000000000" pitchFamily="2" charset="-78"/>
                          <a:ea typeface="+mn-ea"/>
                          <a:cs typeface="Sakkal Majalla" panose="02000000000000000000" pitchFamily="2" charset="-78"/>
                        </a:rPr>
                        <a:t>1- </a:t>
                      </a:r>
                      <a:r>
                        <a:rPr lang="ar-AE" sz="1400" b="0" i="0" kern="1200" dirty="0">
                          <a:solidFill>
                            <a:srgbClr val="FF0000"/>
                          </a:solidFill>
                          <a:effectLst/>
                          <a:latin typeface="Sakkal Majalla" panose="02000000000000000000" pitchFamily="2" charset="-78"/>
                          <a:ea typeface="+mn-ea"/>
                          <a:cs typeface="Sakkal Majalla" panose="02000000000000000000" pitchFamily="2" charset="-78"/>
                        </a:rPr>
                        <a:t>النمذجة والمحاكاة</a:t>
                      </a:r>
                      <a:r>
                        <a:rPr lang="ar-EG" sz="1400" b="0" i="0" kern="1200" dirty="0">
                          <a:solidFill>
                            <a:srgbClr val="FF0000"/>
                          </a:solidFill>
                          <a:effectLst/>
                          <a:latin typeface="Sakkal Majalla" panose="02000000000000000000" pitchFamily="2" charset="-78"/>
                          <a:ea typeface="+mn-ea"/>
                          <a:cs typeface="Sakkal Majalla" panose="02000000000000000000" pitchFamily="2" charset="-78"/>
                        </a:rPr>
                        <a:t>:</a:t>
                      </a:r>
                      <a:endParaRPr lang="en-US" sz="1400" b="0" i="0" kern="1200" dirty="0">
                        <a:solidFill>
                          <a:srgbClr val="FF0000"/>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SA" sz="1400" b="0" i="0" kern="1200" dirty="0">
                          <a:solidFill>
                            <a:schemeClr val="tx1"/>
                          </a:solidFill>
                          <a:effectLst/>
                          <a:latin typeface="Sakkal Majalla" panose="02000000000000000000" pitchFamily="2" charset="-78"/>
                          <a:ea typeface="+mn-ea"/>
                          <a:cs typeface="Sakkal Majalla" panose="02000000000000000000" pitchFamily="2" charset="-78"/>
                        </a:rPr>
                        <a:t>يقوم الطالب بتقليد المعلم في حركة.  </a:t>
                      </a:r>
                    </a:p>
                    <a:p>
                      <a:pPr marL="0" indent="0" algn="r" rtl="1">
                        <a:buFont typeface="Arial" panose="020B0604020202020204" pitchFamily="34" charset="0"/>
                        <a:buNone/>
                      </a:pPr>
                      <a:endParaRPr lang="ar-SA" sz="1400" b="0"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en-US" sz="1400" b="0" i="0"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EG" sz="1400" b="0" i="0" kern="1200" dirty="0">
                          <a:solidFill>
                            <a:srgbClr val="FF0000"/>
                          </a:solidFill>
                          <a:effectLst/>
                          <a:latin typeface="Sakkal Majalla" panose="02000000000000000000" pitchFamily="2" charset="-78"/>
                          <a:ea typeface="+mn-ea"/>
                          <a:cs typeface="Sakkal Majalla" panose="02000000000000000000" pitchFamily="2" charset="-78"/>
                        </a:rPr>
                        <a:t>2- ا</a:t>
                      </a:r>
                      <a:r>
                        <a:rPr lang="ar-EG" sz="1400" b="0" u="none" baseline="0" dirty="0">
                          <a:solidFill>
                            <a:srgbClr val="FF0000"/>
                          </a:solidFill>
                          <a:latin typeface="Sakkal Majalla" panose="02000000000000000000" pitchFamily="2" charset="-78"/>
                          <a:cs typeface="Sakkal Majalla" panose="02000000000000000000" pitchFamily="2" charset="-78"/>
                        </a:rPr>
                        <a:t>ستراتيجيات بناء وتعزيز القيم والمفاهيم</a:t>
                      </a:r>
                      <a:r>
                        <a:rPr lang="ar-EG" sz="1400" b="0" i="0" kern="1200" dirty="0">
                          <a:solidFill>
                            <a:srgbClr val="FF0000"/>
                          </a:solidFill>
                          <a:effectLst/>
                          <a:latin typeface="Sakkal Majalla" panose="02000000000000000000" pitchFamily="2" charset="-78"/>
                          <a:ea typeface="+mn-ea"/>
                          <a:cs typeface="Sakkal Majalla" panose="02000000000000000000" pitchFamily="2" charset="-78"/>
                        </a:rPr>
                        <a:t>:</a:t>
                      </a:r>
                    </a:p>
                    <a:p>
                      <a:pPr algn="r"/>
                      <a:r>
                        <a:rPr lang="ar-SA" sz="1400" b="0" i="0" kern="1200" dirty="0">
                          <a:solidFill>
                            <a:schemeClr val="tx1"/>
                          </a:solidFill>
                          <a:effectLst/>
                          <a:latin typeface="Sakkal Majalla" panose="02000000000000000000" pitchFamily="2" charset="-78"/>
                          <a:ea typeface="+mn-ea"/>
                          <a:cs typeface="Sakkal Majalla" panose="02000000000000000000" pitchFamily="2" charset="-78"/>
                        </a:rPr>
                        <a:t>يكتسب الطالب قيمة المحافظة على أدواته للعناية بالذات.</a:t>
                      </a:r>
                      <a:endParaRPr lang="en-US" sz="1400" b="0" i="0" kern="1200" dirty="0">
                        <a:solidFill>
                          <a:schemeClr val="tx1"/>
                        </a:solidFill>
                        <a:effectLst/>
                        <a:latin typeface="Sakkal Majalla" panose="02000000000000000000" pitchFamily="2" charset="-78"/>
                        <a:ea typeface="+mn-ea"/>
                        <a:cs typeface="Sakkal Majalla" panose="02000000000000000000" pitchFamily="2" charset="-78"/>
                      </a:endParaRPr>
                    </a:p>
                    <a:p>
                      <a:pPr algn="r"/>
                      <a:endParaRPr lang="en-US" sz="1400" b="0" i="0" kern="1200" dirty="0">
                        <a:solidFill>
                          <a:schemeClr val="tx1"/>
                        </a:solidFill>
                        <a:effectLst/>
                        <a:latin typeface="Sakkal Majalla" panose="02000000000000000000" pitchFamily="2" charset="-78"/>
                        <a:ea typeface="+mn-ea"/>
                        <a:cs typeface="Sakkal Majalla" panose="02000000000000000000" pitchFamily="2" charset="-78"/>
                      </a:endParaRPr>
                    </a:p>
                    <a:p>
                      <a:pPr algn="r"/>
                      <a:endParaRPr lang="en-US" sz="1400" b="0"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defTabSz="914400" rtl="1" eaLnBrk="1" latinLnBrk="0" hangingPunct="1">
                        <a:buFont typeface="Arial" panose="020B0604020202020204" pitchFamily="34" charset="0"/>
                        <a:buNone/>
                      </a:pPr>
                      <a:r>
                        <a:rPr lang="en-US" sz="1400" b="0" i="0" kern="1200" dirty="0">
                          <a:solidFill>
                            <a:srgbClr val="FF0000"/>
                          </a:solidFill>
                          <a:effectLst/>
                          <a:latin typeface="Sakkal Majalla" panose="02000000000000000000" pitchFamily="2" charset="-78"/>
                          <a:ea typeface="+mn-ea"/>
                          <a:cs typeface="Sakkal Majalla" panose="02000000000000000000" pitchFamily="2" charset="-78"/>
                        </a:rPr>
                        <a:t>3</a:t>
                      </a:r>
                      <a:r>
                        <a:rPr lang="ar-SA" sz="1400" b="0" i="0" kern="1200" dirty="0">
                          <a:solidFill>
                            <a:srgbClr val="FF0000"/>
                          </a:solidFill>
                          <a:effectLst/>
                          <a:latin typeface="Sakkal Majalla" panose="02000000000000000000" pitchFamily="2" charset="-78"/>
                          <a:ea typeface="+mn-ea"/>
                          <a:cs typeface="Sakkal Majalla" panose="02000000000000000000" pitchFamily="2" charset="-78"/>
                        </a:rPr>
                        <a:t>- التعلم عن طريق الموسيقى و الأغاني </a:t>
                      </a:r>
                    </a:p>
                    <a:p>
                      <a:pPr marL="0" indent="0" algn="r" defTabSz="914400" rtl="1" eaLnBrk="1" latinLnBrk="0" hangingPunct="1">
                        <a:buFont typeface="Arial" panose="020B0604020202020204" pitchFamily="34" charset="0"/>
                        <a:buNone/>
                      </a:pPr>
                      <a:r>
                        <a:rPr lang="ar-EG" sz="1400" b="0" i="0" kern="1200" dirty="0">
                          <a:solidFill>
                            <a:schemeClr val="tx1"/>
                          </a:solidFill>
                          <a:effectLst/>
                          <a:latin typeface="Sakkal Majalla" panose="02000000000000000000" pitchFamily="2" charset="-78"/>
                          <a:ea typeface="+mn-ea"/>
                          <a:cs typeface="Sakkal Majalla" panose="02000000000000000000" pitchFamily="2" charset="-78"/>
                        </a:rPr>
                        <a:t>يسمع و يشاهد الطالب الاغنية للاستمتاع و التقليد.</a:t>
                      </a:r>
                    </a:p>
                    <a:p>
                      <a:pPr algn="r" rtl="1"/>
                      <a:endParaRPr lang="ar-EG" sz="1600" b="1" u="none"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SA" sz="1600" b="0" i="0"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kern="1200" dirty="0">
                          <a:solidFill>
                            <a:srgbClr val="FF0000"/>
                          </a:solidFill>
                          <a:effectLst/>
                          <a:latin typeface="Sakkal Majalla" panose="02000000000000000000" pitchFamily="2" charset="-78"/>
                          <a:ea typeface="+mn-ea"/>
                          <a:cs typeface="Sakkal Majalla" panose="02000000000000000000" pitchFamily="2" charset="-78"/>
                        </a:rPr>
                        <a:t>5</a:t>
                      </a:r>
                      <a:r>
                        <a:rPr lang="ar-SA" sz="1600" b="1" i="0" kern="1200" dirty="0">
                          <a:solidFill>
                            <a:srgbClr val="FF0000"/>
                          </a:solidFill>
                          <a:effectLst/>
                          <a:latin typeface="Sakkal Majalla" panose="02000000000000000000" pitchFamily="2" charset="-78"/>
                          <a:ea typeface="+mn-ea"/>
                          <a:cs typeface="Sakkal Majalla" panose="02000000000000000000" pitchFamily="2" charset="-78"/>
                        </a:rPr>
                        <a:t> - </a:t>
                      </a:r>
                      <a:r>
                        <a:rPr lang="ar-SA" sz="1600" b="0" i="0" kern="1200" dirty="0">
                          <a:solidFill>
                            <a:srgbClr val="FF0000"/>
                          </a:solidFill>
                          <a:effectLst/>
                          <a:latin typeface="Sakkal Majalla" panose="02000000000000000000" pitchFamily="2" charset="-78"/>
                          <a:ea typeface="+mn-ea"/>
                          <a:cs typeface="Sakkal Majalla" panose="02000000000000000000" pitchFamily="2" charset="-78"/>
                        </a:rPr>
                        <a:t>المسابقات الرياضية </a:t>
                      </a:r>
                      <a:endParaRPr lang="ar-SA" sz="1600" b="0" i="0"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600" b="0" i="0" kern="1200" dirty="0">
                          <a:solidFill>
                            <a:schemeClr val="tx1"/>
                          </a:solidFill>
                          <a:effectLst/>
                          <a:latin typeface="Sakkal Majalla" panose="02000000000000000000" pitchFamily="2" charset="-78"/>
                          <a:ea typeface="+mn-ea"/>
                          <a:cs typeface="Sakkal Majalla" panose="02000000000000000000" pitchFamily="2" charset="-78"/>
                        </a:rPr>
                        <a:t>تعتبر المسابقات الرياضية استراتيجية فعالة للتحقق من فهم الطلاب للدرس ،في نهاية الحصة الدراسية ولتحقيق الهدف يقوم المعلم  بتنفيذ مسابقة بين الطلاب من خلالها  يتمكن المعلم  من التعرف على مستوى فهم الطلاب للدرس.</a:t>
                      </a:r>
                    </a:p>
                    <a:p>
                      <a:pPr algn="r" rtl="1"/>
                      <a:endParaRPr lang="ar-EG" sz="1600" b="1" u="none" baseline="0" dirty="0">
                        <a:latin typeface="Sakkal Majalla" panose="02000000000000000000" pitchFamily="2" charset="-78"/>
                        <a:cs typeface="Sakkal Majalla" panose="02000000000000000000" pitchFamily="2" charset="-78"/>
                      </a:endParaRPr>
                    </a:p>
                    <a:p>
                      <a:pPr algn="r" rtl="1"/>
                      <a:r>
                        <a:rPr lang="en-US" sz="1600" b="0" u="none" baseline="0" dirty="0">
                          <a:solidFill>
                            <a:srgbClr val="FF0000"/>
                          </a:solidFill>
                          <a:latin typeface="Sakkal Majalla" panose="02000000000000000000" pitchFamily="2" charset="-78"/>
                          <a:cs typeface="Sakkal Majalla" panose="02000000000000000000" pitchFamily="2" charset="-78"/>
                        </a:rPr>
                        <a:t>6-</a:t>
                      </a:r>
                      <a:r>
                        <a:rPr lang="ar-AE" sz="1600" b="0" u="none" baseline="0" dirty="0">
                          <a:solidFill>
                            <a:srgbClr val="FF0000"/>
                          </a:solidFill>
                          <a:latin typeface="Sakkal Majalla" panose="02000000000000000000" pitchFamily="2" charset="-78"/>
                          <a:cs typeface="Sakkal Majalla" panose="02000000000000000000" pitchFamily="2" charset="-78"/>
                        </a:rPr>
                        <a:t> التدريب العملي </a:t>
                      </a:r>
                    </a:p>
                    <a:p>
                      <a:pPr algn="r" rtl="1"/>
                      <a:r>
                        <a:rPr lang="ar-AE" sz="1600" b="0" u="none" baseline="0" dirty="0">
                          <a:latin typeface="Sakkal Majalla" panose="02000000000000000000" pitchFamily="2" charset="-78"/>
                          <a:cs typeface="Sakkal Majalla" panose="02000000000000000000" pitchFamily="2" charset="-78"/>
                        </a:rPr>
                        <a:t>يقوم المعلم بتدريب الطالب على رمي الكرة </a:t>
                      </a:r>
                      <a:endParaRPr lang="ar-SA" sz="1600" b="0"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ctr" rtl="1"/>
                      <a:r>
                        <a:rPr lang="ar-EG" sz="1200" b="1" dirty="0">
                          <a:latin typeface="Sakkal Majalla" panose="02000000000000000000" pitchFamily="2" charset="-78"/>
                          <a:cs typeface="Sakkal Majalla" panose="02000000000000000000" pitchFamily="2" charset="-78"/>
                        </a:rPr>
                        <a:t>المقدمة </a:t>
                      </a:r>
                      <a:endParaRPr lang="ar-AE" sz="1200" b="1" dirty="0">
                        <a:latin typeface="Sakkal Majalla" panose="02000000000000000000" pitchFamily="2" charset="-78"/>
                        <a:cs typeface="Sakkal Majalla" panose="02000000000000000000" pitchFamily="2" charset="-78"/>
                      </a:endParaRPr>
                    </a:p>
                    <a:p>
                      <a:pPr algn="ctr" rtl="1"/>
                      <a:endParaRPr lang="ar-EG"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22 June 2021</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6</a:t>
            </a:fld>
            <a:endParaRPr lang="en-GB"/>
          </a:p>
        </p:txBody>
      </p:sp>
    </p:spTree>
    <p:extLst>
      <p:ext uri="{BB962C8B-B14F-4D97-AF65-F5344CB8AC3E}">
        <p14:creationId xmlns:p14="http://schemas.microsoft.com/office/powerpoint/2010/main" val="73724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6" name="Title 1"/>
          <p:cNvSpPr txBox="1">
            <a:spLocks/>
          </p:cNvSpPr>
          <p:nvPr/>
        </p:nvSpPr>
        <p:spPr>
          <a:xfrm>
            <a:off x="4010732" y="1036402"/>
            <a:ext cx="3968496" cy="832104"/>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r" rtl="1"/>
            <a:r>
              <a:rPr lang="ar-AE" dirty="0"/>
              <a:t>1- يشير الطالب لصور</a:t>
            </a:r>
            <a:r>
              <a:rPr lang="ar-SA" dirty="0"/>
              <a:t>ه الكرة</a:t>
            </a:r>
            <a:r>
              <a:rPr lang="ar-AE" dirty="0"/>
              <a:t>.</a:t>
            </a:r>
            <a:endParaRPr lang="en-US" dirty="0"/>
          </a:p>
        </p:txBody>
      </p:sp>
      <p:pic>
        <p:nvPicPr>
          <p:cNvPr id="7" name="Picture 6">
            <a:extLst>
              <a:ext uri="{FF2B5EF4-FFF2-40B4-BE49-F238E27FC236}">
                <a16:creationId xmlns:a16="http://schemas.microsoft.com/office/drawing/2014/main" id="{AC6AD045-C724-2443-8C08-167242F39DCD}"/>
              </a:ext>
            </a:extLst>
          </p:cNvPr>
          <p:cNvPicPr>
            <a:picLocks noChangeAspect="1"/>
          </p:cNvPicPr>
          <p:nvPr/>
        </p:nvPicPr>
        <p:blipFill>
          <a:blip r:embed="rId2"/>
          <a:stretch>
            <a:fillRect/>
          </a:stretch>
        </p:blipFill>
        <p:spPr>
          <a:xfrm>
            <a:off x="4291663" y="3913555"/>
            <a:ext cx="3608674" cy="2442795"/>
          </a:xfrm>
          <a:prstGeom prst="rect">
            <a:avLst/>
          </a:prstGeom>
        </p:spPr>
      </p:pic>
    </p:spTree>
    <p:extLst>
      <p:ext uri="{BB962C8B-B14F-4D97-AF65-F5344CB8AC3E}">
        <p14:creationId xmlns:p14="http://schemas.microsoft.com/office/powerpoint/2010/main" val="137367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5" name="Title 1"/>
          <p:cNvSpPr txBox="1">
            <a:spLocks/>
          </p:cNvSpPr>
          <p:nvPr/>
        </p:nvSpPr>
        <p:spPr>
          <a:xfrm>
            <a:off x="3554267" y="778098"/>
            <a:ext cx="4649933" cy="548548"/>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r" rtl="1"/>
            <a:r>
              <a:rPr lang="ar-AE" dirty="0"/>
              <a:t>2- يشير</a:t>
            </a:r>
            <a:r>
              <a:rPr lang="ar-SA" dirty="0"/>
              <a:t> الطالب </a:t>
            </a:r>
            <a:r>
              <a:rPr lang="ar-AE" dirty="0"/>
              <a:t>للولد الواقف</a:t>
            </a:r>
            <a:r>
              <a:rPr lang="ar-SA" dirty="0"/>
              <a:t>.</a:t>
            </a:r>
            <a:endParaRPr lang="ar-AE" dirty="0"/>
          </a:p>
        </p:txBody>
      </p:sp>
      <p:pic>
        <p:nvPicPr>
          <p:cNvPr id="3074" name="Picture 2" descr="Clip Art Clip Art For Boys - Kid Standing Clipart, HD Png Download ,  Transparent Png Image - PNGitem">
            <a:extLst>
              <a:ext uri="{FF2B5EF4-FFF2-40B4-BE49-F238E27FC236}">
                <a16:creationId xmlns:a16="http://schemas.microsoft.com/office/drawing/2014/main" id="{02F944DC-FFF4-CF4B-8188-139CA90D2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815" y="2406650"/>
            <a:ext cx="2057400" cy="3949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hool Boy Clipart #1198986 - Illustration by yayayoyo">
            <a:extLst>
              <a:ext uri="{FF2B5EF4-FFF2-40B4-BE49-F238E27FC236}">
                <a16:creationId xmlns:a16="http://schemas.microsoft.com/office/drawing/2014/main" id="{E6BA0C96-EADE-9141-8216-864C9CDB7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20"/>
          <a:stretch/>
        </p:blipFill>
        <p:spPr bwMode="auto">
          <a:xfrm>
            <a:off x="7662401" y="3227028"/>
            <a:ext cx="2781300" cy="275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30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5" name="Title 1"/>
          <p:cNvSpPr txBox="1">
            <a:spLocks/>
          </p:cNvSpPr>
          <p:nvPr/>
        </p:nvSpPr>
        <p:spPr>
          <a:xfrm>
            <a:off x="3960667" y="778098"/>
            <a:ext cx="4649933" cy="548548"/>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r" rtl="1"/>
            <a:r>
              <a:rPr lang="ar-AE" dirty="0"/>
              <a:t>3- </a:t>
            </a:r>
            <a:r>
              <a:rPr lang="ar-SA" dirty="0" err="1"/>
              <a:t>أ</a:t>
            </a:r>
            <a:r>
              <a:rPr lang="ar-AE" dirty="0"/>
              <a:t>ن يقف الطالب.</a:t>
            </a:r>
            <a:endParaRPr lang="ar-SA" dirty="0"/>
          </a:p>
        </p:txBody>
      </p:sp>
      <p:pic>
        <p:nvPicPr>
          <p:cNvPr id="2050" name="Picture 2" descr="John Amous (johnamous) - Profile | Pinterest">
            <a:extLst>
              <a:ext uri="{FF2B5EF4-FFF2-40B4-BE49-F238E27FC236}">
                <a16:creationId xmlns:a16="http://schemas.microsoft.com/office/drawing/2014/main" id="{A159889D-0444-A948-A9B0-067C589F3D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52"/>
          <a:stretch/>
        </p:blipFill>
        <p:spPr bwMode="auto">
          <a:xfrm>
            <a:off x="4689168" y="3238091"/>
            <a:ext cx="3403600" cy="214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2526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72EED42B-3B47-45C2-9F50-0B4533C0F1E3}">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0/xmlns/"/>
    <ds:schemaRef ds:uri="http://www.w3.org/2001/XMLSchema"/>
    <ds:schemaRef ds:uri="0860e916-1933-4f54-bf75-902e7a9d18bb"/>
    <ds:schemaRef ds:uri="c1803469-1359-4921-b8b2-4aa11e6de6e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12785</TotalTime>
  <Words>537</Words>
  <Application>Microsoft Office PowerPoint</Application>
  <PresentationFormat>شاشة عريضة</PresentationFormat>
  <Paragraphs>118</Paragraphs>
  <Slides>11</Slides>
  <Notes>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Calibri</vt:lpstr>
      <vt:lpstr>Calibri Light</vt:lpstr>
      <vt:lpstr>Sakkal Majalla</vt:lpstr>
      <vt:lpstr>1_Office Theme</vt:lpstr>
      <vt:lpstr>رمي كرة طبية من مستوى الصدر في وضع الوقوف </vt:lpstr>
      <vt:lpstr>عرض تقديمي في PowerPoint</vt:lpstr>
      <vt:lpstr>1-يجب على المعلم قول إرمي الكرة (اسم الطالب). مع عمل إمائه إرمي الكرة </vt:lpstr>
      <vt:lpstr> 2-يجب على المعلم قول كرة  و يرفع الكرة.</vt:lpstr>
      <vt:lpstr>3-يجب على المعلم قول أحمد   واقف،  أن ينظر الطالب صورة البنت الواقفة</vt:lpstr>
      <vt:lpstr>عرض تقديمي في PowerPoint</vt:lpstr>
      <vt:lpstr>عرض تقديمي في PowerPoint</vt:lpstr>
      <vt:lpstr>عرض تقديمي في PowerPoint</vt:lpstr>
      <vt:lpstr>عرض تقديمي في PowerPoint</vt:lpstr>
      <vt:lpstr>4- يشير لصورة ولد يلعب بالكرة.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khadeja alkaabi</cp:lastModifiedBy>
  <cp:revision>134</cp:revision>
  <dcterms:created xsi:type="dcterms:W3CDTF">2020-07-26T19:33:45Z</dcterms:created>
  <dcterms:modified xsi:type="dcterms:W3CDTF">2021-06-22T07:06:45Z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