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15"/>
  </p:notesMasterIdLst>
  <p:sldIdLst>
    <p:sldId id="291" r:id="rId5"/>
    <p:sldId id="295" r:id="rId6"/>
    <p:sldId id="285" r:id="rId7"/>
    <p:sldId id="289" r:id="rId8"/>
    <p:sldId id="304" r:id="rId9"/>
    <p:sldId id="296" r:id="rId10"/>
    <p:sldId id="300" r:id="rId11"/>
    <p:sldId id="301" r:id="rId12"/>
    <p:sldId id="302" r:id="rId13"/>
    <p:sldId id="30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79" autoAdjust="0"/>
    <p:restoredTop sz="94660"/>
  </p:normalViewPr>
  <p:slideViewPr>
    <p:cSldViewPr snapToGrid="0">
      <p:cViewPr varScale="1">
        <p:scale>
          <a:sx n="67" d="100"/>
          <a:sy n="67" d="100"/>
        </p:scale>
        <p:origin x="776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640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284D9-1D4B-468A-A010-F649C632A758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7DD44-B744-42AC-B498-54EF3C603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03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4595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4595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1685-7933-4893-93CD-584791D7F10F}" type="datetime3">
              <a:rPr lang="en-US" smtClean="0"/>
              <a:t>19 June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007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EE24-E4A7-4E9A-95AD-6574493E8F41}" type="datetime3">
              <a:rPr lang="en-US" smtClean="0"/>
              <a:t>19 June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118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0551-4CE6-4950-8D1F-8A1EE9D6E42D}" type="datetime3">
              <a:rPr lang="en-US" smtClean="0"/>
              <a:t>19 June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805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569575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2835719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1780D-DAAC-4CAC-AE62-1A67156FB528}" type="datetime3">
              <a:rPr lang="en-US" smtClean="0"/>
              <a:t>19 June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42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25B4-CC4C-4EFB-A44E-87BF4A4DC3F4}" type="datetime3">
              <a:rPr lang="en-US" smtClean="0"/>
              <a:t>19 June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797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DA938-F1B5-4E67-A02C-9BCC4C2F9DA0}" type="datetime3">
              <a:rPr lang="en-US" smtClean="0"/>
              <a:t>19 June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791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AD15-594A-4FB9-B2B8-10786D4C4BC0}" type="datetime3">
              <a:rPr lang="en-US" smtClean="0"/>
              <a:t>19 June 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487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B283-5B98-4FE8-8FC6-B76E00DC4565}" type="datetime3">
              <a:rPr lang="en-US" smtClean="0"/>
              <a:t>19 June 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363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94A2-9656-4745-B2D6-CACA84C83854}" type="datetime3">
              <a:rPr lang="en-US" smtClean="0"/>
              <a:t>19 June 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605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D719-B36A-46AD-9CFF-82BE8320A41F}" type="datetime3">
              <a:rPr lang="en-US" smtClean="0"/>
              <a:t>19 June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37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04C3-F6CC-498F-BC59-5F55BF57AFC9}" type="datetime3">
              <a:rPr lang="en-US" smtClean="0"/>
              <a:t>19 June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897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C4949-77A1-40BB-B52A-9D549E788AAB}" type="datetime3">
              <a:rPr lang="en-US" smtClean="0"/>
              <a:t>19 June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12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5" r:id="rId12"/>
    <p:sldLayoutId id="2147483676" r:id="rId1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cQJDpj5TSY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840000">
            <a:off x="7262451" y="2726139"/>
            <a:ext cx="4851352" cy="1827069"/>
          </a:xfrm>
        </p:spPr>
        <p:txBody>
          <a:bodyPr>
            <a:normAutofit/>
          </a:bodyPr>
          <a:lstStyle/>
          <a:p>
            <a:pPr algn="ctr" rtl="1">
              <a:lnSpc>
                <a:spcPct val="100000"/>
              </a:lnSpc>
              <a:spcBef>
                <a:spcPts val="0"/>
              </a:spcBef>
              <a:defRPr/>
            </a:pPr>
            <a:r>
              <a:rPr lang="ar-AE" sz="2800" b="1" dirty="0">
                <a:latin typeface="Sakkal Majalla" pitchFamily="2" charset="-78"/>
                <a:cs typeface="Sakkal Majalla" pitchFamily="2" charset="-78"/>
              </a:rPr>
              <a:t>القفز 3خطوات مسترسلة الى الامام</a:t>
            </a:r>
            <a:br>
              <a:rPr lang="en-US" sz="2800" b="1" dirty="0">
                <a:latin typeface="Sakkal Majalla" pitchFamily="2" charset="-78"/>
                <a:cs typeface="Sakkal Majalla" pitchFamily="2" charset="-78"/>
              </a:rPr>
            </a:br>
            <a:endParaRPr lang="en-US" sz="28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30DB19-3AAF-5F4E-8248-6A1056F5D5F5}"/>
              </a:ext>
            </a:extLst>
          </p:cNvPr>
          <p:cNvSpPr txBox="1"/>
          <p:nvPr/>
        </p:nvSpPr>
        <p:spPr>
          <a:xfrm rot="740450">
            <a:off x="8519886" y="5138056"/>
            <a:ext cx="3062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>
                <a:solidFill>
                  <a:schemeClr val="bg1"/>
                </a:solidFill>
              </a:rPr>
              <a:t>مقدم الهدف </a:t>
            </a:r>
          </a:p>
          <a:p>
            <a:pPr algn="ctr"/>
            <a:r>
              <a:rPr lang="ar-AE" dirty="0">
                <a:solidFill>
                  <a:schemeClr val="bg1"/>
                </a:solidFill>
              </a:rPr>
              <a:t>مريم خميس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4973">
            <a:off x="1376314" y="1547067"/>
            <a:ext cx="3803763" cy="425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135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10</a:t>
            </a:fld>
            <a:endParaRPr lang="en-US" noProof="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960667" y="778098"/>
            <a:ext cx="4649933" cy="548548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 rtl="1"/>
            <a:r>
              <a:rPr lang="ar-AE" dirty="0"/>
              <a:t>3-القفز 3 خطوات لادخال الكرة في الهدف .</a:t>
            </a:r>
            <a:endParaRPr lang="ar-SA" dirty="0"/>
          </a:p>
        </p:txBody>
      </p:sp>
      <p:pic>
        <p:nvPicPr>
          <p:cNvPr id="3076" name="Picture 4" descr="Teenagers Playing Basketball Banque d&amp;#39;image et photos - Alam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" t="-1867" r="-153" b="12214"/>
          <a:stretch/>
        </p:blipFill>
        <p:spPr bwMode="auto">
          <a:xfrm>
            <a:off x="3803749" y="2111605"/>
            <a:ext cx="5208276" cy="402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252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BA5E-4532-4792-A258-A0D67C635858}" type="datetime3">
              <a:rPr lang="en-US" smtClean="0"/>
              <a:t>19 June 2021</a:t>
            </a:fld>
            <a:endParaRPr lang="en-GB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2</a:t>
            </a:fld>
            <a:endParaRPr lang="en-GB"/>
          </a:p>
        </p:txBody>
      </p:sp>
      <p:graphicFrame>
        <p:nvGraphicFramePr>
          <p:cNvPr id="5" name="Media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4500143"/>
              </p:ext>
            </p:extLst>
          </p:nvPr>
        </p:nvGraphicFramePr>
        <p:xfrm>
          <a:off x="118991" y="130200"/>
          <a:ext cx="11906451" cy="63292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98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3704">
                  <a:extLst>
                    <a:ext uri="{9D8B030D-6E8A-4147-A177-3AD203B41FA5}">
                      <a16:colId xmlns:a16="http://schemas.microsoft.com/office/drawing/2014/main" val="2032493190"/>
                    </a:ext>
                  </a:extLst>
                </a:gridCol>
                <a:gridCol w="2883378">
                  <a:extLst>
                    <a:ext uri="{9D8B030D-6E8A-4147-A177-3AD203B41FA5}">
                      <a16:colId xmlns:a16="http://schemas.microsoft.com/office/drawing/2014/main" val="4078435238"/>
                    </a:ext>
                  </a:extLst>
                </a:gridCol>
                <a:gridCol w="13109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8762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المراجعة:أ. خديجة الكعبي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الإعداد :</a:t>
                      </a:r>
                      <a:r>
                        <a:rPr lang="en-US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200" b="1" dirty="0">
                          <a:latin typeface="Sakkal Majalla" pitchFamily="2" charset="-78"/>
                          <a:cs typeface="Sakkal Majalla" pitchFamily="2" charset="-78"/>
                        </a:rPr>
                        <a:t>مريم خميس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ar-AE" sz="1200" b="1" dirty="0">
                          <a:latin typeface="Sakkal Majalla" pitchFamily="2" charset="-78"/>
                          <a:cs typeface="Sakkal Majalla" pitchFamily="2" charset="-78"/>
                        </a:rPr>
                        <a:t>القفز 3خطوات مسترسلة الى الامام</a:t>
                      </a:r>
                      <a:endParaRPr lang="en-US" sz="1200" b="1" dirty="0"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marL="171450" marR="0" lvl="0" indent="-1714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ar-AE" sz="1200" b="1" dirty="0">
                          <a:latin typeface="Sakkal Majalla" pitchFamily="2" charset="-78"/>
                          <a:cs typeface="Sakkal Majalla" pitchFamily="2" charset="-78"/>
                        </a:rPr>
                        <a:t>رقم</a:t>
                      </a:r>
                      <a:r>
                        <a:rPr lang="ar-AE" sz="1200" b="1" baseline="0" dirty="0">
                          <a:latin typeface="Sakkal Majalla" pitchFamily="2" charset="-78"/>
                          <a:cs typeface="Sakkal Majalla" pitchFamily="2" charset="-78"/>
                        </a:rPr>
                        <a:t> الهدف(688)</a:t>
                      </a:r>
                      <a:endParaRPr lang="en-US" sz="1200" b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40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الفئة العمرية: ٣-١٥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مستوى الشدة: شديدة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فئة الإعاقة : اعاقة شديدة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بيانات 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12628275"/>
                  </a:ext>
                </a:extLst>
              </a:tr>
              <a:tr h="5568603">
                <a:tc gridSpan="3"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1400" b="1" kern="120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عنوان الدرس : </a:t>
                      </a:r>
                      <a:r>
                        <a:rPr lang="ar-SA" sz="1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القفز 3 خطوات مسترسلة إلى الامام </a:t>
                      </a:r>
                      <a:endParaRPr lang="ar-AE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AE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r>
                        <a:rPr lang="ar-AE" sz="1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1- يلعب سعيد مع صديقه الارنب.</a:t>
                      </a:r>
                    </a:p>
                    <a:p>
                      <a:pPr marL="0" algn="r" defTabSz="914400" rtl="1" eaLnBrk="1" latinLnBrk="0" hangingPunct="1"/>
                      <a:r>
                        <a:rPr lang="ar-AE" sz="1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يقول المعلم :  سعيد والارنب. </a:t>
                      </a:r>
                    </a:p>
                    <a:p>
                      <a:pPr marL="0" algn="r" defTabSz="914400" rtl="1" eaLnBrk="1" latinLnBrk="0" hangingPunct="1"/>
                      <a:endParaRPr lang="ar-AE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AE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en-US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en-US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AE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AE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AE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AE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r>
                        <a:rPr lang="ar-AE" sz="1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2- يقفز الارنب</a:t>
                      </a:r>
                    </a:p>
                    <a:p>
                      <a:pPr marL="0" algn="r" defTabSz="914400" rtl="1" eaLnBrk="1" latinLnBrk="0" hangingPunct="1"/>
                      <a:endParaRPr lang="ar-AE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AE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AE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AE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AE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AE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3- يقز سعيد معه</a:t>
                      </a:r>
                      <a:r>
                        <a:rPr lang="ar-SA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إلى الامام  ويقول 1-2-3  قفز سعيد 3  مرات </a:t>
                      </a:r>
                    </a:p>
                    <a:p>
                      <a:pPr marL="0" algn="r" defTabSz="914400" rtl="1" eaLnBrk="1" latinLnBrk="0" hangingPunct="1"/>
                      <a:endParaRPr lang="ar-AE" sz="1400" b="1" u="sng" kern="1200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en-US" sz="1400" b="1" u="sng" kern="1200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كتاب</a:t>
                      </a:r>
                      <a:r>
                        <a:rPr lang="ar-AE" sz="16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الطالب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1383" y="2459115"/>
            <a:ext cx="1307432" cy="11030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4127" y="4072395"/>
            <a:ext cx="1410200" cy="9491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172" y="5338613"/>
            <a:ext cx="878890" cy="9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504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3</a:t>
            </a:fld>
            <a:endParaRPr lang="en-US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005840" y="488112"/>
            <a:ext cx="8315579" cy="832104"/>
          </a:xfrm>
        </p:spPr>
        <p:txBody>
          <a:bodyPr>
            <a:noAutofit/>
          </a:bodyPr>
          <a:lstStyle/>
          <a:p>
            <a:pPr algn="r" rtl="1"/>
            <a:r>
              <a:rPr lang="ar-AE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1- يقول المعلم : يلعب سعيد مع صديقه الارنب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080" y="1642370"/>
            <a:ext cx="4935984" cy="416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112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937" y="500541"/>
            <a:ext cx="7574507" cy="832104"/>
          </a:xfrm>
        </p:spPr>
        <p:txBody>
          <a:bodyPr/>
          <a:lstStyle/>
          <a:p>
            <a:pPr algn="ctr" rtl="1"/>
            <a:r>
              <a:rPr lang="ar-AE" dirty="0">
                <a:latin typeface="Sakkal Majalla" panose="02000000000000000000" pitchFamily="2" charset="-78"/>
                <a:cs typeface="Sakkal Majalla" panose="02000000000000000000" pitchFamily="2" charset="-78"/>
              </a:rPr>
              <a:t> 2-يقول المعلم : يقفز الارنب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4</a:t>
            </a:fld>
            <a:endParaRPr lang="en-US" noProof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964" y="1824887"/>
            <a:ext cx="5421878" cy="364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598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937" y="500541"/>
            <a:ext cx="7574507" cy="832104"/>
          </a:xfrm>
        </p:spPr>
        <p:txBody>
          <a:bodyPr/>
          <a:lstStyle/>
          <a:p>
            <a:pPr algn="ctr" rtl="1"/>
            <a:r>
              <a:rPr lang="ar-AE" dirty="0">
                <a:latin typeface="Sakkal Majalla" panose="02000000000000000000" pitchFamily="2" charset="-78"/>
                <a:cs typeface="Sakkal Majalla" panose="02000000000000000000" pitchFamily="2" charset="-78"/>
              </a:rPr>
              <a:t> 3-يقول المعلم : يقفز سعيد معه 3 قفزات إلى الامام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5</a:t>
            </a:fld>
            <a:endParaRPr lang="en-US" noProof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025" y="1952419"/>
            <a:ext cx="3803763" cy="425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268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1852235"/>
              </p:ext>
            </p:extLst>
          </p:nvPr>
        </p:nvGraphicFramePr>
        <p:xfrm>
          <a:off x="371061" y="223029"/>
          <a:ext cx="11589108" cy="64778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29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96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8764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-</a:t>
                      </a:r>
                      <a:r>
                        <a:rPr lang="en-US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200" b="1" dirty="0">
                          <a:latin typeface="Sakkal Majalla" pitchFamily="2" charset="-78"/>
                          <a:cs typeface="Sakkal Majalla" pitchFamily="2" charset="-78"/>
                        </a:rPr>
                        <a:t> القفز 3 خطوات مسترسلة الى الامام</a:t>
                      </a:r>
                      <a:endParaRPr lang="en-US" sz="1200" b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810">
                <a:tc>
                  <a:txBody>
                    <a:bodyPr/>
                    <a:lstStyle/>
                    <a:p>
                      <a:pPr algn="r" rtl="1"/>
                      <a:r>
                        <a:rPr lang="ar-SA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انشطه</a:t>
                      </a:r>
                      <a:r>
                        <a:rPr lang="ar-SA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مهارية</a:t>
                      </a: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المكونات 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0228">
                <a:tc>
                  <a:txBody>
                    <a:bodyPr/>
                    <a:lstStyle/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EG" sz="1400" b="1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 ستراتيجيات التعليم:</a:t>
                      </a:r>
                      <a:br>
                        <a:rPr lang="en-US" sz="1400" b="1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</a:br>
                      <a:endParaRPr lang="ar-SA" sz="1400" b="1" i="0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en-US" sz="1400" b="1" i="0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EG" sz="1400" b="1" i="0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1- </a:t>
                      </a:r>
                      <a:r>
                        <a:rPr lang="ar-AE" sz="1400" b="1" i="0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النمذجة والمحاكاة</a:t>
                      </a:r>
                      <a:r>
                        <a:rPr lang="ar-EG" sz="1400" b="1" i="0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:</a:t>
                      </a:r>
                      <a:endParaRPr lang="en-US" sz="1400" b="1" i="0" kern="1200" dirty="0">
                        <a:solidFill>
                          <a:srgbClr val="FF0000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AE" sz="1400" b="1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يقوم المعلم بالقفز  امام الطالب ثم يطلب منه القفز</a:t>
                      </a:r>
                      <a:r>
                        <a:rPr lang="ar-AE" sz="1400" b="1" i="0" kern="1200" baseline="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مثله .</a:t>
                      </a:r>
                      <a:endParaRPr lang="ar-SA" sz="1400" b="1" i="0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en-US" sz="1400" b="1" i="0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EG" sz="1400" b="1" i="0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2- </a:t>
                      </a:r>
                      <a:r>
                        <a:rPr lang="ar-AE" sz="1400" b="1" i="0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التعلم باللعب </a:t>
                      </a: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AE" sz="1400" b="1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يلبس الطلاب زي الارنب او قناع للارنب ثم يطلب منهم المعلم القفز مثل الاررنب .</a:t>
                      </a:r>
                      <a:r>
                        <a:rPr lang="ar-AE" sz="1400" b="1" i="0" kern="1200" baseline="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  <a:endParaRPr lang="ar-EG" sz="1400" b="1" i="0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i="0" kern="1200" dirty="0">
                        <a:solidFill>
                          <a:srgbClr val="FF0000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indent="0" algn="r" defTabSz="914400" rtl="1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ar-AE" sz="1400" b="1" i="0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3</a:t>
                      </a:r>
                      <a:r>
                        <a:rPr lang="ar-SA" sz="1400" b="1" i="0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- </a:t>
                      </a:r>
                      <a:r>
                        <a:rPr lang="ar-AE" sz="1400" b="1" i="0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تحليل المهمات </a:t>
                      </a:r>
                    </a:p>
                    <a:p>
                      <a:pPr marL="0" indent="0" algn="r" defTabSz="914400" rtl="1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ar-AE" sz="1400" b="1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تدريب الطالب</a:t>
                      </a:r>
                      <a:r>
                        <a:rPr lang="ar-AE" sz="1400" b="1" i="0" kern="1200" baseline="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 على كيفية القفز اولا ثم تدريبه على القفز مرتين متتالتين ثم تدريبه على القفز ثلاث قفزات متتابعة  .</a:t>
                      </a:r>
                      <a:endParaRPr lang="ar-EG" sz="1400" b="1" i="0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المقدمة </a:t>
                      </a: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endParaRPr lang="ar-EG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BA5E-4532-4792-A258-A0D67C635858}" type="datetime3">
              <a:rPr lang="en-US" smtClean="0"/>
              <a:t>19 June 2021</a:t>
            </a:fld>
            <a:endParaRPr lang="en-GB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242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94A2-9656-4745-B2D6-CACA84C83854}" type="datetime3">
              <a:rPr lang="en-US" smtClean="0"/>
              <a:t>19 June 2021</a:t>
            </a:fld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7</a:t>
            </a:fld>
            <a:endParaRPr lang="en-GB"/>
          </a:p>
        </p:txBody>
      </p:sp>
      <p:graphicFrame>
        <p:nvGraphicFramePr>
          <p:cNvPr id="4" name="Media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4527021"/>
              </p:ext>
            </p:extLst>
          </p:nvPr>
        </p:nvGraphicFramePr>
        <p:xfrm>
          <a:off x="173583" y="375859"/>
          <a:ext cx="11804073" cy="47984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33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0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52295">
                <a:tc>
                  <a:txBody>
                    <a:bodyPr/>
                    <a:lstStyle/>
                    <a:p>
                      <a:pPr algn="r" rtl="1"/>
                      <a:endParaRPr lang="ar-AE" sz="1200" b="1" u="none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r>
                        <a:rPr lang="ar-AE" sz="1200" b="1" u="none" kern="1200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الحصة الدراسية: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u="none" baseline="0" dirty="0">
                          <a:latin typeface="Sakkal Majalla" pitchFamily="2" charset="-78"/>
                          <a:cs typeface="Sakkal Majalla" pitchFamily="2" charset="-78"/>
                        </a:rPr>
                        <a:t>الهدف الرئيسي:  -  </a:t>
                      </a:r>
                      <a:r>
                        <a:rPr lang="ar-AE" sz="1200" b="1" dirty="0">
                          <a:latin typeface="Sakkal Majalla" pitchFamily="2" charset="-78"/>
                          <a:cs typeface="Sakkal Majalla" pitchFamily="2" charset="-78"/>
                        </a:rPr>
                        <a:t>القفز 3خطوات مسترسلة الى الامام</a:t>
                      </a:r>
                      <a:endParaRPr lang="en-US" sz="1200" b="1" dirty="0"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r>
                        <a:rPr lang="ar-AE" sz="1200" b="0" u="none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يدخل المعلم إلى الفصل ويبدأ بالتحية والسلام </a:t>
                      </a:r>
                    </a:p>
                    <a:p>
                      <a:pPr marL="0" indent="0" algn="r" rtl="1">
                        <a:buFont typeface="+mj-lt"/>
                        <a:buNone/>
                      </a:pPr>
                      <a:r>
                        <a:rPr lang="ar-AE" sz="1200" b="0" u="none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يضع حلقات على الأرض ويطلب من الطلاب القفز داخل الحلقات بطريقة تتابعيه لإضفاء جو من المتعة والتعلم عن طريق اللعب .</a:t>
                      </a:r>
                    </a:p>
                    <a:p>
                      <a:pPr marL="0" indent="0" algn="r" rtl="1">
                        <a:buFont typeface="+mj-lt"/>
                        <a:buNone/>
                      </a:pPr>
                      <a:r>
                        <a:rPr lang="ar-AE" sz="1200" b="0" u="none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يضع المعلم أغنية  قفز الارنب ويطلب من الطلاب القفز في مكانهم مع الاغنية </a:t>
                      </a:r>
                    </a:p>
                    <a:p>
                      <a:pPr marL="0" indent="0" algn="r" rtl="1">
                        <a:buFont typeface="+mj-lt"/>
                        <a:buNone/>
                      </a:pPr>
                      <a:r>
                        <a:rPr lang="en-US" sz="1200" b="1" u="none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https://youtu.be/4ZR52lJWBZg?t=4</a:t>
                      </a:r>
                      <a:endParaRPr lang="ar-AE" sz="1200" b="1" u="none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ar-AE" sz="1200" b="1" u="sng" baseline="0" dirty="0">
                          <a:solidFill>
                            <a:srgbClr val="FF0000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النشاط الرياضي</a:t>
                      </a:r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: </a:t>
                      </a:r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عمل مسابقات متنوعة  لمهارة القفز .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ar-AE" sz="1200" b="1" u="sng" baseline="0" dirty="0">
                          <a:solidFill>
                            <a:srgbClr val="FF0000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النشاط الفني</a:t>
                      </a:r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: </a:t>
                      </a:r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 القفز على لوحة ليرسم قدمه .</a:t>
                      </a:r>
                      <a:endParaRPr lang="ar-AE" sz="1200" b="1" dirty="0"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ar-SA" sz="1200" b="1" u="sng" kern="1200" baseline="0" dirty="0">
                          <a:solidFill>
                            <a:srgbClr val="FF0000"/>
                          </a:solidFill>
                          <a:latin typeface="Sakkal Majalla" pitchFamily="2" charset="-78"/>
                          <a:ea typeface="+mn-ea"/>
                          <a:cs typeface="Sakkal Majalla" pitchFamily="2" charset="-78"/>
                        </a:rPr>
                        <a:t>نشاط موسيقي</a:t>
                      </a:r>
                      <a:r>
                        <a:rPr lang="ar-AE" sz="1200" b="1" u="sng" kern="1200" baseline="0" dirty="0">
                          <a:solidFill>
                            <a:srgbClr val="FF0000"/>
                          </a:solidFill>
                          <a:latin typeface="Sakkal Majalla" pitchFamily="2" charset="-78"/>
                          <a:ea typeface="+mn-ea"/>
                          <a:cs typeface="Sakkal Majalla" pitchFamily="2" charset="-78"/>
                        </a:rPr>
                        <a:t>:  </a:t>
                      </a:r>
                      <a:r>
                        <a:rPr lang="en-US" sz="1200" b="1" u="sng" kern="1200" baseline="0" dirty="0">
                          <a:solidFill>
                            <a:srgbClr val="FF0000"/>
                          </a:solidFill>
                          <a:latin typeface="Sakkal Majalla" pitchFamily="2" charset="-78"/>
                          <a:ea typeface="+mn-ea"/>
                          <a:cs typeface="Sakkal Majalla" pitchFamily="2" charset="-78"/>
                          <a:hlinkClick r:id="rId2"/>
                        </a:rPr>
                        <a:t>https://www.youtube.com/watch?v=kcQJDpj5TSY</a:t>
                      </a:r>
                      <a:endParaRPr lang="ar-AE" sz="1200" b="1" u="sng" kern="1200" baseline="0" dirty="0">
                        <a:solidFill>
                          <a:srgbClr val="FF0000"/>
                        </a:solidFill>
                        <a:latin typeface="Sakkal Majalla" pitchFamily="2" charset="-78"/>
                        <a:ea typeface="+mn-ea"/>
                        <a:cs typeface="Sakkal Majalla" pitchFamily="2" charset="-78"/>
                      </a:endParaRP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ar-AE" sz="1200" b="1" u="sng" kern="1200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دليل للمعلم</a:t>
                      </a:r>
                    </a:p>
                    <a:p>
                      <a:pPr algn="ctr" rtl="1"/>
                      <a:endParaRPr lang="ar-AE" sz="1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92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طلب من الأسرة اللعب مع الطالب العابا فيها مهاره القفزمثل نط الحبل 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الواجب المنزلي 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6429">
                <a:tc>
                  <a:txBody>
                    <a:bodyPr/>
                    <a:lstStyle/>
                    <a:p>
                      <a:pPr marL="171450" marR="0" lvl="0" indent="-1714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سماع اغنية عن القفز </a:t>
                      </a:r>
                      <a:r>
                        <a:rPr lang="en-US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  <a:hlinkClick r:id="rId2"/>
                        </a:rPr>
                        <a:t>https://www.youtube.com/watch?v=kcQJDpj5TSY</a:t>
                      </a:r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171450" marR="0" lvl="0" indent="-1714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تمارين الكترونية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8302">
                <a:tc>
                  <a:txBody>
                    <a:bodyPr/>
                    <a:lstStyle/>
                    <a:p>
                      <a:pPr algn="r" rtl="1"/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جيد: ان يقفز الطالب 3 خطوات مسترسلة الى الامام بمساعدة جسدية كلية.                     متوسط: أن  يقفز الطالب ب3 خطوات مسترسلة الى الامام مساعدة جسدية جزئية                        مرتفع: ان يقفز الطالب  3 خطوات مسترسلة الى الامام بمفرده 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التقييم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1258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8</a:t>
            </a:fld>
            <a:endParaRPr lang="en-US" noProof="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2250671"/>
              </p:ext>
            </p:extLst>
          </p:nvPr>
        </p:nvGraphicFramePr>
        <p:xfrm>
          <a:off x="108128" y="160598"/>
          <a:ext cx="11906451" cy="18913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95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09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91369"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AE" sz="1400" b="1" u="sng" kern="1200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الأنشطة الصفية: </a:t>
                      </a:r>
                    </a:p>
                    <a:p>
                      <a:pPr marL="0" algn="r" defTabSz="914400" rtl="1" eaLnBrk="1" latinLnBrk="0" hangingPunct="1"/>
                      <a:r>
                        <a:rPr lang="ar-AE" sz="1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1- يطلب المعلم من الطالب يقفز  ويعد من 1-3 .</a:t>
                      </a:r>
                    </a:p>
                    <a:p>
                      <a:pPr marL="0" algn="r" defTabSz="914400" rtl="1" eaLnBrk="1" latinLnBrk="0" hangingPunct="1"/>
                      <a:r>
                        <a:rPr lang="ar-AE" sz="1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2- يضع المعلم مجموعةصور ( أرقام ، حروف ، الوان ، اشكال ، ..) ثم يطلب من الطالب القفز لاختيار شيء ما مثل لون احمر او شكل مربع.</a:t>
                      </a:r>
                    </a:p>
                    <a:p>
                      <a:pPr marL="0" algn="r" defTabSz="914400" rtl="1" eaLnBrk="1" latinLnBrk="0" hangingPunct="1"/>
                      <a:r>
                        <a:rPr lang="ar-AE" sz="1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3- يطلب المعلم من الطالب اداء بعض المهام اليومية بالقفز مثلا أثناء الذهاب للساحة او عندما يطلب منه احضار شيء .</a:t>
                      </a:r>
                    </a:p>
                    <a:p>
                      <a:pPr marL="0" algn="r" defTabSz="914400" rtl="1" eaLnBrk="1" latinLnBrk="0" hangingPunct="1"/>
                      <a:r>
                        <a:rPr lang="ar-AE" sz="1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4- ممارسة يعض تمارين القفز اثناء التهيئة الصباحية 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كتاب</a:t>
                      </a:r>
                      <a:r>
                        <a:rPr lang="ar-AE" sz="16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الطالب </a:t>
                      </a:r>
                    </a:p>
                    <a:p>
                      <a:pPr algn="ctr" rtl="1"/>
                      <a:endParaRPr lang="ar-AE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4507604" y="2256249"/>
            <a:ext cx="3968496" cy="832104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 rtl="1"/>
            <a:r>
              <a:rPr lang="ar-AE" dirty="0"/>
              <a:t>1- القفز داخل الحلقات او على خطوط مختلفة</a:t>
            </a:r>
            <a:endParaRPr lang="en-US" dirty="0"/>
          </a:p>
        </p:txBody>
      </p:sp>
      <p:pic>
        <p:nvPicPr>
          <p:cNvPr id="1026" name="Picture 2" descr="ألعاب للأطفال خارج المنزل من حلقات للتدريب لون الحلوى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510" y="3263669"/>
            <a:ext cx="3172087" cy="317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لعبة تدريب المخ اللغز للطلاب للأطفال جودة عالية 21 قسمًا/مجموعة ألعاب القفز والإسفنج المرح المرح والقفز على شكل شبكة الرياضة حبل القفز في الهواء الطلق الوالدين والطفل لعبة القفز اللع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860" y="3499337"/>
            <a:ext cx="3106102" cy="3106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671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9</a:t>
            </a:fld>
            <a:endParaRPr lang="en-US" noProof="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554267" y="778098"/>
            <a:ext cx="4649933" cy="548548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 rtl="1"/>
            <a:r>
              <a:rPr lang="ar-AE" dirty="0"/>
              <a:t>2- القفز حسب لون الحلقة .</a:t>
            </a:r>
            <a:endParaRPr lang="ar-SA" dirty="0"/>
          </a:p>
        </p:txBody>
      </p:sp>
      <p:pic>
        <p:nvPicPr>
          <p:cNvPr id="2050" name="Picture 2" descr="لعبة القفز في الهواء الطلق لعبة تجميع خواتم قدرة الحركة التدريب تطوير لعبة  القفز للأطفال الأطفال|Toy Sports| - AliExpr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211" y="1377246"/>
            <a:ext cx="4868912" cy="486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30379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F0A00B7A297B40A126585C06040BF9" ma:contentTypeVersion="13" ma:contentTypeDescription="Create a new document." ma:contentTypeScope="" ma:versionID="e211a196983eb4ca7a51c67aa200c8b9">
  <xsd:schema xmlns:xsd="http://www.w3.org/2001/XMLSchema" xmlns:xs="http://www.w3.org/2001/XMLSchema" xmlns:p="http://schemas.microsoft.com/office/2006/metadata/properties" xmlns:ns3="0860e916-1933-4f54-bf75-902e7a9d18bb" xmlns:ns4="c1803469-1359-4921-b8b2-4aa11e6de6e4" targetNamespace="http://schemas.microsoft.com/office/2006/metadata/properties" ma:root="true" ma:fieldsID="fbe2735384649c69160ac846166d8c23" ns3:_="" ns4:_="">
    <xsd:import namespace="0860e916-1933-4f54-bf75-902e7a9d18bb"/>
    <xsd:import namespace="c1803469-1359-4921-b8b2-4aa11e6de6e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60e916-1933-4f54-bf75-902e7a9d18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803469-1359-4921-b8b2-4aa11e6de6e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5E79A6E-C66F-474D-AEC3-AC8B4C5AC162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0860e916-1933-4f54-bf75-902e7a9d18bb"/>
    <ds:schemaRef ds:uri="c1803469-1359-4921-b8b2-4aa11e6de6e4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1D1AD35-AF57-4B32-8A96-2853E34EF9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2EED42B-3B47-45C2-9F50-0B4533C0F1E3}">
  <ds:schemaRefs>
    <ds:schemaRef ds:uri="http://purl.org/dc/dcmitype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c1803469-1359-4921-b8b2-4aa11e6de6e4"/>
    <ds:schemaRef ds:uri="0860e916-1933-4f54-bf75-902e7a9d18bb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12421</TotalTime>
  <Words>470</Words>
  <Application>Microsoft Office PowerPoint</Application>
  <PresentationFormat>شاشة عريضة</PresentationFormat>
  <Paragraphs>103</Paragraphs>
  <Slides>10</Slides>
  <Notes>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Sakkal Majalla</vt:lpstr>
      <vt:lpstr>1_Office Theme</vt:lpstr>
      <vt:lpstr>القفز 3خطوات مسترسلة الى الامام </vt:lpstr>
      <vt:lpstr>عرض تقديمي في PowerPoint</vt:lpstr>
      <vt:lpstr>1- يقول المعلم : يلعب سعيد مع صديقه الارنب</vt:lpstr>
      <vt:lpstr> 2-يقول المعلم : يقفز الارنب</vt:lpstr>
      <vt:lpstr> 3-يقول المعلم : يقفز سعيد معه 3 قفزات إلى الامام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العنوان الرئيسي للهدف</dc:title>
  <dc:creator>NADYAH NASSER ALKAABI</dc:creator>
  <cp:lastModifiedBy>khadeja alkaabi</cp:lastModifiedBy>
  <cp:revision>133</cp:revision>
  <dcterms:created xsi:type="dcterms:W3CDTF">2020-07-26T19:33:45Z</dcterms:created>
  <dcterms:modified xsi:type="dcterms:W3CDTF">2021-06-19T09:47:14Z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0x01010020F0A00B7A297B40A126585C06040BF9</vt:lpwstr>
  </property>
</Properties>
</file>