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2" r:id="rId4"/>
    <p:sldId id="273" r:id="rId5"/>
    <p:sldId id="274" r:id="rId6"/>
    <p:sldId id="275" r:id="rId7"/>
    <p:sldId id="269" r:id="rId8"/>
    <p:sldId id="270" r:id="rId9"/>
    <p:sldId id="271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6B714-10F6-4123-A541-7EF14CA005A7}" v="174" dt="2021-01-07T19:00:44.628"/>
    <p1510:client id="{92F732A3-7CEF-4D20-A115-30BB7C15F1D2}" v="5886" dt="2021-01-07T17:35:36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0C60-40C9-4A6F-90C7-9AF14849E1B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9078-66C3-42EB-9E00-8DDC0FCE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81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55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28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28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Mp-IOQ1gws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الهدف/ موزة الكعبي 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لصورة 3">
            <a:extLst>
              <a:ext uri="{FF2B5EF4-FFF2-40B4-BE49-F238E27FC236}">
                <a16:creationId xmlns:a16="http://schemas.microsoft.com/office/drawing/2014/main" id="{7195FCA2-B540-4D8E-9F5A-CE91A865B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تلوين الحيز المطلوب بألوان </a:t>
            </a:r>
            <a:r>
              <a:rPr lang="ar-SA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الغليترز</a:t>
            </a:r>
            <a:endParaRPr lang="ar-SA" dirty="0" err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275">
            <a:off x="316156" y="1636669"/>
            <a:ext cx="5560442" cy="41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5355" y="733302"/>
            <a:ext cx="4532313" cy="831850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يختار لوناً مناسباً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6398"/>
            <a:ext cx="6858000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68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A47DD49-F99E-4AAC-9230-AC3364B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0EBE362-0155-4547-B3C9-2DF95CA3DC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8637" y="696265"/>
            <a:ext cx="4281487" cy="831850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تلوين الرسمة ضمن الحيز المطلوب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3" y="1999884"/>
            <a:ext cx="685800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077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22335BF-BBB0-48FD-A6C7-450D0CDC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D6BE00B-FAE2-4A9B-A8F6-AFD71A16B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6260" y="542741"/>
            <a:ext cx="4302125" cy="833437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يشارك صديقه في تحدي سرعة التلوين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2" y="1699846"/>
            <a:ext cx="6295293" cy="419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485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28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879107"/>
              </p:ext>
            </p:extLst>
          </p:nvPr>
        </p:nvGraphicFramePr>
        <p:xfrm>
          <a:off x="60961" y="142433"/>
          <a:ext cx="12070079" cy="651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1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32461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حفصه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:موزة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الحيز المطلوب بألوان الغليترز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75757">
                <a:tc gridSpan="3">
                  <a:txBody>
                    <a:bodyPr/>
                    <a:lstStyle/>
                    <a:p>
                      <a:pPr lvl="0" algn="r" rtl="1">
                        <a:buNone/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: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يحب التلوين </a:t>
                      </a: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يجلس على الطاوله </a:t>
                      </a: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يمسك الألوان </a:t>
                      </a: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يلون </a:t>
                      </a: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rtl="1">
                        <a:buNone/>
                      </a:pPr>
                      <a:r>
                        <a:rPr lang="ar-SA" sz="1400" dirty="0">
                          <a:solidFill>
                            <a:srgbClr val="FFFF00"/>
                          </a:solidFill>
                        </a:rPr>
                        <a:t>      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82" y="1202725"/>
            <a:ext cx="2840044" cy="499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26" y="1491845"/>
            <a:ext cx="2267909" cy="4413887"/>
          </a:xfrm>
          <a:prstGeom prst="rect">
            <a:avLst/>
          </a:prstGeom>
          <a:effectLst>
            <a:glow rad="63500">
              <a:srgbClr val="FF0000">
                <a:alpha val="40000"/>
              </a:srgbClr>
            </a:glow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44434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3229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/>
                        <a:t>تلوين الحيز المطلوب بالوان الغليترز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استراتيجيات التعليم :</a:t>
                      </a:r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1- أسلوب الحث: </a:t>
                      </a:r>
                      <a:r>
                        <a:rPr lang="ar-SA" sz="1200" b="1" dirty="0"/>
                        <a:t>ان يستخدم المعلم التوجيه اللفظي لمساعدة الطالب مساعدة بسيطة فيقوم بمساعدته من خلال المهارة التي يقوم بها مع الطالب كذلك يقوم بتعزيز الطالب ومكافأته خلال إنجاز المهارة  </a:t>
                      </a:r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2- اللعب الحر: </a:t>
                      </a:r>
                      <a:r>
                        <a:rPr lang="ar-SA" sz="1200" b="1" dirty="0"/>
                        <a:t>يساعد اللعب الحر على تعزيز ثقة الطالب في النفس والتواصل مع الاخرين وتعلم المهارات الاجتماعية بالتعامل مع الطلاب كذلك يساعد اللعب الحر في إخراج ابداعات و مهارات الطلاب الرياضية وتقوية عضلات اليد من خلال تلوين الحيز المطلوب كذلك يكسب الطالب روح المنافسة والتحدي</a:t>
                      </a:r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/>
                    </a:p>
                    <a:p>
                      <a:pPr lvl="0" algn="r" rtl="1">
                        <a:buNone/>
                      </a:pPr>
                      <a:endParaRPr lang="ar-SA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3- الاستكشاف: </a:t>
                      </a:r>
                      <a:r>
                        <a:rPr lang="ar-SA" sz="1200" b="1" dirty="0"/>
                        <a:t>يقوم المعلم من خلال تطبيق المهارة لدى الطالب بطرح عدة أسئلة يستكشف من خلالها الطالب المهارة التي قام بها مثلاً بعد تلوين الحيز المطلوب يقول المعلم ( ماذا استخدمنا للتلوين اليوم يا حمد) فيبدأ الطالب باستكشاف ما تراه عينه من خلال ممارسته التلوين  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28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0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723" y="136525"/>
          <a:ext cx="12046591" cy="7953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الحيز المطلوب بألوان الغليترز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(التحليل)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الدرس: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تلوين الحيز المطلوب بألوان الغليترز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يفتح علبة أقلام التلوين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 قالت المعلمة (هيا يا حمد افتح علبة أقلام تلوين الغليترز)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نختار اللون المناسب لتلوين الرسمة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 قالت المعلمة ( هيا يا حمد اختر لونا مناسبا لتلوين الحيز المطلوب)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يمسك اللون الذي اختاره ليبدأ التلوين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 قالت المعلمة ( هيا يا حمد امسك اللون الذي اخترته لتبدأ التلوين)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يبدأ بتلوين الحيز المطلوب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 قالت المعلمة ( هيا يا حمد أبدأ بتلوين الحيز باللون الذي اخترته)</a:t>
                      </a: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يتحدى صديقه بسرعة تلوين الحيز المطلوب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 قالت المعلمة ( هيا يا حمد تسابق مع صديقك لنرى من ينهي التلوين اولاً)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28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42" y="1283157"/>
            <a:ext cx="3125757" cy="573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641" y="1444098"/>
            <a:ext cx="2182557" cy="5578323"/>
          </a:xfrm>
          <a:prstGeom prst="rect">
            <a:avLst/>
          </a:prstGeom>
          <a:effectLst>
            <a:glow rad="63500">
              <a:srgbClr val="FF0000">
                <a:alpha val="40000"/>
              </a:srgbClr>
            </a:glow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4329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January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132002"/>
              </p:ext>
            </p:extLst>
          </p:nvPr>
        </p:nvGraphicFramePr>
        <p:xfrm>
          <a:off x="69670" y="136524"/>
          <a:ext cx="12026536" cy="5660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dirty="0">
                        <a:solidFill>
                          <a:srgbClr val="FF0000"/>
                        </a:solidFill>
                      </a:endParaRPr>
                    </a:p>
                    <a:p>
                      <a:pPr algn="r" rtl="1"/>
                      <a:endParaRPr lang="ar-AE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 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الحيز المطلوب بألوان الغليترز</a:t>
                      </a:r>
                    </a:p>
                    <a:p>
                      <a:pPr lvl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عرض فيديو عن كيفية التلوين بألوان الغليترز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يقوم المعلم بوضع الرسمة المطلوب تلوينها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3-يطلب المعلم من الطالب تجهيز أقلام نلوين الغليترز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يطلب المعلم من الطالب البدء بتلوين الرسمة ضمن الحيز المطلوب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يقوم المعلم بتعزيز الطالب من خلال إنجاز المهارة</a:t>
                      </a:r>
                      <a:endParaRPr lang="ar-AE" sz="12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  : 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مسابقات رياضية من خلال التحدي في سرعة التلوين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: </a:t>
                      </a:r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SA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الرسمة ضمن الحيز المطلوب بشكل صحيح </a:t>
                      </a:r>
                      <a:endParaRPr lang="ar-AE" sz="1200" b="1" u="none" kern="12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موسيقي:</a:t>
                      </a:r>
                      <a:r>
                        <a:rPr lang="ar-SA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SA" sz="1200" b="1" u="none" kern="1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.الاستماع الى انشودة بسيطة ينشدها المعلم لأداء المهارة </a:t>
                      </a:r>
                      <a:endParaRPr lang="ar-AE" sz="1200" b="1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الاهل بتجهيز رسمة ويقوم الاهل بتلوينها ضمن الحيز المطلوب مع الطالب في المنزل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9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000" b="1" u="sng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2"/>
                        </a:rPr>
                        <a:t>Glitter Toy Tooth &amp; Toothbrush </a:t>
                      </a:r>
                      <a:r>
                        <a:rPr lang="en-GB" sz="1200" dirty="0" err="1">
                          <a:hlinkClick r:id="rId2"/>
                        </a:rPr>
                        <a:t>coloring</a:t>
                      </a:r>
                      <a:r>
                        <a:rPr lang="en-GB" sz="1200" dirty="0">
                          <a:hlinkClick r:id="rId2"/>
                        </a:rPr>
                        <a:t> and drawing for Kids, Toddlers </a:t>
                      </a:r>
                      <a:r>
                        <a:rPr lang="en-GB" sz="1200" dirty="0" err="1">
                          <a:hlinkClick r:id="rId2"/>
                        </a:rPr>
                        <a:t>Кис</a:t>
                      </a:r>
                      <a:r>
                        <a:rPr lang="en-GB" sz="1200" dirty="0">
                          <a:hlinkClick r:id="rId2"/>
                        </a:rPr>
                        <a:t> </a:t>
                      </a:r>
                      <a:r>
                        <a:rPr lang="en-GB" sz="1200" dirty="0" err="1">
                          <a:hlinkClick r:id="rId2"/>
                        </a:rPr>
                        <a:t>Кис</a:t>
                      </a:r>
                      <a:r>
                        <a:rPr lang="en-GB" sz="1200" dirty="0">
                          <a:hlinkClick r:id="rId2"/>
                        </a:rPr>
                        <a:t> - YouTube</a:t>
                      </a:r>
                      <a:endParaRPr lang="ar-SA" sz="1200" b="1" u="sng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u="sng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1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جيد. أن يلون الحيز المطلوب بمساعده بسيطة.                                     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يلون الحيز المطلوب بمساعده جزئيه.                                                                        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أن يلون الحيز المطلوب بدون مساعده.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8188"/>
            <a:ext cx="4532313" cy="831850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cs typeface="Times New Roman"/>
              </a:rPr>
              <a:t>1- يجب على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المعلم</a:t>
            </a:r>
            <a:r>
              <a:rPr lang="ar-SA" sz="2400" dirty="0">
                <a:cs typeface="Times New Roman"/>
              </a:rPr>
              <a:t> تدريب الطالب على التلوين ضمن إطار محدد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8" l="0" r="100000">
                        <a14:foregroundMark x1="49783" y1="82044" x2="49783" y2="82044"/>
                        <a14:foregroundMark x1="55652" y1="85912" x2="55652" y2="85912"/>
                        <a14:foregroundMark x1="70870" y1="77348" x2="70870" y2="77348"/>
                        <a14:foregroundMark x1="49565" y1="95028" x2="49565" y2="95028"/>
                        <a14:foregroundMark x1="60435" y1="88674" x2="60435" y2="88674"/>
                        <a14:foregroundMark x1="63696" y1="80110" x2="63696" y2="80110"/>
                        <a14:foregroundMark x1="50435" y1="88674" x2="50435" y2="88674"/>
                        <a14:foregroundMark x1="46522" y1="95028" x2="46522" y2="95028"/>
                        <a14:foregroundMark x1="54565" y1="87845" x2="54565" y2="87845"/>
                        <a14:foregroundMark x1="60870" y1="85635" x2="60870" y2="85635"/>
                        <a14:foregroundMark x1="66304" y1="82044" x2="66304" y2="82044"/>
                        <a14:foregroundMark x1="71957" y1="82044" x2="71957" y2="82044"/>
                        <a14:foregroundMark x1="70870" y1="87569" x2="70870" y2="87569"/>
                        <a14:foregroundMark x1="74130" y1="90608" x2="74130" y2="90608"/>
                        <a14:foregroundMark x1="74783" y1="86464" x2="74783" y2="86464"/>
                        <a14:foregroundMark x1="67826" y1="89503" x2="67826" y2="89503"/>
                        <a14:foregroundMark x1="76739" y1="84254" x2="76739" y2="84254"/>
                        <a14:foregroundMark x1="76957" y1="89503" x2="76957" y2="89503"/>
                        <a14:foregroundMark x1="71087" y1="93370" x2="71087" y2="93370"/>
                        <a14:foregroundMark x1="72391" y1="96409" x2="72391" y2="96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97" y="2279406"/>
            <a:ext cx="4381500" cy="3448050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8188"/>
            <a:ext cx="4532313" cy="831850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يطلب المعلم من الطالب تحضير ألوان الغليترز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9" b="89773" l="2348" r="95499">
                        <a14:foregroundMark x1="92759" y1="43466" x2="92759" y2="43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92" y="2186354"/>
            <a:ext cx="4665786" cy="3352800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6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431800"/>
            <a:ext cx="4532313" cy="831850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يطلب المعلم من الطالب تلوين الحيز المطلوب بألوان الغيترز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10C28-85DC-459E-8A91-DCB36ED4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52" y="1926454"/>
            <a:ext cx="4886361" cy="39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34CA900-BAA4-43C6-8266-558BCDA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8364E3A-2A17-4782-8DE2-702462E33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0" y="2152650"/>
            <a:ext cx="3968750" cy="684213"/>
          </a:xfrm>
        </p:spPr>
        <p:txBody>
          <a:bodyPr>
            <a:normAutofit fontScale="90000"/>
          </a:bodyPr>
          <a:lstStyle/>
          <a:p>
            <a:pPr algn="ctr"/>
            <a:r>
              <a:rPr lang="ar-SA">
                <a:cs typeface="Times New Roman"/>
              </a:rPr>
              <a:t>1- يحضر ألوان الغليترز</a:t>
            </a:r>
            <a:endParaRPr lang="ar-SA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1CDD0E9-ED91-4E98-8CBD-E770DC50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9462"/>
              </p:ext>
            </p:extLst>
          </p:nvPr>
        </p:nvGraphicFramePr>
        <p:xfrm>
          <a:off x="859668" y="512120"/>
          <a:ext cx="10613339" cy="1554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20187">
                  <a:extLst>
                    <a:ext uri="{9D8B030D-6E8A-4147-A177-3AD203B41FA5}">
                      <a16:colId xmlns:a16="http://schemas.microsoft.com/office/drawing/2014/main" val="921364517"/>
                    </a:ext>
                  </a:extLst>
                </a:gridCol>
                <a:gridCol w="1493152">
                  <a:extLst>
                    <a:ext uri="{9D8B030D-6E8A-4147-A177-3AD203B41FA5}">
                      <a16:colId xmlns:a16="http://schemas.microsoft.com/office/drawing/2014/main" val="2176703233"/>
                    </a:ext>
                  </a:extLst>
                </a:gridCol>
              </a:tblGrid>
              <a:tr h="1440989">
                <a:tc>
                  <a:txBody>
                    <a:bodyPr/>
                    <a:lstStyle/>
                    <a:p>
                      <a:pPr algn="r" rtl="1"/>
                      <a:endParaRPr lang="ar-SA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 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المعلم من الطالب ان يخرج ألوان </a:t>
                      </a:r>
                      <a:r>
                        <a:rPr lang="ar-SA" sz="1600" b="1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الغليترز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يطلب المعلم من الطالب ان يختار لوناً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يطلب المعلم من الطالب ان يلون الرسمة ضمن الحيز المطلوب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يقوم المعلم بعمل مسابقة تنافسية في سرعة التلوين بشكل صحيح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 الطالب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81336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5" y="3135924"/>
            <a:ext cx="611944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60866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600</Words>
  <Application>Microsoft Office PowerPoint</Application>
  <PresentationFormat>Widescreen</PresentationFormat>
  <Paragraphs>153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نسق Office</vt:lpstr>
      <vt:lpstr>1_Office Theme</vt:lpstr>
      <vt:lpstr>تلوين الحيز المطلوب بألوان الغليترز</vt:lpstr>
      <vt:lpstr>PowerPoint Presentation</vt:lpstr>
      <vt:lpstr>PowerPoint Presentation</vt:lpstr>
      <vt:lpstr>PowerPoint Presentation</vt:lpstr>
      <vt:lpstr>PowerPoint Presentation</vt:lpstr>
      <vt:lpstr>1- يجب على المعلم تدريب الطالب على التلوين ضمن إطار محدد</vt:lpstr>
      <vt:lpstr>2- يطلب المعلم من الطالب تحضير ألوان الغليترز</vt:lpstr>
      <vt:lpstr>3- يطلب المعلم من الطالب تلوين الحيز المطلوب بألوان الغيترز</vt:lpstr>
      <vt:lpstr>1- يحضر ألوان الغليترز</vt:lpstr>
      <vt:lpstr>2- يختار لوناً مناسباً</vt:lpstr>
      <vt:lpstr>3- تلوين الرسمة ضمن الحيز المطلوب</vt:lpstr>
      <vt:lpstr>4- يشارك صديقه في تحدي سرعة التلوين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HALA TURKEY</dc:creator>
  <cp:lastModifiedBy>Hafsa</cp:lastModifiedBy>
  <cp:revision>628</cp:revision>
  <dcterms:created xsi:type="dcterms:W3CDTF">2021-01-07T13:41:39Z</dcterms:created>
  <dcterms:modified xsi:type="dcterms:W3CDTF">2021-01-28T09:51:44Z</dcterms:modified>
</cp:coreProperties>
</file>