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3"/>
  </p:notesMasterIdLst>
  <p:sldIdLst>
    <p:sldId id="291" r:id="rId5"/>
    <p:sldId id="295" r:id="rId6"/>
    <p:sldId id="285" r:id="rId7"/>
    <p:sldId id="289" r:id="rId8"/>
    <p:sldId id="296" r:id="rId9"/>
    <p:sldId id="301" r:id="rId10"/>
    <p:sldId id="300" r:id="rId11"/>
    <p:sldId id="30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79" autoAdjust="0"/>
    <p:restoredTop sz="94660"/>
  </p:normalViewPr>
  <p:slideViewPr>
    <p:cSldViewPr snapToGrid="0">
      <p:cViewPr>
        <p:scale>
          <a:sx n="80" d="100"/>
          <a:sy n="80" d="100"/>
        </p:scale>
        <p:origin x="-48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=""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=""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=""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=""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=""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=""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=""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=""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=""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=""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=""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=""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=""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=""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=""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=""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=""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=""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=""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=""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=""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=""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=""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83571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30 March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30 March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30 March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30 March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30 March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30 March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V1hS52M4x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CSQEi0_-2U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262451" y="2726139"/>
            <a:ext cx="4851352" cy="1827069"/>
          </a:xfrm>
        </p:spPr>
        <p:txBody>
          <a:bodyPr>
            <a:normAutofit/>
          </a:bodyPr>
          <a:lstStyle/>
          <a:p>
            <a:pPr lvl="0" algn="ctr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إظهار ردة فعل أثناء مواجهة حالة طارئة </a:t>
            </a:r>
            <a:endParaRPr lang="en-US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A30DB19-3AAF-5F4E-8248-6A1056F5D5F5}"/>
              </a:ext>
            </a:extLst>
          </p:cNvPr>
          <p:cNvSpPr txBox="1"/>
          <p:nvPr/>
        </p:nvSpPr>
        <p:spPr>
          <a:xfrm rot="740450">
            <a:off x="8519886" y="5138056"/>
            <a:ext cx="3062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</a:rPr>
              <a:t>مقدم الهدف </a:t>
            </a:r>
          </a:p>
          <a:p>
            <a:pPr algn="ctr"/>
            <a:r>
              <a:rPr lang="ar-AE" smtClean="0">
                <a:solidFill>
                  <a:schemeClr val="bg1"/>
                </a:solidFill>
              </a:rPr>
              <a:t>مريم خميس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32" t="17605"/>
          <a:stretch/>
        </p:blipFill>
        <p:spPr>
          <a:xfrm rot="20825116">
            <a:off x="1243634" y="2045820"/>
            <a:ext cx="3281919" cy="3547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135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30 March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5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2719623"/>
              </p:ext>
            </p:extLst>
          </p:nvPr>
        </p:nvGraphicFramePr>
        <p:xfrm>
          <a:off x="118991" y="130200"/>
          <a:ext cx="11906451" cy="63292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="" xmlns:a16="http://schemas.microsoft.com/office/drawing/2014/main" val="2032493190"/>
                    </a:ext>
                  </a:extLst>
                </a:gridCol>
                <a:gridCol w="2883378">
                  <a:extLst>
                    <a:ext uri="{9D8B030D-6E8A-4147-A177-3AD203B41FA5}">
                      <a16:colId xmlns="" xmlns:a16="http://schemas.microsoft.com/office/drawing/2014/main" val="4078435238"/>
                    </a:ext>
                  </a:extLst>
                </a:gridCol>
                <a:gridCol w="13109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امنه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 smtClean="0">
                          <a:latin typeface="Sakkal Majalla" pitchFamily="2" charset="-78"/>
                          <a:cs typeface="Sakkal Majalla" pitchFamily="2" charset="-78"/>
                        </a:rPr>
                        <a:t>مريم خميس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itchFamily="2" charset="-78"/>
                          <a:cs typeface="Sakkal Majalla" pitchFamily="2" charset="-78"/>
                        </a:rPr>
                        <a:t>إظهار ردة فعل أثناء مواجهة حالة طارئة 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itchFamily="2" charset="-78"/>
                          <a:cs typeface="Sakkal Majalla" pitchFamily="2" charset="-78"/>
                        </a:rPr>
                        <a:t>رقم</a:t>
                      </a:r>
                      <a:r>
                        <a:rPr lang="ar-AE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ar-AE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الهدف (707)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٣-١٥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اعاقة شديدة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عنوان الدرس :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كيف اتصرف 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كان حمد يقطع التفاحة بالسكين فآذى اصبعه شاهده ماجد فاسرع واحضر حقيبة الاسعافات الاولية وعالج جرح حمد .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المعلم :  آذى حمد  اصبعه . 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عالج ماجد الجرح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32" t="17605"/>
          <a:stretch/>
        </p:blipFill>
        <p:spPr>
          <a:xfrm>
            <a:off x="9277167" y="2210537"/>
            <a:ext cx="1301674" cy="140711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75" t="24758" r="24886" b="7255"/>
          <a:stretch/>
        </p:blipFill>
        <p:spPr>
          <a:xfrm>
            <a:off x="8469298" y="4261282"/>
            <a:ext cx="1997476" cy="1802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0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05840" y="488112"/>
            <a:ext cx="8315579" cy="832104"/>
          </a:xfrm>
        </p:spPr>
        <p:txBody>
          <a:bodyPr>
            <a:noAutofit/>
          </a:bodyPr>
          <a:lstStyle/>
          <a:p>
            <a:pPr algn="r" rtl="1"/>
            <a:r>
              <a:rPr lang="ar-AE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1-يقول المعلم :جرح حمد اصبعه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32" t="17605"/>
          <a:stretch/>
        </p:blipFill>
        <p:spPr>
          <a:xfrm>
            <a:off x="4428800" y="1837675"/>
            <a:ext cx="4102640" cy="443495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86000"/>
            <a:ext cx="1512277" cy="248529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679722" y="23447"/>
            <a:ext cx="1512277" cy="248529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679723" y="4492832"/>
            <a:ext cx="1512277" cy="248529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112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937" y="500541"/>
            <a:ext cx="7574507" cy="832104"/>
          </a:xfrm>
        </p:spPr>
        <p:txBody>
          <a:bodyPr/>
          <a:lstStyle/>
          <a:p>
            <a:pPr algn="ctr" rtl="1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2-يقول المعلم : عالج ماجد الجرح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4</a:t>
            </a:fld>
            <a:endParaRPr lang="en-US" noProof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75" t="24758" r="24886" b="7255"/>
          <a:stretch/>
        </p:blipFill>
        <p:spPr>
          <a:xfrm>
            <a:off x="4846027" y="1846555"/>
            <a:ext cx="3916234" cy="353331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286000"/>
            <a:ext cx="1512277" cy="248529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679722" y="23447"/>
            <a:ext cx="1512277" cy="248529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679723" y="4492832"/>
            <a:ext cx="1512277" cy="248529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598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474811"/>
              </p:ext>
            </p:extLst>
          </p:nvPr>
        </p:nvGraphicFramePr>
        <p:xfrm>
          <a:off x="371061" y="22302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1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  <a:r>
                        <a:rPr lang="ar-AE" sz="11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إظهار ردة فعل أثناء مواجهة حالة طارئة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i="0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التمثيل وتبادل الدور :</a:t>
                      </a:r>
                      <a:endParaRPr lang="en-US" sz="1200" b="1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</a:t>
                      </a:r>
                      <a:r>
                        <a:rPr lang="ar-AE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المعلم مع الطالب بعمل مشهد مسرحي  بسيط حول كيفية التصرف اذا حدث امر طاري مثل ( التعرض</a:t>
                      </a:r>
                      <a:r>
                        <a:rPr lang="ar-AE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i="0" kern="1200" baseline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للجروح او الحروق البسيطة، </a:t>
                      </a:r>
                      <a:r>
                        <a:rPr lang="ar-AE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او الاصابات ) .</a:t>
                      </a:r>
                      <a:endParaRPr lang="ar-SA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i="0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القراءة وسرد</a:t>
                      </a:r>
                      <a:r>
                        <a:rPr lang="ar-AE" sz="1200" b="1" i="0" kern="1200" baseline="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القصص</a:t>
                      </a:r>
                      <a:r>
                        <a:rPr lang="ar-AE" sz="1200" b="1" i="0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ar-EG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</a:t>
                      </a:r>
                      <a:r>
                        <a:rPr lang="ar-AE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قصص مبسطة حول كيفية التصرف في حالات الطارئة .</a:t>
                      </a:r>
                      <a:endParaRPr lang="en-US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i="0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التعليم باستخدام التكنولوجيا :</a:t>
                      </a:r>
                    </a:p>
                    <a:p>
                      <a:pPr algn="r" rtl="1"/>
                      <a:r>
                        <a:rPr lang="ar-AE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عرض فيديو عن الاسعافات الاولية  </a:t>
                      </a:r>
                      <a:r>
                        <a:rPr lang="en-US" sz="1200" b="1" i="0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  <a:hlinkClick r:id="rId3"/>
                        </a:rPr>
                        <a:t>https://www.youtube.com/watch?v=WV1hS52M4xY</a:t>
                      </a:r>
                      <a:r>
                        <a:rPr lang="ar-AE" sz="1200" b="1" i="0" kern="1200" baseline="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endParaRPr lang="ar-EG" sz="1200" b="1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30 March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242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888032"/>
              </p:ext>
            </p:extLst>
          </p:nvPr>
        </p:nvGraphicFramePr>
        <p:xfrm>
          <a:off x="108128" y="160598"/>
          <a:ext cx="11906451" cy="1891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955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109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891369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1" u="sng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المعلم بتمثيل دور شخص مصاب ويشاهد ردة فعل الطالب وكيف يتصرف .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 يقوم المعلم بتعليم الطالب مباديء الاسعافات الاولية الضرورية مثل معالجة الجروح البسيطة .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395837" y="2425911"/>
            <a:ext cx="3968496" cy="832104"/>
          </a:xfrm>
        </p:spPr>
        <p:txBody>
          <a:bodyPr/>
          <a:lstStyle/>
          <a:p>
            <a:r>
              <a:rPr lang="ar-AE" dirty="0" smtClean="0"/>
              <a:t>عمل ورشة عن الاسعافات الاولية</a:t>
            </a:r>
            <a:endParaRPr lang="en-US" dirty="0"/>
          </a:p>
        </p:txBody>
      </p:sp>
      <p:pic>
        <p:nvPicPr>
          <p:cNvPr id="2050" name="Picture 2" descr="نتيجة بحث الصور عن الاسعافات الاولية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34" y="3710418"/>
            <a:ext cx="3580148" cy="2386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3671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30 March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7</a:t>
            </a:fld>
            <a:endParaRPr lang="en-GB"/>
          </a:p>
        </p:txBody>
      </p:sp>
      <p:graphicFrame>
        <p:nvGraphicFramePr>
          <p:cNvPr id="4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6816104"/>
              </p:ext>
            </p:extLst>
          </p:nvPr>
        </p:nvGraphicFramePr>
        <p:xfrm>
          <a:off x="173583" y="375859"/>
          <a:ext cx="11804073" cy="44936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652295">
                <a:tc>
                  <a:txBody>
                    <a:bodyPr/>
                    <a:lstStyle/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الرئيسي:  </a:t>
                      </a:r>
                      <a:r>
                        <a:rPr lang="ar-AE" sz="12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-</a:t>
                      </a:r>
                      <a:endParaRPr lang="ar-AE" sz="1200" b="1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الدرس بطريقة معبرة للطلبة عدة مرات مع الإشارة إلى الصور  في كتاب دليل  الطالب.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تنفيذ التمارين والأنشطة الصفية في كتاب دليل الطالب.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</a:t>
                      </a:r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عمل مسابقة من هو الاسرع في احضار حقيبة الاسعافات الاولية او من هو الاسرع الذي يضع الادوات  في الحقيبة .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 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استخدام ضمادات الجروح في عمل فني .</a:t>
                      </a:r>
                      <a:endParaRPr lang="ar-AE" sz="1200" b="1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نشاط موسيقي</a:t>
                      </a:r>
                      <a:r>
                        <a:rPr lang="ar-AE" sz="1200" b="1" u="sng" kern="1200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  </a:t>
                      </a:r>
                      <a:r>
                        <a:rPr lang="en-US" sz="1200" b="1" u="sng" kern="1200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  <a:hlinkClick r:id="rId2"/>
                        </a:rPr>
                        <a:t>https://www.youtube.com/watch?v=bCSQEi0_-2U</a:t>
                      </a:r>
                      <a:endParaRPr lang="ar-AE" sz="1200" b="1" u="sng" kern="1200" baseline="0" dirty="0" smtClean="0">
                        <a:solidFill>
                          <a:srgbClr val="FF0000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u="sng" kern="1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تقوم الاسرة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بمتابعة ويطلب من الطالب  ان يشير على مكان الالم  </a:t>
                      </a:r>
                      <a:r>
                        <a:rPr lang="ar-SA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64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https://www.youtube.com/watch?v=CjV4Wq8eYOs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جيد: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يظهر الطالب ردة فعل بمساعدة جسدية كلية                                       متوسط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أن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الطالب ردة فعل بمساعدة جسدية جزئية                                                       مرتفع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ام يظهر الطالب ردة فعل بمفرده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400196" y="731952"/>
            <a:ext cx="177484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>
              <a:defRPr/>
            </a:pPr>
            <a:r>
              <a:rPr lang="ar-AE" sz="1100" b="1" dirty="0">
                <a:latin typeface="Sakkal Majalla" pitchFamily="2" charset="-78"/>
                <a:cs typeface="Sakkal Majalla" pitchFamily="2" charset="-78"/>
              </a:rPr>
              <a:t>إظهار ردة فعل أثناء مواجهة حالة طارئة </a:t>
            </a:r>
          </a:p>
        </p:txBody>
      </p:sp>
    </p:spTree>
    <p:extLst>
      <p:ext uri="{BB962C8B-B14F-4D97-AF65-F5344CB8AC3E}">
        <p14:creationId xmlns:p14="http://schemas.microsoft.com/office/powerpoint/2010/main" val="2061258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8296" y="179860"/>
            <a:ext cx="6278080" cy="832104"/>
          </a:xfrm>
        </p:spPr>
        <p:txBody>
          <a:bodyPr/>
          <a:lstStyle/>
          <a:p>
            <a:pPr algn="r"/>
            <a:r>
              <a:rPr lang="ar-AE" dirty="0" smtClean="0"/>
              <a:t>زيارة ممرض المركز للتعرف عبى حقيبة الاسعافات الالولية ومحتوياتها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8</a:t>
            </a:fld>
            <a:endParaRPr lang="en-US" noProof="0" dirty="0"/>
          </a:p>
        </p:txBody>
      </p:sp>
      <p:pic>
        <p:nvPicPr>
          <p:cNvPr id="1026" name="Picture 2" descr="نتيجة بحث الصور عن الاسعافات الاولية"/>
          <p:cNvPicPr>
            <a:picLocks noGrp="1" noChangeAspect="1" noChangeArrowheads="1"/>
          </p:cNvPicPr>
          <p:nvPr>
            <p:ph type="media" sz="quarter" idx="13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28" r="12771"/>
          <a:stretch/>
        </p:blipFill>
        <p:spPr bwMode="auto">
          <a:xfrm>
            <a:off x="4643022" y="1107324"/>
            <a:ext cx="2405848" cy="2107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543669" y="3448321"/>
            <a:ext cx="4467036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/>
            <a:r>
              <a:rPr lang="ar-AE" dirty="0" smtClean="0"/>
              <a:t>عمل حقيبة للاسعافات الاولية</a:t>
            </a:r>
            <a:endParaRPr lang="en-US" dirty="0"/>
          </a:p>
        </p:txBody>
      </p:sp>
      <p:pic>
        <p:nvPicPr>
          <p:cNvPr id="4" name="Picture 2" descr="نتيجة بحث الصور عن صنع حقيبة اسعاف للاطفال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5835" y="4457815"/>
            <a:ext cx="2873097" cy="2154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071256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860e916-1933-4f54-bf75-902e7a9d18bb"/>
    <ds:schemaRef ds:uri="c1803469-1359-4921-b8b2-4aa11e6de6e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1803469-1359-4921-b8b2-4aa11e6de6e4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12467</TotalTime>
  <Words>310</Words>
  <Application>Microsoft Office PowerPoint</Application>
  <PresentationFormat>Custom</PresentationFormat>
  <Paragraphs>102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1_Office Theme</vt:lpstr>
      <vt:lpstr>إظهار ردة فعل أثناء مواجهة حالة طارئة </vt:lpstr>
      <vt:lpstr>PowerPoint Presentation</vt:lpstr>
      <vt:lpstr>1-يقول المعلم :جرح حمد اصبعه</vt:lpstr>
      <vt:lpstr> 2-يقول المعلم : عالج ماجد الجرح</vt:lpstr>
      <vt:lpstr>PowerPoint Presentation</vt:lpstr>
      <vt:lpstr>عمل ورشة عن الاسعافات الاولية</vt:lpstr>
      <vt:lpstr>PowerPoint Presentation</vt:lpstr>
      <vt:lpstr>زيارة ممرض المركز للتعرف عبى حقيبة الاسعافات الالولية ومحتوياتها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USER</cp:lastModifiedBy>
  <cp:revision>134</cp:revision>
  <dcterms:created xsi:type="dcterms:W3CDTF">2020-07-26T19:33:45Z</dcterms:created>
  <dcterms:modified xsi:type="dcterms:W3CDTF">2021-03-30T04:53:58Z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