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4" r:id="rId1"/>
    <p:sldMasterId id="2147483700" r:id="rId2"/>
  </p:sldMasterIdLst>
  <p:notesMasterIdLst>
    <p:notesMasterId r:id="rId10"/>
  </p:notesMasterIdLst>
  <p:sldIdLst>
    <p:sldId id="267" r:id="rId3"/>
    <p:sldId id="268" r:id="rId4"/>
    <p:sldId id="269" r:id="rId5"/>
    <p:sldId id="270" r:id="rId6"/>
    <p:sldId id="271" r:id="rId7"/>
    <p:sldId id="272" r:id="rId8"/>
    <p:sldId id="276" r:id="rId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F4C990-C20B-4706-8802-F31D4BA53C84}" v="461" dt="2021-01-28T15:17:34.7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973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5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5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5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5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5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3354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9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1048670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1048671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D8A0-A39F-4AAD-B08F-7E7A2E358CB0}" type="datetimeFigureOut">
              <a:rPr lang="ar-SA" smtClean="0"/>
              <a:pPr/>
              <a:t>28/11/1442</a:t>
            </a:fld>
            <a:endParaRPr lang="ar-SA"/>
          </a:p>
        </p:txBody>
      </p:sp>
      <p:sp>
        <p:nvSpPr>
          <p:cNvPr id="1048672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048673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940-BEA5-45D2-AE71-0B0CD025323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5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1048686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1048687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D8A0-A39F-4AAD-B08F-7E7A2E358CB0}" type="datetimeFigureOut">
              <a:rPr lang="ar-SA" smtClean="0"/>
              <a:pPr/>
              <a:t>28/11/1442</a:t>
            </a:fld>
            <a:endParaRPr lang="ar-SA"/>
          </a:p>
        </p:txBody>
      </p:sp>
      <p:sp>
        <p:nvSpPr>
          <p:cNvPr id="1048688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048689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940-BEA5-45D2-AE71-0B0CD025323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1048662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1048663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D8A0-A39F-4AAD-B08F-7E7A2E358CB0}" type="datetimeFigureOut">
              <a:rPr lang="ar-SA" smtClean="0"/>
              <a:pPr/>
              <a:t>28/11/1442</a:t>
            </a:fld>
            <a:endParaRPr lang="ar-SA"/>
          </a:p>
        </p:txBody>
      </p:sp>
      <p:sp>
        <p:nvSpPr>
          <p:cNvPr id="1048664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048665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940-BEA5-45D2-AE71-0B0CD025323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0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48721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0487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pPr/>
              <a:t>7 July 2021</a:t>
            </a:fld>
            <a:endParaRPr lang="en-GB"/>
          </a:p>
        </p:txBody>
      </p:sp>
      <p:sp>
        <p:nvSpPr>
          <p:cNvPr id="10487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487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4873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4873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pPr/>
              <a:t>7 July 2021</a:t>
            </a:fld>
            <a:endParaRPr lang="en-GB"/>
          </a:p>
        </p:txBody>
      </p:sp>
      <p:sp>
        <p:nvSpPr>
          <p:cNvPr id="10487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487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1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48742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4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pPr/>
              <a:t>7 July 2021</a:t>
            </a:fld>
            <a:endParaRPr lang="en-GB"/>
          </a:p>
        </p:txBody>
      </p:sp>
      <p:sp>
        <p:nvSpPr>
          <p:cNvPr id="104874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487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48697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48698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4869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pPr/>
              <a:t>7 July 2021</a:t>
            </a:fld>
            <a:endParaRPr lang="en-GB"/>
          </a:p>
        </p:txBody>
      </p:sp>
      <p:sp>
        <p:nvSpPr>
          <p:cNvPr id="104870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4870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4871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1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4871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1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4871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pPr/>
              <a:t>7 July 2021</a:t>
            </a:fld>
            <a:endParaRPr lang="en-GB"/>
          </a:p>
        </p:txBody>
      </p:sp>
      <p:sp>
        <p:nvSpPr>
          <p:cNvPr id="104871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4871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4870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pPr/>
              <a:t>7 July 2021</a:t>
            </a:fld>
            <a:endParaRPr lang="en-GB"/>
          </a:p>
        </p:txBody>
      </p:sp>
      <p:sp>
        <p:nvSpPr>
          <p:cNvPr id="10487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487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pPr/>
              <a:t>7 July 2021</a:t>
            </a:fld>
            <a:endParaRPr lang="en-GB"/>
          </a:p>
        </p:txBody>
      </p:sp>
      <p:sp>
        <p:nvSpPr>
          <p:cNvPr id="104860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4860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4870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4870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pPr/>
              <a:t>7 July 2021</a:t>
            </a:fld>
            <a:endParaRPr lang="en-GB"/>
          </a:p>
        </p:txBody>
      </p:sp>
      <p:sp>
        <p:nvSpPr>
          <p:cNvPr id="10487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487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104865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104865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D8A0-A39F-4AAD-B08F-7E7A2E358CB0}" type="datetimeFigureOut">
              <a:rPr lang="ar-SA" smtClean="0"/>
              <a:pPr/>
              <a:t>28/11/1442</a:t>
            </a:fld>
            <a:endParaRPr lang="ar-SA"/>
          </a:p>
        </p:txBody>
      </p:sp>
      <p:sp>
        <p:nvSpPr>
          <p:cNvPr id="104865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04865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940-BEA5-45D2-AE71-0B0CD025323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0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48731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1048732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3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pPr/>
              <a:t>7 July 2021</a:t>
            </a:fld>
            <a:endParaRPr lang="en-GB"/>
          </a:p>
        </p:txBody>
      </p:sp>
      <p:sp>
        <p:nvSpPr>
          <p:cNvPr id="104873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4873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48726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487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pPr/>
              <a:t>7 July 2021</a:t>
            </a:fld>
            <a:endParaRPr lang="en-GB"/>
          </a:p>
        </p:txBody>
      </p:sp>
      <p:sp>
        <p:nvSpPr>
          <p:cNvPr id="10487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487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6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4874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4874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pPr/>
              <a:t>7 July 2021</a:t>
            </a:fld>
            <a:endParaRPr lang="en-GB"/>
          </a:p>
        </p:txBody>
      </p:sp>
      <p:sp>
        <p:nvSpPr>
          <p:cNvPr id="104874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487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aphic 16"/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48607" name="Freeform: Shape 9"/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48608" name="Freeform: Shape 10"/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048609" name="Title 1"/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486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10486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048612" name="Media Placeholder 12"/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048613" name="Freeform: Shape 16"/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048614" name="Freeform: Shape 15"/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048615" name="Freeform: Shape 18"/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048616" name="Freeform: Shape 17"/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aphic 23"/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1048581" name="Freeform: Shape 37"/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48582" name="Freeform: Shape 39"/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0">
                  <a:schemeClr val="accent3">
                    <a:alpha val="5000"/>
                  </a:schemeClr>
                </a:gs>
                <a:gs pos="100000">
                  <a:schemeClr val="accent3">
                    <a:alpha val="20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48583" name="Freeform: Shape 40"/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0">
                  <a:schemeClr val="tx2">
                    <a:alpha val="5000"/>
                  </a:schemeClr>
                </a:gs>
                <a:gs pos="100000">
                  <a:schemeClr val="tx2">
                    <a:alpha val="20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48584" name="Freeform: Shape 35"/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48585" name="Freeform: Shape 36"/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48586" name="Freeform: Shape 38"/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0">
                  <a:schemeClr val="tx2">
                    <a:alpha val="5000"/>
                  </a:schemeClr>
                </a:gs>
                <a:gs pos="100000">
                  <a:schemeClr val="tx2">
                    <a:alpha val="40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48587" name="Freeform: Shape 25"/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bg2">
                    <a:alpha val="40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48588" name="Freeform: Shape 26"/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48589" name="Freeform: Shape 27"/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48590" name="Freeform: Shape 28"/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48591" name="Freeform: Shape 29"/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48592" name="Freeform: Shape 30"/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0">
                  <a:schemeClr val="tx2"/>
                </a:gs>
                <a:gs pos="100000">
                  <a:schemeClr val="tx1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48593" name="Freeform: Shape 31"/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48594" name="Freeform: Shape 32"/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48595" name="Freeform: Shape 34"/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chemeClr val="accent3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048596" name="Subtitle 2"/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1048597" name="Picture Placeholder 26"/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48598" name="Title 1"/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1048599" name="Text Placeholder 44"/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1048681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1048682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D8A0-A39F-4AAD-B08F-7E7A2E358CB0}" type="datetimeFigureOut">
              <a:rPr lang="ar-SA" smtClean="0"/>
              <a:pPr/>
              <a:t>28/11/1442</a:t>
            </a:fld>
            <a:endParaRPr lang="ar-SA"/>
          </a:p>
        </p:txBody>
      </p:sp>
      <p:sp>
        <p:nvSpPr>
          <p:cNvPr id="1048683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048684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940-BEA5-45D2-AE71-0B0CD025323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1048639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1048640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1048641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D8A0-A39F-4AAD-B08F-7E7A2E358CB0}" type="datetimeFigureOut">
              <a:rPr lang="ar-SA" smtClean="0"/>
              <a:pPr/>
              <a:t>28/11/1442</a:t>
            </a:fld>
            <a:endParaRPr lang="ar-SA"/>
          </a:p>
        </p:txBody>
      </p:sp>
      <p:sp>
        <p:nvSpPr>
          <p:cNvPr id="1048642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048643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940-BEA5-45D2-AE71-0B0CD025323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1048645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1048646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1048647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1048648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1048649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D8A0-A39F-4AAD-B08F-7E7A2E358CB0}" type="datetimeFigureOut">
              <a:rPr lang="ar-SA" smtClean="0"/>
              <a:pPr/>
              <a:t>28/11/1442</a:t>
            </a:fld>
            <a:endParaRPr lang="ar-SA"/>
          </a:p>
        </p:txBody>
      </p:sp>
      <p:sp>
        <p:nvSpPr>
          <p:cNvPr id="1048650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048651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940-BEA5-45D2-AE71-0B0CD025323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1048658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D8A0-A39F-4AAD-B08F-7E7A2E358CB0}" type="datetimeFigureOut">
              <a:rPr lang="ar-SA" smtClean="0"/>
              <a:pPr/>
              <a:t>28/11/1442</a:t>
            </a:fld>
            <a:endParaRPr lang="ar-SA"/>
          </a:p>
        </p:txBody>
      </p:sp>
      <p:sp>
        <p:nvSpPr>
          <p:cNvPr id="1048659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048660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940-BEA5-45D2-AE71-0B0CD025323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D8A0-A39F-4AAD-B08F-7E7A2E358CB0}" type="datetimeFigureOut">
              <a:rPr lang="ar-SA" smtClean="0"/>
              <a:pPr/>
              <a:t>28/11/1442</a:t>
            </a:fld>
            <a:endParaRPr lang="ar-SA"/>
          </a:p>
        </p:txBody>
      </p:sp>
      <p:sp>
        <p:nvSpPr>
          <p:cNvPr id="1048667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048668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940-BEA5-45D2-AE71-0B0CD025323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0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1048691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1048692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1048693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D8A0-A39F-4AAD-B08F-7E7A2E358CB0}" type="datetimeFigureOut">
              <a:rPr lang="ar-SA" smtClean="0"/>
              <a:pPr/>
              <a:t>28/11/1442</a:t>
            </a:fld>
            <a:endParaRPr lang="ar-SA"/>
          </a:p>
        </p:txBody>
      </p:sp>
      <p:sp>
        <p:nvSpPr>
          <p:cNvPr id="1048694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048695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940-BEA5-45D2-AE71-0B0CD025323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4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1048675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1048676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1048677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D8A0-A39F-4AAD-B08F-7E7A2E358CB0}" type="datetimeFigureOut">
              <a:rPr lang="ar-SA" smtClean="0"/>
              <a:pPr/>
              <a:t>28/11/1442</a:t>
            </a:fld>
            <a:endParaRPr lang="ar-SA"/>
          </a:p>
        </p:txBody>
      </p:sp>
      <p:sp>
        <p:nvSpPr>
          <p:cNvPr id="1048678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048679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4940-BEA5-45D2-AE71-0B0CD025323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1048634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1048635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AD8A0-A39F-4AAD-B08F-7E7A2E358CB0}" type="datetimeFigureOut">
              <a:rPr lang="ar-SA" smtClean="0"/>
              <a:pPr/>
              <a:t>28/11/1442</a:t>
            </a:fld>
            <a:endParaRPr lang="ar-SA"/>
          </a:p>
        </p:txBody>
      </p:sp>
      <p:sp>
        <p:nvSpPr>
          <p:cNvPr id="1048636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048637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04940-BEA5-45D2-AE71-0B0CD0253234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pPr/>
              <a:t>7 July 2021</a:t>
            </a:fld>
            <a:endParaRPr lang="en-GB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fo-qhV58mdA?t=12" TargetMode="External"/><Relationship Id="rId2" Type="http://schemas.openxmlformats.org/officeDocument/2006/relationships/hyperlink" Target="https://youtu.be/mwHhEo25jlo?t=10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SA" sz="1800" dirty="0">
                <a:cs typeface="Arial"/>
              </a:rPr>
              <a:t>مقدم الهدف </a:t>
            </a:r>
          </a:p>
          <a:p>
            <a:pPr algn="ctr"/>
            <a:r>
              <a:rPr lang="ar-AE" sz="1800" dirty="0">
                <a:cs typeface="Arial"/>
              </a:rPr>
              <a:t>عزة الصوافي</a:t>
            </a:r>
            <a:endParaRPr lang="ar-SA" dirty="0"/>
          </a:p>
        </p:txBody>
      </p:sp>
      <p:sp>
        <p:nvSpPr>
          <p:cNvPr id="1048601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AE" sz="2800" dirty="0">
                <a:cs typeface="Times New Roman"/>
              </a:rPr>
              <a:t>الإشارة الى المهن وادواتها في مؤسسة زايد  </a:t>
            </a:r>
            <a:endParaRPr lang="ar-SA" sz="2800" dirty="0">
              <a:cs typeface="Times New Roman"/>
            </a:endParaRPr>
          </a:p>
        </p:txBody>
      </p:sp>
      <p:pic>
        <p:nvPicPr>
          <p:cNvPr id="4" name="Picture Placeholder 3" descr="Diagram&#10;&#10;Description automatically generated">
            <a:extLst>
              <a:ext uri="{FF2B5EF4-FFF2-40B4-BE49-F238E27FC236}">
                <a16:creationId xmlns:a16="http://schemas.microsoft.com/office/drawing/2014/main" id="{ACCCC68A-A46E-4C69-A982-4CC0B9CEBC54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21" b="16821"/>
          <a:stretch>
            <a:fillRect/>
          </a:stretch>
        </p:blipFill>
        <p:spPr>
          <a:xfrm>
            <a:off x="771616" y="1543565"/>
            <a:ext cx="4914810" cy="4192216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pPr/>
              <a:t>7 July 2021</a:t>
            </a:fld>
            <a:endParaRPr lang="en-GB"/>
          </a:p>
        </p:txBody>
      </p:sp>
      <p:sp>
        <p:nvSpPr>
          <p:cNvPr id="1048606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2</a:t>
            </a:fld>
            <a:endParaRPr lang="en-GB"/>
          </a:p>
        </p:txBody>
      </p:sp>
      <p:graphicFrame>
        <p:nvGraphicFramePr>
          <p:cNvPr id="4194304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4148461"/>
              </p:ext>
            </p:extLst>
          </p:nvPr>
        </p:nvGraphicFramePr>
        <p:xfrm>
          <a:off x="170803" y="100811"/>
          <a:ext cx="11735447" cy="5367174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4146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17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92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98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6254"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المراجعة:</a:t>
                      </a:r>
                      <a:r>
                        <a:rPr lang="ar-AE" sz="1200" dirty="0"/>
                        <a:t>خديجة الكعبي </a:t>
                      </a:r>
                      <a:endParaRPr lang="ar-S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الإعداد: </a:t>
                      </a:r>
                      <a:r>
                        <a:rPr lang="ar-AE" sz="1200" dirty="0"/>
                        <a:t> عزة الصوافي </a:t>
                      </a:r>
                      <a:endParaRPr lang="ar-SA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dirty="0"/>
                        <a:t> الإشارة الى المهن وادواتها في مؤسسة زايد </a:t>
                      </a:r>
                      <a:endParaRPr lang="ar-SA" sz="1200" dirty="0"/>
                    </a:p>
                    <a:p>
                      <a:pPr algn="ctr" rtl="1"/>
                      <a:r>
                        <a:rPr lang="ar-SA" sz="1200" dirty="0"/>
                        <a:t>رقم الهدف ( </a:t>
                      </a:r>
                      <a:r>
                        <a:rPr lang="ar-AE" sz="1200" dirty="0"/>
                        <a:t>715</a:t>
                      </a:r>
                      <a:r>
                        <a:rPr lang="ar-SA" sz="12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الهدف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الفئة العمرية : 3 الى 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مستوى الشدة: شديدة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فئة الإعاقة: إعاقة شديدة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بيانات الهدف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lvl="0" algn="r" rtl="1">
                        <a:buNone/>
                      </a:pPr>
                      <a:endParaRPr lang="ar-SA" sz="1400" dirty="0"/>
                    </a:p>
                    <a:p>
                      <a:pPr lvl="0" algn="r" rtl="1">
                        <a:buNone/>
                      </a:pPr>
                      <a:r>
                        <a:rPr lang="ar-SA" sz="1400" dirty="0">
                          <a:solidFill>
                            <a:srgbClr val="FF0000"/>
                          </a:solidFill>
                        </a:rPr>
                        <a:t>عنوان الدرس:</a:t>
                      </a:r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 </a:t>
                      </a:r>
                      <a:r>
                        <a:rPr lang="ar-AE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lvl="0" algn="r" rtl="1">
                        <a:buNone/>
                      </a:pPr>
                      <a:endParaRPr lang="ar-AE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endParaRPr lang="ar-AE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endParaRPr lang="ar-SA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r" rtl="1">
                        <a:buNone/>
                      </a:pPr>
                      <a:endParaRPr lang="ar-AE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r" rtl="1">
                        <a:buNone/>
                      </a:pPr>
                      <a:endParaRPr lang="ar-AE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r" rtl="1">
                        <a:buNone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تعلم حمد في المدرسة أسماء المهن </a:t>
                      </a:r>
                    </a:p>
                    <a:p>
                      <a:pPr lvl="0" algn="r" rtl="1">
                        <a:buNone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هذا معلم يساعدنا في تعلم الدروس الجديدة </a:t>
                      </a:r>
                    </a:p>
                    <a:p>
                      <a:pPr lvl="0" algn="r" rtl="1">
                        <a:buNone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هذا طبيب يعالجنا عندما نمرض</a:t>
                      </a:r>
                    </a:p>
                    <a:p>
                      <a:pPr lvl="0" algn="r" rtl="1">
                        <a:buNone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وهذا سائق الحافلة ينقلنا من وإلى المدرسة </a:t>
                      </a:r>
                    </a:p>
                    <a:p>
                      <a:pPr lvl="0" algn="r" rtl="1">
                        <a:buNone/>
                      </a:pPr>
                      <a:endParaRPr lang="ar-AE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r" rtl="1">
                        <a:buNone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شكرا لأصحاب المهن المميزة</a:t>
                      </a:r>
                    </a:p>
                    <a:p>
                      <a:pPr lvl="0" algn="r" rtl="1">
                        <a:buNone/>
                      </a:pPr>
                      <a:endParaRPr lang="ar-SA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4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r>
                        <a:rPr lang="ar-SA" sz="1600" dirty="0">
                          <a:solidFill>
                            <a:schemeClr val="tx1"/>
                          </a:solidFill>
                        </a:rPr>
                        <a:t>كتاب الطالب</a:t>
                      </a:r>
                    </a:p>
                    <a:p>
                      <a:pPr lvl="0" algn="ctr" rtl="1">
                        <a:buNone/>
                      </a:pP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rtl="1">
                        <a:buNone/>
                      </a:pPr>
                      <a:endParaRPr lang="ar-S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" name="Picture 2" descr="A picture containing clipart&#10;&#10;Description automatically generated">
            <a:extLst>
              <a:ext uri="{FF2B5EF4-FFF2-40B4-BE49-F238E27FC236}">
                <a16:creationId xmlns:a16="http://schemas.microsoft.com/office/drawing/2014/main" id="{18DE6506-D4CB-4B54-94A6-DFF8E6253CE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0636" y="1334445"/>
            <a:ext cx="1130883" cy="1744447"/>
          </a:xfrm>
          <a:prstGeom prst="rect">
            <a:avLst/>
          </a:prstGeom>
          <a:effectLst>
            <a:glow rad="127000">
              <a:srgbClr val="FF0000"/>
            </a:glow>
          </a:effectLst>
        </p:spPr>
      </p:pic>
      <p:pic>
        <p:nvPicPr>
          <p:cNvPr id="7" name="Picture 6" descr="A picture containing icon&#10;&#10;Description automatically generated">
            <a:extLst>
              <a:ext uri="{FF2B5EF4-FFF2-40B4-BE49-F238E27FC236}">
                <a16:creationId xmlns:a16="http://schemas.microsoft.com/office/drawing/2014/main" id="{3362980D-450B-4456-AC02-B29F81049B5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376" y="1407482"/>
            <a:ext cx="2143517" cy="1671410"/>
          </a:xfrm>
          <a:prstGeom prst="rect">
            <a:avLst/>
          </a:prstGeom>
          <a:effectLst>
            <a:glow rad="127000">
              <a:srgbClr val="FF0000"/>
            </a:glow>
          </a:effectLst>
        </p:spPr>
      </p:pic>
      <p:pic>
        <p:nvPicPr>
          <p:cNvPr id="9" name="Picture 8" descr="Diagram&#10;&#10;Description automatically generated">
            <a:extLst>
              <a:ext uri="{FF2B5EF4-FFF2-40B4-BE49-F238E27FC236}">
                <a16:creationId xmlns:a16="http://schemas.microsoft.com/office/drawing/2014/main" id="{CBBF7AD4-52DD-49A2-9ABC-6E924C1D7C6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216" y="1313036"/>
            <a:ext cx="1390367" cy="1787263"/>
          </a:xfrm>
          <a:prstGeom prst="rect">
            <a:avLst/>
          </a:prstGeom>
          <a:effectLst>
            <a:glow rad="127000">
              <a:srgbClr val="FF0000"/>
            </a:glo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عنوان 1"/>
          <p:cNvSpPr>
            <a:spLocks noGrp="1"/>
          </p:cNvSpPr>
          <p:nvPr>
            <p:ph type="title"/>
          </p:nvPr>
        </p:nvSpPr>
        <p:spPr>
          <a:xfrm>
            <a:off x="3401945" y="444832"/>
            <a:ext cx="5513371" cy="832104"/>
          </a:xfrm>
        </p:spPr>
        <p:txBody>
          <a:bodyPr/>
          <a:lstStyle/>
          <a:p>
            <a:pPr algn="ctr"/>
            <a:r>
              <a:rPr lang="ar-SA" dirty="0">
                <a:cs typeface="Times New Roman"/>
              </a:rPr>
              <a:t>1- يجب على المعلم</a:t>
            </a:r>
            <a:r>
              <a:rPr lang="ar-AE" dirty="0">
                <a:cs typeface="Times New Roman"/>
              </a:rPr>
              <a:t> ان يشير على  صورة الطبيب والسماعة </a:t>
            </a:r>
            <a:br>
              <a:rPr lang="ar-AE" dirty="0">
                <a:cs typeface="Times New Roman"/>
              </a:rPr>
            </a:br>
            <a:endParaRPr lang="ar-SA" dirty="0">
              <a:cs typeface="Times New Roman"/>
            </a:endParaRPr>
          </a:p>
        </p:txBody>
      </p:sp>
      <p:sp>
        <p:nvSpPr>
          <p:cNvPr id="1048618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3</a:t>
            </a:fld>
            <a:endParaRPr lang="en-US" noProof="0" dirty="0"/>
          </a:p>
        </p:txBody>
      </p:sp>
      <p:sp>
        <p:nvSpPr>
          <p:cNvPr id="7" name="Rectangle 6"/>
          <p:cNvSpPr/>
          <p:nvPr/>
        </p:nvSpPr>
        <p:spPr>
          <a:xfrm>
            <a:off x="9664262" y="0"/>
            <a:ext cx="2511972" cy="238059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664262" y="4462956"/>
            <a:ext cx="2511972" cy="238059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507" y="2019299"/>
            <a:ext cx="2511972" cy="238059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7163A474-D679-4042-93AC-C1B811C0CD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9912" y="1866900"/>
            <a:ext cx="2600325" cy="2857500"/>
          </a:xfrm>
          <a:prstGeom prst="rect">
            <a:avLst/>
          </a:prstGeom>
          <a:effectLst>
            <a:glow rad="127000">
              <a:srgbClr val="FF0000"/>
            </a:glow>
          </a:effectLst>
        </p:spPr>
      </p:pic>
      <p:pic>
        <p:nvPicPr>
          <p:cNvPr id="10" name="Picture 9" descr="Diagram&#10;&#10;Description automatically generated">
            <a:extLst>
              <a:ext uri="{FF2B5EF4-FFF2-40B4-BE49-F238E27FC236}">
                <a16:creationId xmlns:a16="http://schemas.microsoft.com/office/drawing/2014/main" id="{EE2A7BC7-733E-42C4-ABE7-FB446B5650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866901"/>
            <a:ext cx="2673485" cy="2857499"/>
          </a:xfrm>
          <a:prstGeom prst="rect">
            <a:avLst/>
          </a:prstGeom>
          <a:effectLst>
            <a:glow rad="127000">
              <a:srgbClr val="FF0000"/>
            </a:glo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عنوان 1"/>
          <p:cNvSpPr>
            <a:spLocks noGrp="1"/>
          </p:cNvSpPr>
          <p:nvPr>
            <p:ph type="title"/>
          </p:nvPr>
        </p:nvSpPr>
        <p:spPr>
          <a:xfrm>
            <a:off x="3694218" y="319572"/>
            <a:ext cx="4709618" cy="800789"/>
          </a:xfrm>
        </p:spPr>
        <p:txBody>
          <a:bodyPr/>
          <a:lstStyle/>
          <a:p>
            <a:pPr algn="ctr"/>
            <a:r>
              <a:rPr lang="ar-SA" dirty="0">
                <a:cs typeface="Times New Roman"/>
              </a:rPr>
              <a:t>2- يجب على المعلم</a:t>
            </a:r>
            <a:r>
              <a:rPr lang="ar-AE" dirty="0">
                <a:cs typeface="Times New Roman"/>
              </a:rPr>
              <a:t> أن يشير على  صورة السائق والحافلة  </a:t>
            </a:r>
            <a:endParaRPr lang="ar-SA" dirty="0"/>
          </a:p>
        </p:txBody>
      </p:sp>
      <p:sp>
        <p:nvSpPr>
          <p:cNvPr id="1048620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4</a:t>
            </a:fld>
            <a:endParaRPr lang="en-US" noProof="0" dirty="0"/>
          </a:p>
        </p:txBody>
      </p:sp>
      <p:sp>
        <p:nvSpPr>
          <p:cNvPr id="9" name="Rectangle 8"/>
          <p:cNvSpPr/>
          <p:nvPr/>
        </p:nvSpPr>
        <p:spPr>
          <a:xfrm>
            <a:off x="9664262" y="0"/>
            <a:ext cx="2511972" cy="238059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664262" y="4462956"/>
            <a:ext cx="2511972" cy="238059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507" y="2019299"/>
            <a:ext cx="2511972" cy="238059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yellow school bus&#10;&#10;Description automatically generated with medium confidence">
            <a:extLst>
              <a:ext uri="{FF2B5EF4-FFF2-40B4-BE49-F238E27FC236}">
                <a16:creationId xmlns:a16="http://schemas.microsoft.com/office/drawing/2014/main" id="{807108B3-01B1-43CE-93AF-9FC6526418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1863" y="1732798"/>
            <a:ext cx="2800851" cy="2667094"/>
          </a:xfrm>
          <a:prstGeom prst="rect">
            <a:avLst/>
          </a:prstGeom>
          <a:effectLst>
            <a:glow rad="127000">
              <a:srgbClr val="FF0000"/>
            </a:glow>
          </a:effectLst>
        </p:spPr>
      </p:pic>
      <p:pic>
        <p:nvPicPr>
          <p:cNvPr id="7" name="Picture 6" descr="A picture containing Teams&#10;&#10;Description automatically generated">
            <a:extLst>
              <a:ext uri="{FF2B5EF4-FFF2-40B4-BE49-F238E27FC236}">
                <a16:creationId xmlns:a16="http://schemas.microsoft.com/office/drawing/2014/main" id="{6EC519C3-6060-4D14-A7AB-8704BCD48D3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417" y="1764574"/>
            <a:ext cx="1963934" cy="2546486"/>
          </a:xfrm>
          <a:prstGeom prst="rect">
            <a:avLst/>
          </a:prstGeom>
          <a:effectLst>
            <a:glow rad="127000">
              <a:srgbClr val="FF0000"/>
            </a:glo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عنوان 1"/>
          <p:cNvSpPr>
            <a:spLocks noGrp="1"/>
          </p:cNvSpPr>
          <p:nvPr>
            <p:ph type="title"/>
          </p:nvPr>
        </p:nvSpPr>
        <p:spPr>
          <a:xfrm>
            <a:off x="3610711" y="319572"/>
            <a:ext cx="5576002" cy="832104"/>
          </a:xfrm>
        </p:spPr>
        <p:txBody>
          <a:bodyPr>
            <a:normAutofit/>
          </a:bodyPr>
          <a:lstStyle/>
          <a:p>
            <a:pPr algn="ctr"/>
            <a:r>
              <a:rPr lang="ar-SA" dirty="0">
                <a:cs typeface="Times New Roman"/>
              </a:rPr>
              <a:t>3- يجب على المعلم</a:t>
            </a:r>
            <a:r>
              <a:rPr lang="ar-AE" dirty="0">
                <a:cs typeface="Times New Roman"/>
              </a:rPr>
              <a:t> ان يشير على صورة المعلم والسبورة </a:t>
            </a:r>
            <a:endParaRPr lang="ar-SA" dirty="0">
              <a:cs typeface="Times New Roman"/>
            </a:endParaRPr>
          </a:p>
        </p:txBody>
      </p:sp>
      <p:sp>
        <p:nvSpPr>
          <p:cNvPr id="1048622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5</a:t>
            </a:fld>
            <a:endParaRPr lang="en-US" noProof="0" dirty="0"/>
          </a:p>
        </p:txBody>
      </p:sp>
      <p:sp>
        <p:nvSpPr>
          <p:cNvPr id="2" name="Rectangle 1"/>
          <p:cNvSpPr/>
          <p:nvPr/>
        </p:nvSpPr>
        <p:spPr>
          <a:xfrm>
            <a:off x="9664262" y="0"/>
            <a:ext cx="2511972" cy="238059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664262" y="4462956"/>
            <a:ext cx="2511972" cy="238059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507" y="2019299"/>
            <a:ext cx="2511972" cy="238059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501EE24E-4470-4982-96F9-F9B293D966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8044" y="2101332"/>
            <a:ext cx="4254571" cy="2655335"/>
          </a:xfrm>
          <a:prstGeom prst="rect">
            <a:avLst/>
          </a:prstGeom>
          <a:effectLst>
            <a:glow rad="127000">
              <a:srgbClr val="FF0000"/>
            </a:glo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pPr/>
              <a:t>7 July 2021</a:t>
            </a:fld>
            <a:endParaRPr lang="en-GB"/>
          </a:p>
        </p:txBody>
      </p:sp>
      <p:sp>
        <p:nvSpPr>
          <p:cNvPr id="1048624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419430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230796"/>
              </p:ext>
            </p:extLst>
          </p:nvPr>
        </p:nvGraphicFramePr>
        <p:xfrm>
          <a:off x="279734" y="365342"/>
          <a:ext cx="11702716" cy="503936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02789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SA" sz="1100" dirty="0"/>
                        <a:t>الإشارة الى المهن وادواتها في مؤسسة زايد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الهدف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SA" sz="1100" dirty="0"/>
                        <a:t>أنشطة مهارية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dirty="0"/>
                        <a:t>المكونات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SA" sz="1200" dirty="0"/>
                        <a:t>   </a:t>
                      </a:r>
                    </a:p>
                    <a:p>
                      <a:pPr lvl="0" algn="r" rtl="1">
                        <a:buNone/>
                      </a:pPr>
                      <a:endParaRPr lang="ar-SA" sz="1200" dirty="0"/>
                    </a:p>
                    <a:p>
                      <a:pPr lvl="0" algn="r" rtl="1">
                        <a:buNone/>
                      </a:pPr>
                      <a:endParaRPr lang="ar-SA" sz="1200" dirty="0"/>
                    </a:p>
                    <a:p>
                      <a:pPr lvl="0" algn="r" rtl="1">
                        <a:buNone/>
                      </a:pPr>
                      <a:r>
                        <a:rPr lang="ar-SA" sz="1800" b="1" dirty="0">
                          <a:solidFill>
                            <a:srgbClr val="FF0000"/>
                          </a:solidFill>
                        </a:rPr>
                        <a:t>استراتيجيات التعليم </a:t>
                      </a:r>
                      <a:r>
                        <a:rPr lang="ar-SA" sz="1800" dirty="0">
                          <a:solidFill>
                            <a:srgbClr val="FF0000"/>
                          </a:solidFill>
                        </a:rPr>
                        <a:t>:</a:t>
                      </a:r>
                    </a:p>
                    <a:p>
                      <a:pPr lvl="0" algn="r" rtl="1">
                        <a:buNone/>
                      </a:pPr>
                      <a:endParaRPr lang="ar-SA" sz="1200" dirty="0">
                        <a:solidFill>
                          <a:srgbClr val="FF0000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endParaRPr lang="ar-SA" sz="1200" dirty="0">
                        <a:solidFill>
                          <a:srgbClr val="FF0000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endParaRPr lang="ar-SA" sz="1200" dirty="0"/>
                    </a:p>
                    <a:p>
                      <a:pPr lvl="0" algn="r" rtl="1">
                        <a:buNone/>
                      </a:pPr>
                      <a:r>
                        <a:rPr lang="ar-SA" sz="1200" dirty="0">
                          <a:solidFill>
                            <a:srgbClr val="FF0000"/>
                          </a:solidFill>
                        </a:rPr>
                        <a:t>- </a:t>
                      </a:r>
                      <a:r>
                        <a:rPr lang="ar-SA" sz="1800" dirty="0">
                          <a:solidFill>
                            <a:srgbClr val="FF0000"/>
                          </a:solidFill>
                        </a:rPr>
                        <a:t>التمثيل وتبادل الأدوار:</a:t>
                      </a:r>
                    </a:p>
                    <a:p>
                      <a:pPr lvl="0" algn="r" rtl="1">
                        <a:buNone/>
                      </a:pPr>
                      <a:r>
                        <a:rPr lang="ar-SA" sz="1800" dirty="0">
                          <a:solidFill>
                            <a:srgbClr val="FF0000"/>
                          </a:solidFill>
                        </a:rPr>
                        <a:t>  </a:t>
                      </a:r>
                      <a:r>
                        <a:rPr lang="ar-SA" sz="1800" dirty="0">
                          <a:solidFill>
                            <a:schemeClr val="tx1"/>
                          </a:solidFill>
                        </a:rPr>
                        <a:t>  يقوم كل طالب بتمثيل دور صاحب مهنة للتعرف إلى هذه المهن </a:t>
                      </a:r>
                      <a:r>
                        <a:rPr lang="ar-AE" sz="1800" dirty="0">
                          <a:solidFill>
                            <a:schemeClr val="tx1"/>
                          </a:solidFill>
                        </a:rPr>
                        <a:t> وأدواتها </a:t>
                      </a:r>
                    </a:p>
                    <a:p>
                      <a:pPr lvl="0" algn="r" rtl="1">
                        <a:buNone/>
                      </a:pPr>
                      <a:r>
                        <a:rPr lang="ar-SA" sz="1800" dirty="0">
                          <a:solidFill>
                            <a:srgbClr val="FF0000"/>
                          </a:solidFill>
                        </a:rPr>
                        <a:t>التقليد والنمذجة :</a:t>
                      </a:r>
                    </a:p>
                    <a:p>
                      <a:pPr lvl="0" algn="r" rtl="1">
                        <a:buNone/>
                      </a:pPr>
                      <a:r>
                        <a:rPr lang="ar-SA" sz="1800" dirty="0">
                          <a:solidFill>
                            <a:srgbClr val="FF0000"/>
                          </a:solidFill>
                        </a:rPr>
                        <a:t>  </a:t>
                      </a:r>
                      <a:r>
                        <a:rPr lang="ar-SA" sz="1800" dirty="0">
                          <a:solidFill>
                            <a:schemeClr val="tx1"/>
                          </a:solidFill>
                        </a:rPr>
                        <a:t>  يقوم المعلم بعرض المهن وأداة كل مهنة لها .</a:t>
                      </a:r>
                      <a:endParaRPr lang="ar-AE" sz="1800" dirty="0">
                        <a:solidFill>
                          <a:schemeClr val="tx1"/>
                        </a:solidFill>
                      </a:endParaRPr>
                    </a:p>
                    <a:p>
                      <a:pPr lvl="0" algn="r" rtl="1">
                        <a:buNone/>
                      </a:pPr>
                      <a:r>
                        <a:rPr lang="ar-SA" sz="1800" dirty="0">
                          <a:solidFill>
                            <a:srgbClr val="FF0000"/>
                          </a:solidFill>
                        </a:rPr>
                        <a:t>اللعب التعليمي:</a:t>
                      </a:r>
                    </a:p>
                    <a:p>
                      <a:pPr lvl="0" algn="r" rtl="1">
                        <a:buNone/>
                      </a:pPr>
                      <a:r>
                        <a:rPr lang="ar-SA" sz="1800" dirty="0">
                          <a:solidFill>
                            <a:srgbClr val="FF0000"/>
                          </a:solidFill>
                        </a:rPr>
                        <a:t>  </a:t>
                      </a:r>
                      <a:r>
                        <a:rPr lang="ar-SA" sz="1800" dirty="0">
                          <a:solidFill>
                            <a:schemeClr val="tx1"/>
                          </a:solidFill>
                        </a:rPr>
                        <a:t>  يقوم كل طالب بتمثيل دور صاحب مهنة للتعرف إلى هذه المهن </a:t>
                      </a:r>
                      <a:r>
                        <a:rPr lang="ar-AE" sz="1800" dirty="0">
                          <a:solidFill>
                            <a:schemeClr val="tx1"/>
                          </a:solidFill>
                        </a:rPr>
                        <a:t> وأدواتها </a:t>
                      </a:r>
                    </a:p>
                    <a:p>
                      <a:pPr lvl="0" algn="r" rtl="1">
                        <a:buNone/>
                      </a:pPr>
                      <a:endParaRPr lang="ar-AE" altLang="zh-CN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r>
                        <a:rPr lang="ar-SA" sz="1200" dirty="0"/>
                        <a:t>المقدمة</a:t>
                      </a:r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  <a:p>
                      <a:pPr lvl="0" algn="ctr" rtl="1">
                        <a:buNone/>
                      </a:pPr>
                      <a:endParaRPr lang="ar-S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pPr/>
              <a:t>7 July 2021</a:t>
            </a:fld>
            <a:endParaRPr lang="en-GB"/>
          </a:p>
        </p:txBody>
      </p:sp>
      <p:sp>
        <p:nvSpPr>
          <p:cNvPr id="1048632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7</a:t>
            </a:fld>
            <a:endParaRPr lang="en-GB"/>
          </a:p>
        </p:txBody>
      </p:sp>
      <p:graphicFrame>
        <p:nvGraphicFramePr>
          <p:cNvPr id="4194307" name="Media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8740397"/>
              </p:ext>
            </p:extLst>
          </p:nvPr>
        </p:nvGraphicFramePr>
        <p:xfrm>
          <a:off x="69670" y="136524"/>
          <a:ext cx="12026535" cy="63430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513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5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9701">
                <a:tc>
                  <a:txBody>
                    <a:bodyPr/>
                    <a:lstStyle/>
                    <a:p>
                      <a:pPr algn="r" rtl="1"/>
                      <a:endParaRPr lang="ar-AE" sz="1200" u="none" baseline="0" dirty="0"/>
                    </a:p>
                    <a:p>
                      <a:pPr marL="0" algn="r" defTabSz="914400" rtl="1" eaLnBrk="1" latinLnBrk="0" hangingPunct="1"/>
                      <a:r>
                        <a:rPr lang="ar-AE" sz="1600" u="none" kern="1200" baseline="0" dirty="0">
                          <a:solidFill>
                            <a:srgbClr val="FF0000"/>
                          </a:solidFill>
                        </a:rPr>
                        <a:t>الحصة الدراسية:</a:t>
                      </a:r>
                    </a:p>
                    <a:p>
                      <a:pPr algn="r" rtl="1"/>
                      <a:endParaRPr lang="ar-AE" sz="1600" u="none" baseline="0" dirty="0"/>
                    </a:p>
                    <a:p>
                      <a:pPr lvl="0" algn="r" rtl="1">
                        <a:buNone/>
                      </a:pPr>
                      <a:r>
                        <a:rPr lang="ar-AE" sz="1600" u="none" baseline="0" dirty="0"/>
                        <a:t>الهدف الرئيسي:  </a:t>
                      </a:r>
                      <a:r>
                        <a:rPr lang="ar-AE" sz="1600" u="none" baseline="0" dirty="0">
                          <a:solidFill>
                            <a:srgbClr val="FF0000"/>
                          </a:solidFill>
                        </a:rPr>
                        <a:t> الإشارة الى المهن وادواتها في مؤسسة زايد </a:t>
                      </a:r>
                    </a:p>
                    <a:p>
                      <a:pPr lvl="0" algn="r" rtl="1">
                        <a:buNone/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يقوم المعلم بعرض فيديو عن بعض المهن في المؤسسة </a:t>
                      </a:r>
                    </a:p>
                    <a:p>
                      <a:pPr lvl="0" algn="r" rtl="1">
                        <a:buNone/>
                      </a:pPr>
                      <a:r>
                        <a:rPr lang="ar-SA" sz="1400" b="0" i="0" u="none" strike="noStrike" noProof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النجار- المعلم </a:t>
                      </a:r>
                    </a:p>
                    <a:p>
                      <a:pPr lvl="0" algn="r" rtl="1">
                        <a:buNone/>
                      </a:pPr>
                      <a:r>
                        <a:rPr lang="ar-SA" sz="1400" b="0" i="0" u="none" strike="noStrike" noProof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يقوم المعلم بعرض صور للمهن (نجار- معلم-</a:t>
                      </a:r>
                      <a:r>
                        <a:rPr lang="ar-AE" sz="1400" b="0" i="0" u="none" strike="noStrike" noProof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طبيب)</a:t>
                      </a:r>
                    </a:p>
                    <a:p>
                      <a:pPr lvl="0" algn="r" rtl="1">
                        <a:buNone/>
                      </a:pPr>
                      <a:r>
                        <a:rPr lang="ar-AE" sz="1400" b="0" i="0" u="none" strike="noStrike" noProof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يلصق صور المهن على الجدار ويطلب من الطالب الإشارة إلى المهنة المطلوبة</a:t>
                      </a:r>
                    </a:p>
                    <a:p>
                      <a:pPr lvl="0" algn="r" rtl="1">
                        <a:buNone/>
                      </a:pPr>
                      <a:r>
                        <a:rPr lang="ar-AE" sz="1400" b="0" i="0" u="none" strike="noStrike" noProof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يضع صور المهن على السبورة الإلكترونية ويطلب من الطالب أن يختار الصورة المطلوبة</a:t>
                      </a:r>
                      <a:endParaRPr lang="ar-AE" sz="1200" b="0" i="0" u="none" strike="noStrike" noProof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pPr marL="0" lvl="0" indent="0" algn="r" rtl="1">
                        <a:buFont typeface="+mj-lt"/>
                        <a:buNone/>
                      </a:pPr>
                      <a:endParaRPr lang="ar-AE" sz="1200" u="none" baseline="0" dirty="0"/>
                    </a:p>
                    <a:p>
                      <a:pPr marL="0" lvl="0" indent="0" algn="r" rtl="1">
                        <a:buFont typeface="+mj-lt"/>
                        <a:buNone/>
                      </a:pPr>
                      <a:endParaRPr lang="ar-AE" sz="1200" u="sng" baseline="0" dirty="0"/>
                    </a:p>
                    <a:p>
                      <a:pPr marL="0" lvl="0" indent="0" algn="r" rtl="1">
                        <a:buFont typeface="+mj-lt"/>
                        <a:buNone/>
                      </a:pPr>
                      <a:r>
                        <a:rPr lang="ar-AE" sz="1200" u="sng" baseline="0" dirty="0">
                          <a:solidFill>
                            <a:srgbClr val="FF0000"/>
                          </a:solidFill>
                        </a:rPr>
                        <a:t>النشاط الرياضي  : </a:t>
                      </a:r>
                      <a:r>
                        <a:rPr lang="ar-AE" sz="1200" u="none" baseline="0" dirty="0">
                          <a:solidFill>
                            <a:srgbClr val="FF0000"/>
                          </a:solidFill>
                        </a:rPr>
                        <a:t> </a:t>
                      </a:r>
                      <a:r>
                        <a:rPr lang="ar-AE" sz="1400" u="none" baseline="0" dirty="0">
                          <a:solidFill>
                            <a:schemeClr val="tx1"/>
                          </a:solidFill>
                        </a:rPr>
                        <a:t>يقوم الطالب بإلصاق صور المهن على اللوحة </a:t>
                      </a:r>
                    </a:p>
                    <a:p>
                      <a:pPr marL="0" lvl="0" indent="0" algn="r" rtl="1">
                        <a:buFont typeface="+mj-lt"/>
                        <a:buNone/>
                      </a:pPr>
                      <a:endParaRPr lang="ar-AE" sz="1200" u="none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 algn="r" rtl="1">
                        <a:buFont typeface="+mj-lt"/>
                        <a:buNone/>
                      </a:pPr>
                      <a:r>
                        <a:rPr lang="ar-AE" sz="1200" u="none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ar-AE" sz="1200" u="sng" baseline="0" dirty="0">
                          <a:solidFill>
                            <a:srgbClr val="FF0000"/>
                          </a:solidFill>
                        </a:rPr>
                        <a:t>النشاط الفني</a:t>
                      </a:r>
                      <a:r>
                        <a:rPr lang="ar-SA" sz="1200" u="sng" baseline="0" dirty="0">
                          <a:solidFill>
                            <a:srgbClr val="FF0000"/>
                          </a:solidFill>
                        </a:rPr>
                        <a:t>  : </a:t>
                      </a:r>
                      <a:r>
                        <a:rPr lang="ar-SA" sz="1200" u="none" baseline="0" dirty="0">
                          <a:solidFill>
                            <a:srgbClr val="FF0000"/>
                          </a:solidFill>
                        </a:rPr>
                        <a:t> </a:t>
                      </a:r>
                      <a:r>
                        <a:rPr lang="ar-SA" sz="1400" u="none" baseline="0" dirty="0">
                          <a:solidFill>
                            <a:schemeClr val="tx1"/>
                          </a:solidFill>
                        </a:rPr>
                        <a:t>أن يقوم الطالب بتلوين </a:t>
                      </a:r>
                      <a:r>
                        <a:rPr lang="ar-AE" sz="1400" u="none" baseline="0" dirty="0">
                          <a:solidFill>
                            <a:schemeClr val="tx1"/>
                          </a:solidFill>
                        </a:rPr>
                        <a:t> صور المهن </a:t>
                      </a:r>
                    </a:p>
                    <a:p>
                      <a:pPr marL="0" lvl="0" indent="0" algn="r" rtl="1">
                        <a:buFont typeface="+mj-lt"/>
                        <a:buNone/>
                      </a:pPr>
                      <a:r>
                        <a:rPr lang="ar-SA" sz="1200" u="sng" kern="1200" baseline="0" dirty="0">
                          <a:solidFill>
                            <a:srgbClr val="FF0000"/>
                          </a:solidFill>
                        </a:rPr>
                        <a:t>النشاط الموسيقي:</a:t>
                      </a:r>
                      <a:r>
                        <a:rPr lang="ar-SA" sz="1200" u="none" kern="1200" baseline="0" dirty="0">
                          <a:solidFill>
                            <a:schemeClr val="tx1"/>
                          </a:solidFill>
                        </a:rPr>
                        <a:t> </a:t>
                      </a:r>
                      <a:r>
                        <a:rPr lang="ar-AE" sz="1200" u="none" kern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ar-AE" sz="1400" u="none" kern="1200" baseline="0" dirty="0">
                          <a:solidFill>
                            <a:schemeClr val="tx1"/>
                          </a:solidFill>
                        </a:rPr>
                        <a:t>يلون المهن مع الاستماع على انشودة المهن </a:t>
                      </a:r>
                    </a:p>
                    <a:p>
                      <a:pPr marL="0" lvl="0" indent="0" algn="r" rtl="1">
                        <a:buFont typeface="+mj-lt"/>
                        <a:buNone/>
                      </a:pPr>
                      <a:r>
                        <a:rPr lang="en-US" sz="1200" b="0" i="0" u="none" strike="noStrike" kern="1200" baseline="0" noProof="0" dirty="0">
                          <a:latin typeface="Arial"/>
                          <a:cs typeface="Arial"/>
                          <a:hlinkClick r:id="rId2"/>
                        </a:rPr>
                        <a:t>https://youtu.be/mwHhEo25jlo?t=10</a:t>
                      </a:r>
                      <a:endParaRPr lang="ar-AE" sz="1200" b="0" i="0" u="none" strike="noStrike" kern="1200" baseline="0" noProof="0" dirty="0">
                        <a:latin typeface="Arial"/>
                        <a:cs typeface="Arial"/>
                      </a:endParaRPr>
                    </a:p>
                    <a:p>
                      <a:pPr marL="0" lvl="0" indent="0" algn="r" rtl="1">
                        <a:buFont typeface="+mj-lt"/>
                        <a:buNone/>
                      </a:pPr>
                      <a:endParaRPr lang="ar-AE" sz="1200" b="0" i="0" u="none" strike="noStrike" kern="1200" baseline="0" noProof="0" dirty="0">
                        <a:latin typeface="Arial"/>
                        <a:cs typeface="Arial"/>
                      </a:endParaRPr>
                    </a:p>
                    <a:p>
                      <a:pPr marL="0" lvl="0" indent="0" algn="r" rtl="1">
                        <a:buFont typeface="+mj-lt"/>
                        <a:buNone/>
                      </a:pPr>
                      <a:endParaRPr lang="ar-SA" sz="1200" b="0" i="0" u="none" strike="noStrike" kern="1200" baseline="0" noProof="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aseline="0" dirty="0"/>
                    </a:p>
                    <a:p>
                      <a:pPr algn="ctr" rtl="1"/>
                      <a:r>
                        <a:rPr lang="ar-AE" sz="1400" baseline="0" dirty="0"/>
                        <a:t>دليل للمعلم</a:t>
                      </a:r>
                    </a:p>
                    <a:p>
                      <a:pPr algn="ctr" rtl="1"/>
                      <a:endParaRPr lang="ar-AE" sz="1400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534">
                <a:tc>
                  <a:txBody>
                    <a:bodyPr/>
                    <a:lstStyle/>
                    <a:p>
                      <a:pPr marL="0" marR="0" lvl="0" indent="0" algn="r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ar-AE" sz="1200" baseline="0" dirty="0"/>
                        <a:t>حلو ورقة العمل التي يرسلها المعلم </a:t>
                      </a:r>
                      <a:endParaRPr lang="ar-SA" sz="12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ar-AE" sz="1400" baseline="0" dirty="0"/>
                        <a:t>الواجب المنزلي </a:t>
                      </a:r>
                      <a:endParaRPr lang="en-US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934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ar-AE" sz="1000" u="sng" dirty="0"/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ar-AE" sz="1000" u="none" dirty="0"/>
                        <a:t>مشاهدة فديو عن أدوات المهن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ar-SA" sz="1000" u="none" dirty="0"/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000" u="none" dirty="0">
                          <a:hlinkClick r:id="rId3"/>
                        </a:rPr>
                        <a:t>https://youtu.be/fo-qhV58mdA?t=12</a:t>
                      </a:r>
                      <a:endParaRPr lang="en-US" sz="1000" u="none" dirty="0"/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ar-SA" sz="10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ar-AE" sz="1400" baseline="0" dirty="0"/>
                        <a:t>تمارين الكترونية</a:t>
                      </a:r>
                      <a:endParaRPr lang="en-US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206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aseline="0" dirty="0">
                          <a:solidFill>
                            <a:srgbClr val="FF0000"/>
                          </a:solidFill>
                        </a:rPr>
                        <a:t>جيد</a:t>
                      </a:r>
                      <a:r>
                        <a:rPr lang="ar-AE" sz="1200" baseline="0" dirty="0"/>
                        <a:t>:  أن يشير الى المهن وأدواتها بمساعدة كليه                  </a:t>
                      </a:r>
                      <a:r>
                        <a:rPr lang="ar-AE" sz="1200" baseline="0" dirty="0">
                          <a:solidFill>
                            <a:srgbClr val="FF0000"/>
                          </a:solidFill>
                        </a:rPr>
                        <a:t> متوسط</a:t>
                      </a:r>
                      <a:r>
                        <a:rPr kumimoji="0" lang="ar-A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:  أن يشير الى المهن وأدواتها بمساعدة بسيطة                     </a:t>
                      </a:r>
                      <a:r>
                        <a:rPr kumimoji="0" lang="ar-A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مرتفع :  </a:t>
                      </a:r>
                      <a:r>
                        <a:rPr kumimoji="0" lang="ar-A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أن يشير الى المهن وأدواتها بدون مساعدة                              </a:t>
                      </a:r>
                      <a:endParaRPr kumimoji="0" lang="ar-SA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ar-AE" sz="1400" dirty="0"/>
                        <a:t>التقييم</a:t>
                      </a:r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354</Words>
  <Application>Microsoft Office PowerPoint</Application>
  <PresentationFormat>شاشة عريضة</PresentationFormat>
  <Paragraphs>119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2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نسق Office</vt:lpstr>
      <vt:lpstr>1_Office Theme</vt:lpstr>
      <vt:lpstr>الإشارة الى المهن وادواتها في مؤسسة زايد  </vt:lpstr>
      <vt:lpstr>عرض تقديمي في PowerPoint</vt:lpstr>
      <vt:lpstr>1- يجب على المعلم ان يشير على  صورة الطبيب والسماعة  </vt:lpstr>
      <vt:lpstr>2- يجب على المعلم أن يشير على  صورة السائق والحافلة  </vt:lpstr>
      <vt:lpstr>3- يجب على المعلم ان يشير على صورة المعلم والسبورة 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khadeja alkaabi</cp:lastModifiedBy>
  <cp:revision>109</cp:revision>
  <dcterms:created xsi:type="dcterms:W3CDTF">2021-01-26T05:57:15Z</dcterms:created>
  <dcterms:modified xsi:type="dcterms:W3CDTF">2021-07-07T17:54:24Z</dcterms:modified>
</cp:coreProperties>
</file>