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5"/>
  </p:notesMasterIdLst>
  <p:sldIdLst>
    <p:sldId id="267" r:id="rId6"/>
    <p:sldId id="257" r:id="rId7"/>
    <p:sldId id="297" r:id="rId8"/>
    <p:sldId id="298" r:id="rId9"/>
    <p:sldId id="258" r:id="rId10"/>
    <p:sldId id="287" r:id="rId11"/>
    <p:sldId id="293" r:id="rId12"/>
    <p:sldId id="288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60"/>
  </p:normalViewPr>
  <p:slideViewPr>
    <p:cSldViewPr snapToGrid="0">
      <p:cViewPr>
        <p:scale>
          <a:sx n="81" d="100"/>
          <a:sy n="81" d="100"/>
        </p:scale>
        <p:origin x="-258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23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770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69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10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10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10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xmlns="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xmlns="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10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10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10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10 February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10 February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10 February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10 February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10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10 February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10 February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10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10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xmlns="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xmlns="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10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10 February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10 February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10 February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10 February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10 February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10 February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10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10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3hmUuQ0LL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xmlns="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315459" y="2608024"/>
            <a:ext cx="4851352" cy="1827069"/>
          </a:xfrm>
        </p:spPr>
        <p:txBody>
          <a:bodyPr>
            <a:normAutofit/>
          </a:bodyPr>
          <a:lstStyle/>
          <a:p>
            <a:pPr algn="ctr" rtl="1"/>
            <a:r>
              <a:rPr lang="ar-EG" sz="2800" dirty="0">
                <a:latin typeface="Arial" panose="020B0604020202020204" pitchFamily="34" charset="0"/>
                <a:cs typeface="Sakkal Majalla" panose="02000000000000000000" pitchFamily="2" charset="-78"/>
              </a:rPr>
              <a:t>- </a:t>
            </a:r>
            <a:r>
              <a:rPr lang="ar-AE" sz="2800" dirty="0">
                <a:latin typeface="Arial" panose="020B0604020202020204" pitchFamily="34" charset="0"/>
                <a:cs typeface="Sakkal Majalla" panose="02000000000000000000" pitchFamily="2" charset="-78"/>
              </a:rPr>
              <a:t>اسم الهدف:إعادة المواد المستخدمة إلى مكانها الصحيح بعد الانتهاء من العمل</a:t>
            </a:r>
            <a:endParaRPr lang="ru-RU" sz="2800" dirty="0">
              <a:latin typeface="Arial" panose="020B060402020202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864">
            <a:off x="9695101" y="503793"/>
            <a:ext cx="1124804" cy="9712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557694">
            <a:off x="8662480" y="5266975"/>
            <a:ext cx="2263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مقدم الهدف</a:t>
            </a:r>
            <a:r>
              <a:rPr lang="ar-AE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فاطمة الجهوري</a:t>
            </a:r>
            <a:r>
              <a:rPr lang="ar-EG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956317"/>
              </p:ext>
            </p:extLst>
          </p:nvPr>
        </p:nvGraphicFramePr>
        <p:xfrm>
          <a:off x="154004" y="220749"/>
          <a:ext cx="11906451" cy="6512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xmlns="" val="2032493190"/>
                    </a:ext>
                  </a:extLst>
                </a:gridCol>
                <a:gridCol w="2894627">
                  <a:extLst>
                    <a:ext uri="{9D8B030D-6E8A-4147-A177-3AD203B41FA5}">
                      <a16:colId xmlns:a16="http://schemas.microsoft.com/office/drawing/2014/main" xmlns="" val="4078435238"/>
                    </a:ext>
                  </a:extLst>
                </a:gridCol>
                <a:gridCol w="12996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249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 أ.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آمنة الكتبي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فاطمة الجهوري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EG" sz="12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إعادة المواد المستخدمة إلى مكانها الصحيح بعد الانتهاء من العمل</a:t>
                      </a:r>
                      <a:endParaRPr lang="ar-AE" sz="120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171450" marR="0" lvl="0" indent="-17145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AE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</a:t>
                      </a:r>
                      <a:r>
                        <a:rPr lang="ar-A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 </a:t>
                      </a:r>
                      <a:r>
                        <a:rPr lang="ar-AE" sz="1200" b="1" i="0" u="none" strike="noStrike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:(      </a:t>
                      </a:r>
                      <a:r>
                        <a:rPr lang="ar-AE" sz="1200" b="1" i="0" u="none" strike="noStrike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721</a:t>
                      </a:r>
                      <a:r>
                        <a:rPr lang="ar-AE" sz="1200" b="1" i="0" u="none" strike="noStrike" baseline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1200" b="1" i="0" u="none" strike="noStrike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  <a:endParaRPr lang="ar-AE" sz="1200" b="1" i="0" u="none" strike="noStrike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171450" marR="0" lvl="0" indent="-17145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3-15 </a:t>
                      </a:r>
                      <a:r>
                        <a:rPr lang="ar-EG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شديدة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الاعاقة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ذهنية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12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درس </a:t>
                      </a:r>
                      <a:r>
                        <a:rPr lang="ar-EG" sz="12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AE" sz="1200" b="1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أحمد طالب مرتب .</a:t>
                      </a:r>
                      <a:endParaRPr lang="ar-EG" sz="12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تقول المعلمة : محمد يضع األعابه  في سلة الألعاب..</a:t>
                      </a:r>
                    </a:p>
                    <a:p>
                      <a:pPr algn="r" rtl="1"/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تقول المعلمة : محمد يضع الألعابة في مكانها .</a:t>
                      </a:r>
                    </a:p>
                    <a:p>
                      <a:pPr algn="r" rtl="1"/>
                      <a:endParaRPr lang="en-US" sz="1200" b="1" u="sng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10 February 2021</a:t>
            </a:fld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237" y="2605087"/>
            <a:ext cx="32956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10 February 2021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00" b="98400" l="2600" r="96000">
                        <a14:foregroundMark x1="5800" y1="84200" x2="5800" y2="84200"/>
                        <a14:foregroundMark x1="7400" y1="91600" x2="7400" y2="91600"/>
                        <a14:foregroundMark x1="8800" y1="85400" x2="8800" y2="85400"/>
                        <a14:foregroundMark x1="12000" y1="86800" x2="12000" y2="86800"/>
                        <a14:foregroundMark x1="11200" y1="90600" x2="11200" y2="90600"/>
                        <a14:foregroundMark x1="16800" y1="82000" x2="16800" y2="82000"/>
                        <a14:foregroundMark x1="6400" y1="89000" x2="6400" y2="89000"/>
                        <a14:foregroundMark x1="6800" y1="86800" x2="6800" y2="86800"/>
                        <a14:foregroundMark x1="9200" y1="88200" x2="9200" y2="88200"/>
                        <a14:foregroundMark x1="4600" y1="87000" x2="4600" y2="87000"/>
                        <a14:foregroundMark x1="8200" y1="82400" x2="8200" y2="82400"/>
                        <a14:foregroundMark x1="29600" y1="74200" x2="29600" y2="74200"/>
                        <a14:foregroundMark x1="45000" y1="73400" x2="45000" y2="73400"/>
                        <a14:foregroundMark x1="70600" y1="74200" x2="70600" y2="74200"/>
                        <a14:foregroundMark x1="89800" y1="62000" x2="89800" y2="62000"/>
                        <a14:foregroundMark x1="84200" y1="65400" x2="84200" y2="65400"/>
                        <a14:foregroundMark x1="84000" y1="61200" x2="84000" y2="61200"/>
                        <a14:foregroundMark x1="91000" y1="53000" x2="91000" y2="53000"/>
                        <a14:foregroundMark x1="89000" y1="58200" x2="89000" y2="58200"/>
                        <a14:foregroundMark x1="86600" y1="59000" x2="86600" y2="59000"/>
                        <a14:foregroundMark x1="85800" y1="62000" x2="85800" y2="62000"/>
                        <a14:foregroundMark x1="88000" y1="65400" x2="88000" y2="65400"/>
                        <a14:foregroundMark x1="85800" y1="69600" x2="85800" y2="69600"/>
                        <a14:foregroundMark x1="83600" y1="75200" x2="83600" y2="75200"/>
                        <a14:foregroundMark x1="83200" y1="69800" x2="83200" y2="69800"/>
                        <a14:foregroundMark x1="87800" y1="77000" x2="87800" y2="77000"/>
                        <a14:foregroundMark x1="85200" y1="74200" x2="85200" y2="74200"/>
                        <a14:foregroundMark x1="92000" y1="57800" x2="92000" y2="57800"/>
                        <a14:foregroundMark x1="92600" y1="63800" x2="92600" y2="63800"/>
                        <a14:foregroundMark x1="91000" y1="67800" x2="91000" y2="67800"/>
                        <a14:foregroundMark x1="89800" y1="73600" x2="89800" y2="73600"/>
                        <a14:foregroundMark x1="90600" y1="77400" x2="90600" y2="77400"/>
                        <a14:foregroundMark x1="86800" y1="84400" x2="86800" y2="84400"/>
                        <a14:foregroundMark x1="85000" y1="82200" x2="85000" y2="82200"/>
                        <a14:foregroundMark x1="83400" y1="78800" x2="83400" y2="78800"/>
                        <a14:foregroundMark x1="85800" y1="80800" x2="85800" y2="80800"/>
                        <a14:foregroundMark x1="88600" y1="82800" x2="88600" y2="82800"/>
                        <a14:foregroundMark x1="88800" y1="86600" x2="88800" y2="86600"/>
                        <a14:foregroundMark x1="84800" y1="86800" x2="84800" y2="86800"/>
                        <a14:foregroundMark x1="84400" y1="90800" x2="84400" y2="90800"/>
                        <a14:foregroundMark x1="84400" y1="94200" x2="84400" y2="94200"/>
                        <a14:foregroundMark x1="89800" y1="82000" x2="89800" y2="82000"/>
                        <a14:foregroundMark x1="92200" y1="70600" x2="92200" y2="70600"/>
                        <a14:foregroundMark x1="92200" y1="75800" x2="92200" y2="75800"/>
                        <a14:foregroundMark x1="92200" y1="80800" x2="92200" y2="80800"/>
                        <a14:foregroundMark x1="92200" y1="85000" x2="92200" y2="85000"/>
                        <a14:foregroundMark x1="91800" y1="89800" x2="91800" y2="89800"/>
                        <a14:foregroundMark x1="93200" y1="67400" x2="93200" y2="67400"/>
                        <a14:foregroundMark x1="6000" y1="45400" x2="6000" y2="45400"/>
                        <a14:backgroundMark x1="13600" y1="10800" x2="13600" y2="10800"/>
                        <a14:backgroundMark x1="6000" y1="29400" x2="6000" y2="29400"/>
                        <a14:backgroundMark x1="94800" y1="35000" x2="94800" y2="35000"/>
                        <a14:backgroundMark x1="94400" y1="52200" x2="94400" y2="52200"/>
                        <a14:backgroundMark x1="93200" y1="93800" x2="93200" y2="93800"/>
                        <a14:backgroundMark x1="31200" y1="95400" x2="31200" y2="95400"/>
                        <a14:backgroundMark x1="16600" y1="97200" x2="16600" y2="97200"/>
                        <a14:backgroundMark x1="6400" y1="97200" x2="6400" y2="97200"/>
                        <a14:backgroundMark x1="5000" y1="77400" x2="5000" y2="774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3156" y="1776412"/>
            <a:ext cx="4762500" cy="4762500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10937" y="500541"/>
            <a:ext cx="7574507" cy="8321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AE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يجب على المعلمة أن تضع رموز أز صور حتى يتعرف الطالب لمكان الأشياء التي يستخدمها 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615113" y="3800475"/>
            <a:ext cx="3729037" cy="175736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029700" y="3200400"/>
            <a:ext cx="2185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مكان مخصص للألعاب 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37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10 February 2021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10937" y="500541"/>
            <a:ext cx="7574507" cy="8321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AE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وضع إشارات ومدلولات توضح مكان الأشياء حتى يعتاد الطالب ويسهل عليه معرفت أماكنها . 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96371" y="1332645"/>
            <a:ext cx="21859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مكان مخصص للألعاب 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00" b="98400" l="2600" r="96000">
                        <a14:foregroundMark x1="5800" y1="84200" x2="5800" y2="84200"/>
                        <a14:foregroundMark x1="7400" y1="91600" x2="7400" y2="91600"/>
                        <a14:foregroundMark x1="8800" y1="85400" x2="8800" y2="85400"/>
                        <a14:foregroundMark x1="12000" y1="86800" x2="12000" y2="86800"/>
                        <a14:foregroundMark x1="11200" y1="90600" x2="11200" y2="90600"/>
                        <a14:foregroundMark x1="16800" y1="82000" x2="16800" y2="82000"/>
                        <a14:foregroundMark x1="6400" y1="89000" x2="6400" y2="89000"/>
                        <a14:foregroundMark x1="6800" y1="86800" x2="6800" y2="86800"/>
                        <a14:foregroundMark x1="9200" y1="88200" x2="9200" y2="88200"/>
                        <a14:foregroundMark x1="4600" y1="87000" x2="4600" y2="87000"/>
                        <a14:foregroundMark x1="8200" y1="82400" x2="8200" y2="82400"/>
                        <a14:foregroundMark x1="29600" y1="74200" x2="29600" y2="74200"/>
                        <a14:foregroundMark x1="45000" y1="73400" x2="45000" y2="73400"/>
                        <a14:foregroundMark x1="70600" y1="74200" x2="70600" y2="74200"/>
                        <a14:foregroundMark x1="89800" y1="62000" x2="89800" y2="62000"/>
                        <a14:foregroundMark x1="84200" y1="65400" x2="84200" y2="65400"/>
                        <a14:foregroundMark x1="84000" y1="61200" x2="84000" y2="61200"/>
                        <a14:foregroundMark x1="91000" y1="53000" x2="91000" y2="53000"/>
                        <a14:foregroundMark x1="89000" y1="58200" x2="89000" y2="58200"/>
                        <a14:foregroundMark x1="86600" y1="59000" x2="86600" y2="59000"/>
                        <a14:foregroundMark x1="85800" y1="62000" x2="85800" y2="62000"/>
                        <a14:foregroundMark x1="88000" y1="65400" x2="88000" y2="65400"/>
                        <a14:foregroundMark x1="85800" y1="69600" x2="85800" y2="69600"/>
                        <a14:foregroundMark x1="83600" y1="75200" x2="83600" y2="75200"/>
                        <a14:foregroundMark x1="83200" y1="69800" x2="83200" y2="69800"/>
                        <a14:foregroundMark x1="87800" y1="77000" x2="87800" y2="77000"/>
                        <a14:foregroundMark x1="85200" y1="74200" x2="85200" y2="74200"/>
                        <a14:foregroundMark x1="92000" y1="57800" x2="92000" y2="57800"/>
                        <a14:foregroundMark x1="92600" y1="63800" x2="92600" y2="63800"/>
                        <a14:foregroundMark x1="91000" y1="67800" x2="91000" y2="67800"/>
                        <a14:foregroundMark x1="89800" y1="73600" x2="89800" y2="73600"/>
                        <a14:foregroundMark x1="90600" y1="77400" x2="90600" y2="77400"/>
                        <a14:foregroundMark x1="86800" y1="84400" x2="86800" y2="84400"/>
                        <a14:foregroundMark x1="85000" y1="82200" x2="85000" y2="82200"/>
                        <a14:foregroundMark x1="83400" y1="78800" x2="83400" y2="78800"/>
                        <a14:foregroundMark x1="85800" y1="80800" x2="85800" y2="80800"/>
                        <a14:foregroundMark x1="88600" y1="82800" x2="88600" y2="82800"/>
                        <a14:foregroundMark x1="88800" y1="86600" x2="88800" y2="86600"/>
                        <a14:foregroundMark x1="84800" y1="86800" x2="84800" y2="86800"/>
                        <a14:foregroundMark x1="84400" y1="90800" x2="84400" y2="90800"/>
                        <a14:foregroundMark x1="84400" y1="94200" x2="84400" y2="94200"/>
                        <a14:foregroundMark x1="89800" y1="82000" x2="89800" y2="82000"/>
                        <a14:foregroundMark x1="92200" y1="70600" x2="92200" y2="70600"/>
                        <a14:foregroundMark x1="92200" y1="75800" x2="92200" y2="75800"/>
                        <a14:foregroundMark x1="92200" y1="80800" x2="92200" y2="80800"/>
                        <a14:foregroundMark x1="92200" y1="85000" x2="92200" y2="85000"/>
                        <a14:foregroundMark x1="91800" y1="89800" x2="91800" y2="89800"/>
                        <a14:foregroundMark x1="93200" y1="67400" x2="93200" y2="67400"/>
                        <a14:foregroundMark x1="6000" y1="45400" x2="6000" y2="45400"/>
                        <a14:backgroundMark x1="13600" y1="10800" x2="13600" y2="10800"/>
                        <a14:backgroundMark x1="6000" y1="29400" x2="6000" y2="29400"/>
                        <a14:backgroundMark x1="94800" y1="35000" x2="94800" y2="35000"/>
                        <a14:backgroundMark x1="94400" y1="52200" x2="94400" y2="52200"/>
                        <a14:backgroundMark x1="93200" y1="93800" x2="93200" y2="93800"/>
                        <a14:backgroundMark x1="31200" y1="95400" x2="31200" y2="95400"/>
                        <a14:backgroundMark x1="16600" y1="97200" x2="16600" y2="97200"/>
                        <a14:backgroundMark x1="6400" y1="97200" x2="6400" y2="97200"/>
                        <a14:backgroundMark x1="5000" y1="77400" x2="5000" y2="774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83651" y="1955135"/>
            <a:ext cx="1997098" cy="1997098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cxnSp>
        <p:nvCxnSpPr>
          <p:cNvPr id="8" name="Straight Arrow Connector 7"/>
          <p:cNvCxnSpPr>
            <a:stCxn id="12" idx="2"/>
          </p:cNvCxnSpPr>
          <p:nvPr/>
        </p:nvCxnSpPr>
        <p:spPr>
          <a:xfrm flipH="1">
            <a:off x="7376327" y="3853272"/>
            <a:ext cx="11896" cy="8729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6116983" y="4215908"/>
            <a:ext cx="2412979" cy="2505567"/>
            <a:chOff x="4662347" y="3850783"/>
            <a:chExt cx="2412979" cy="2505567"/>
          </a:xfrm>
        </p:grpSpPr>
        <p:pic>
          <p:nvPicPr>
            <p:cNvPr id="1026" name="Picture 2" descr="Plastic Cup Drawing Solo Cup Company, PNG, 807x989px, Plastic Cup, Animation,  Cartoon, Cup, Drawing Download Fre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09" b="98888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879" y="3850783"/>
              <a:ext cx="2077416" cy="2505567"/>
            </a:xfrm>
            <a:prstGeom prst="rect">
              <a:avLst/>
            </a:prstGeom>
            <a:noFill/>
            <a:effectLst>
              <a:glow rad="101600">
                <a:srgbClr val="FF0000">
                  <a:alpha val="6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667" b="97000" l="25281" r="77640">
                          <a14:foregroundMark x1="36292" y1="37333" x2="36292" y2="37333"/>
                          <a14:foregroundMark x1="42022" y1="72333" x2="42022" y2="72333"/>
                          <a14:foregroundMark x1="51011" y1="67333" x2="51011" y2="67333"/>
                          <a14:foregroundMark x1="54494" y1="33500" x2="54494" y2="33500"/>
                          <a14:foregroundMark x1="51910" y1="33500" x2="51910" y2="33500"/>
                          <a14:foregroundMark x1="60899" y1="47833" x2="60899" y2="47833"/>
                          <a14:foregroundMark x1="60112" y1="46333" x2="60112" y2="46333"/>
                          <a14:foregroundMark x1="41236" y1="43667" x2="41236" y2="43667"/>
                          <a14:foregroundMark x1="44157" y1="42500" x2="44157" y2="42500"/>
                          <a14:foregroundMark x1="66966" y1="33333" x2="66966" y2="33333"/>
                          <a14:backgroundMark x1="31124" y1="19000" x2="31124" y2="19000"/>
                          <a14:backgroundMark x1="29551" y1="85833" x2="29551" y2="85833"/>
                          <a14:backgroundMark x1="74607" y1="81667" x2="74607" y2="81667"/>
                          <a14:backgroundMark x1="76517" y1="26667" x2="76517" y2="26667"/>
                          <a14:backgroundMark x1="66629" y1="7167" x2="66629" y2="716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62347" y="4559121"/>
              <a:ext cx="2412979" cy="1694198"/>
            </a:xfrm>
            <a:prstGeom prst="rect">
              <a:avLst/>
            </a:prstGeom>
            <a:effectLst>
              <a:glow rad="101600">
                <a:srgbClr val="FF0000">
                  <a:alpha val="60000"/>
                </a:srgbClr>
              </a:glow>
            </a:effectLst>
          </p:spPr>
        </p:pic>
      </p:grpSp>
      <p:sp>
        <p:nvSpPr>
          <p:cNvPr id="12" name="TextBox 11"/>
          <p:cNvSpPr txBox="1"/>
          <p:nvPr/>
        </p:nvSpPr>
        <p:spPr>
          <a:xfrm>
            <a:off x="6295229" y="3206941"/>
            <a:ext cx="218598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AE" dirty="0" smtClean="0">
                <a:solidFill>
                  <a:srgbClr val="FF0000"/>
                </a:solidFill>
              </a:rPr>
              <a:t>مكان مخصص لوضع الألوان الخشبية 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0615177" y="1854377"/>
            <a:ext cx="453176" cy="11578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073662" y="3012268"/>
            <a:ext cx="3054235" cy="4165213"/>
            <a:chOff x="1073662" y="3012268"/>
            <a:chExt cx="3054235" cy="4165213"/>
          </a:xfrm>
        </p:grpSpPr>
        <p:pic>
          <p:nvPicPr>
            <p:cNvPr id="1028" name="Picture 4" descr="سعر سلة قمامة راتان بدواسة متعدد الألوان 50 لتر فى الامارات | نون الامارات  | كان بكام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9982" b="76810" l="1750" r="95875">
                          <a14:backgroundMark x1="13000" y1="22640" x2="13000" y2="22640"/>
                          <a14:backgroundMark x1="85375" y1="70486" x2="85375" y2="70486"/>
                          <a14:backgroundMark x1="57375" y1="70761" x2="57375" y2="70761"/>
                          <a14:backgroundMark x1="16500" y1="74244" x2="16500" y2="74244"/>
                          <a14:backgroundMark x1="90875" y1="24015" x2="90875" y2="24015"/>
                          <a14:backgroundMark x1="62000" y1="24290" x2="62000" y2="242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662" y="3012268"/>
              <a:ext cx="3054235" cy="4165213"/>
            </a:xfrm>
            <a:prstGeom prst="rect">
              <a:avLst/>
            </a:prstGeom>
            <a:noFill/>
            <a:effectLst>
              <a:glow rad="101600">
                <a:srgbClr val="FF0000">
                  <a:alpha val="6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Amazon.com : Elmer's Liquid School Glue, Washable, 4 Ounces Each, 12 Count  - Great for Making Slime : Office Products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8871" l="0" r="100000">
                          <a14:backgroundMark x1="4333" y1="6935" x2="4333" y2="6935"/>
                          <a14:backgroundMark x1="51200" y1="4516" x2="51200" y2="4516"/>
                          <a14:backgroundMark x1="64200" y1="7419" x2="64200" y2="7419"/>
                          <a14:backgroundMark x1="4333" y1="28871" x2="4333" y2="28871"/>
                          <a14:backgroundMark x1="33133" y1="5968" x2="33133" y2="5968"/>
                          <a14:backgroundMark x1="22467" y1="2177" x2="22467" y2="2177"/>
                          <a14:backgroundMark x1="96933" y1="15484" x2="96933" y2="15484"/>
                          <a14:backgroundMark x1="97333" y1="24516" x2="97333" y2="24516"/>
                          <a14:backgroundMark x1="96133" y1="28871" x2="96133" y2="28871"/>
                          <a14:backgroundMark x1="49667" y1="8387" x2="49667" y2="8387"/>
                          <a14:backgroundMark x1="49267" y1="18387" x2="49267" y2="18387"/>
                          <a14:backgroundMark x1="21267" y1="21210" x2="21267" y2="21210"/>
                          <a14:backgroundMark x1="64600" y1="23629" x2="64600" y2="23629"/>
                          <a14:backgroundMark x1="65000" y1="17903" x2="65000" y2="179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779" y="4838845"/>
              <a:ext cx="1128024" cy="93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UHU Glue Stick Solvent Free 8.2 g - Adhesives &amp; Binding - Office Supplies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99400" l="27900" r="69700">
                          <a14:foregroundMark x1="46800" y1="8300" x2="46800" y2="8300"/>
                          <a14:foregroundMark x1="54300" y1="11300" x2="54300" y2="11300"/>
                          <a14:foregroundMark x1="49300" y1="17200" x2="49300" y2="17200"/>
                          <a14:foregroundMark x1="41800" y1="15300" x2="41800" y2="15300"/>
                          <a14:foregroundMark x1="39800" y1="9800" x2="39800" y2="9800"/>
                          <a14:foregroundMark x1="53300" y1="7300" x2="53300" y2="7300"/>
                          <a14:foregroundMark x1="59300" y1="6800" x2="59300" y2="6800"/>
                          <a14:foregroundMark x1="58800" y1="11800" x2="58800" y2="11800"/>
                          <a14:foregroundMark x1="42300" y1="83500" x2="42300" y2="83500"/>
                          <a14:foregroundMark x1="47800" y1="92000" x2="47800" y2="92000"/>
                          <a14:foregroundMark x1="55800" y1="87000" x2="55800" y2="87000"/>
                          <a14:foregroundMark x1="57300" y1="92500" x2="57300" y2="92500"/>
                          <a14:foregroundMark x1="58800" y1="85000" x2="58800" y2="85000"/>
                          <a14:foregroundMark x1="58800" y1="78500" x2="58800" y2="78500"/>
                          <a14:foregroundMark x1="44800" y1="80000" x2="44800" y2="80000"/>
                          <a14:foregroundMark x1="40800" y1="93000" x2="40800" y2="93000"/>
                          <a14:foregroundMark x1="44800" y1="18200" x2="44800" y2="18200"/>
                          <a14:foregroundMark x1="56300" y1="17200" x2="56300" y2="17200"/>
                          <a14:foregroundMark x1="60300" y1="16300" x2="60300" y2="16300"/>
                          <a14:foregroundMark x1="49800" y1="4800" x2="49800" y2="4800"/>
                          <a14:foregroundMark x1="42800" y1="6800" x2="42800" y2="6800"/>
                          <a14:foregroundMark x1="43800" y1="10800" x2="43800" y2="10800"/>
                          <a14:foregroundMark x1="38300" y1="13800" x2="38300" y2="13800"/>
                          <a14:foregroundMark x1="39300" y1="16700" x2="39300" y2="16700"/>
                          <a14:foregroundMark x1="49300" y1="12800" x2="49300" y2="12800"/>
                          <a14:foregroundMark x1="52800" y1="14800" x2="52800" y2="14800"/>
                          <a14:foregroundMark x1="40300" y1="89500" x2="40300" y2="89500"/>
                          <a14:foregroundMark x1="45800" y1="87500" x2="45800" y2="87500"/>
                          <a14:backgroundMark x1="32400" y1="19200" x2="32400" y2="19200"/>
                          <a14:backgroundMark x1="34400" y1="6300" x2="34400" y2="6300"/>
                          <a14:backgroundMark x1="37300" y1="2800" x2="37300" y2="2800"/>
                          <a14:backgroundMark x1="81200" y1="16700" x2="81200" y2="16700"/>
                          <a14:backgroundMark x1="76200" y1="40200" x2="76200" y2="40200"/>
                          <a14:backgroundMark x1="67200" y1="35200" x2="67200" y2="35200"/>
                          <a14:backgroundMark x1="64200" y1="59600" x2="64200" y2="59600"/>
                          <a14:backgroundMark x1="64200" y1="74500" x2="64200" y2="74500"/>
                          <a14:backgroundMark x1="64200" y1="86000" x2="64200" y2="86000"/>
                          <a14:backgroundMark x1="64200" y1="94500" x2="64200" y2="94500"/>
                          <a14:backgroundMark x1="30900" y1="29200" x2="30900" y2="29200"/>
                          <a14:backgroundMark x1="36300" y1="49600" x2="36300" y2="49600"/>
                          <a14:backgroundMark x1="37300" y1="70000" x2="37300" y2="70000"/>
                          <a14:backgroundMark x1="32400" y1="84000" x2="32400" y2="84000"/>
                          <a14:backgroundMark x1="33900" y1="96000" x2="33900" y2="96000"/>
                          <a14:backgroundMark x1="30400" y1="42200" x2="30400" y2="42200"/>
                          <a14:backgroundMark x1="30400" y1="64100" x2="30400" y2="6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566" y="4676727"/>
              <a:ext cx="1353329" cy="1353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1383566" y="2630518"/>
            <a:ext cx="218598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AE" dirty="0" smtClean="0">
                <a:solidFill>
                  <a:srgbClr val="FF0000"/>
                </a:solidFill>
              </a:rPr>
              <a:t>وضع الاصق في مكانة المناسب.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470612" y="3289737"/>
            <a:ext cx="11896" cy="8729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785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838170"/>
              </p:ext>
            </p:extLst>
          </p:nvPr>
        </p:nvGraphicFramePr>
        <p:xfrm>
          <a:off x="371061" y="245889"/>
          <a:ext cx="11589108" cy="68444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294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96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1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</a:t>
                      </a:r>
                      <a:r>
                        <a:rPr lang="ar-AE" sz="1100" dirty="0" smtClean="0">
                          <a:latin typeface="Arial" panose="020B0604020202020204" pitchFamily="34" charset="0"/>
                          <a:cs typeface="Sakkal Majalla" panose="02000000000000000000" pitchFamily="2" charset="-78"/>
                        </a:rPr>
                        <a:t>إعادة المواد المستخدمة إلى مكانها الصحيح بعد الانتهاء من العمل.</a:t>
                      </a:r>
                      <a:endParaRPr lang="ar-AE" sz="11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1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1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1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EG" sz="1100" b="1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 ستراتيجيات التعليم:</a:t>
                      </a:r>
                      <a:endParaRPr lang="ar-AE" sz="1100" b="1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/>
                      </a:r>
                      <a:b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</a:br>
                      <a:r>
                        <a:rPr lang="ar-EG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 </a:t>
                      </a:r>
                      <a:r>
                        <a:rPr lang="ar-AE" sz="1200" b="0" i="0" kern="120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التعلم باللعب .</a:t>
                      </a:r>
                      <a:endParaRPr lang="ar-AE" sz="1200" b="0" i="0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يمكن</a:t>
                      </a:r>
                      <a:r>
                        <a:rPr lang="ar-AE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استخدام استراتيجيات اللعب في ترتيب واعادة الادوات المستخدمة إلى مكانها ,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EG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EG" sz="1200" b="0" i="0" kern="120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 </a:t>
                      </a:r>
                      <a:r>
                        <a:rPr lang="ar-AE" sz="1200" b="0" i="0" kern="120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الاستكشاف .</a:t>
                      </a:r>
                    </a:p>
                    <a:p>
                      <a:pPr algn="r"/>
                      <a:r>
                        <a:rPr lang="ar-AE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إعطاء الطالب فرصة لإستكشاف الادوات ومطابقتها مع الصور التي توضح</a:t>
                      </a:r>
                      <a:r>
                        <a:rPr lang="ar-AE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مكان الأدوات .</a:t>
                      </a:r>
                    </a:p>
                    <a:p>
                      <a:pPr algn="r"/>
                      <a:endParaRPr lang="ar-AE" sz="1200" b="0" i="0" kern="1200" dirty="0" smtClean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EG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0" i="0" kern="120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3- </a:t>
                      </a:r>
                      <a:r>
                        <a:rPr lang="ar-SA" sz="1200" b="0" i="0" kern="120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تعزيز التواصل الاجتماعي </a:t>
                      </a:r>
                      <a:r>
                        <a:rPr lang="ar-EG" sz="1200" b="0" i="0" kern="120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</a:t>
                      </a:r>
                      <a:endParaRPr lang="ar-EG" sz="1200" b="0" i="0" kern="1200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من الممكن تعزيز الطالب  من خلال  القيام مع الاهل في الترتيب وإعادة الادوات بعد</a:t>
                      </a:r>
                      <a:r>
                        <a:rPr lang="ar-AE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استخدامها في المنزل .</a:t>
                      </a:r>
                      <a:r>
                        <a:rPr lang="ar-AE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  <a:endParaRPr lang="ar-AE" sz="1200" b="0" i="0" kern="1200" baseline="0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AE" sz="1200" b="0" i="0" kern="1200" dirty="0" smtClean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EG" sz="1200" b="0" i="0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EG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4- الثقة بالنفس:</a:t>
                      </a:r>
                      <a:endParaRPr lang="ar-EG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EG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عندما يقوم الطفل </a:t>
                      </a:r>
                      <a:r>
                        <a:rPr lang="ar-AE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بترتيب</a:t>
                      </a:r>
                      <a:r>
                        <a:rPr lang="ar-AE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 واعادةالأدوات </a:t>
                      </a:r>
                      <a:r>
                        <a:rPr lang="ar-EG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يرى </a:t>
                      </a:r>
                      <a:r>
                        <a:rPr lang="ar-EG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نجاحه و تزيد ثقته بنفسه، لذلك يجب التدرج معه بتقديم أبسط أنواع المتهات حتى يرى نجاحا سريعا يشجعه على الإكمال في المستويات الأعلى بالتدريج.</a:t>
                      </a: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400" b="0" i="0" kern="120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 </a:t>
                      </a:r>
                      <a:r>
                        <a:rPr lang="ar-AE" sz="1400" b="0" i="0" kern="120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التقليد.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من الممكن ان يتعلم الطالب  ترتيب وأعادة الأدوات من خلال التقليد .</a:t>
                      </a:r>
                      <a:endParaRPr lang="ar-EG" sz="14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المقدمة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10 February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64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395409"/>
              </p:ext>
            </p:extLst>
          </p:nvPr>
        </p:nvGraphicFramePr>
        <p:xfrm>
          <a:off x="225287" y="201391"/>
          <a:ext cx="11755944" cy="63319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884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74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7968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dirty="0" smtClean="0">
                          <a:latin typeface="Arial" panose="020B0604020202020204" pitchFamily="34" charset="0"/>
                          <a:cs typeface="Sakkal Majalla" panose="02000000000000000000" pitchFamily="2" charset="-78"/>
                        </a:rPr>
                        <a:t>إعادة المواد المستخدمة إلى مكانها الصحيح بعد الانتهاء من العمل.</a:t>
                      </a: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4703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59261">
                <a:tc>
                  <a:txBody>
                    <a:bodyPr/>
                    <a:lstStyle/>
                    <a:p>
                      <a:pPr marL="0" indent="0" algn="r" rtl="1">
                        <a:buFontTx/>
                        <a:buNone/>
                      </a:pPr>
                      <a:r>
                        <a:rPr lang="ar-AE" sz="24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ملاحظات مهمة :</a:t>
                      </a:r>
                      <a:r>
                        <a:rPr lang="ar-AE" sz="16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 </a:t>
                      </a:r>
                    </a:p>
                    <a:p>
                      <a:pPr marL="0" indent="0" algn="r" rtl="1">
                        <a:buFontTx/>
                        <a:buNone/>
                      </a:pPr>
                      <a:endParaRPr lang="ar-AE" sz="1600" b="1" u="none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85750" indent="-285750" algn="r" rtl="1">
                        <a:buFontTx/>
                        <a:buChar char="-"/>
                      </a:pPr>
                      <a:r>
                        <a:rPr lang="ar-AE" sz="16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إختيار صورة مناسبة , ومن الأفضل ان تكون الصور المستخدمة صور واضحة ويتم توجيه الطالب مسبقا لتوزيع الادوات في الغرفة الصفية أو في المنزل . </a:t>
                      </a:r>
                    </a:p>
                    <a:p>
                      <a:pPr marL="285750" indent="-285750" algn="r" rtl="1">
                        <a:buFontTx/>
                        <a:buChar char="-"/>
                      </a:pPr>
                      <a:r>
                        <a:rPr lang="ar-AE" sz="16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 تكون الصورة بحجم مناسب  لطالب .</a:t>
                      </a:r>
                    </a:p>
                    <a:p>
                      <a:pPr marL="285750" indent="-285750" algn="r" rtl="1">
                        <a:buFontTx/>
                        <a:buChar char="-"/>
                      </a:pPr>
                      <a:endParaRPr lang="ar-AE" sz="1600" b="1" u="none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85750" indent="-285750" algn="r" rtl="1">
                        <a:buFontTx/>
                        <a:buChar char="-"/>
                      </a:pPr>
                      <a:r>
                        <a:rPr lang="ar-AE" sz="20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الإجراءات :- </a:t>
                      </a:r>
                    </a:p>
                    <a:p>
                      <a:pPr marL="285750" indent="-285750" algn="r" rtl="1">
                        <a:buFontTx/>
                        <a:buChar char="-"/>
                      </a:pPr>
                      <a:endParaRPr lang="ar-AE" sz="1600" b="1" u="none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Tx/>
                        <a:buNone/>
                      </a:pPr>
                      <a:r>
                        <a:rPr lang="ar-AE" sz="16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 يجب على المعلم أن ينادي الطالب بإسمة ( حتى ينظر للمعلم ) ويجذب إنتباه الطالب  .</a:t>
                      </a:r>
                    </a:p>
                    <a:p>
                      <a:pPr marL="0" indent="0" algn="r" rtl="1">
                        <a:buFontTx/>
                        <a:buNone/>
                      </a:pPr>
                      <a:r>
                        <a:rPr lang="ar-AE" sz="16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2- ينظر الطالب للمعلم عند منادات اسمة .</a:t>
                      </a:r>
                    </a:p>
                    <a:p>
                      <a:pPr marL="0" indent="0" algn="r" rtl="1">
                        <a:buFontTx/>
                        <a:buNone/>
                      </a:pPr>
                      <a:r>
                        <a:rPr lang="ar-AE" sz="16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3- يضع المعلم الصور بجانب محاذات عينة حتى ينظر الطالب لها  ويرية الادوات المطابقة لصورة .</a:t>
                      </a:r>
                    </a:p>
                    <a:p>
                      <a:pPr marL="0" indent="0" algn="r" rtl="1">
                        <a:buFontTx/>
                        <a:buNone/>
                      </a:pPr>
                      <a:r>
                        <a:rPr lang="ar-AE" sz="16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4- ينظر الطالب للمعلم والصور والادوات  .</a:t>
                      </a:r>
                    </a:p>
                    <a:p>
                      <a:pPr marL="0" indent="0" algn="r" rtl="1">
                        <a:buFontTx/>
                        <a:buNone/>
                      </a:pPr>
                      <a:r>
                        <a:rPr lang="ar-AE" sz="16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5- يضع المعلم الصورة إلى جانب الطالب ويقول احمد أنظر « لألوان «  نضع الألوان في مكانها بعد الانتهاء من  استخدامها  ثم يساعد المعلم  الطالب ويعيد الألوان إلى  المكان المناسب .</a:t>
                      </a:r>
                    </a:p>
                    <a:p>
                      <a:pPr marL="0" indent="0" algn="r" rtl="1">
                        <a:buFontTx/>
                        <a:buNone/>
                      </a:pPr>
                      <a:r>
                        <a:rPr lang="ar-AE" sz="16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6- يطلب المعلم من الطالب بالقيام بنفس المهمة عدة مرات حتى ينتبة الطالب ويتعرف إلى مكان الاشياء .</a:t>
                      </a:r>
                    </a:p>
                    <a:p>
                      <a:endParaRPr lang="ar-EG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EG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EG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EG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EG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42EF-3AAD-44DC-B736-900FDC7B54C3}" type="datetime3">
              <a:rPr lang="en-US" smtClean="0"/>
              <a:t>10 February 2021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484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026" y="287639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AE" sz="1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نشاط رياضي 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0163" y="1635617"/>
            <a:ext cx="7366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dirty="0" smtClean="0"/>
              <a:t>1-أعداد مسابقة  لمن يعيد ويرتب الادوات إلى مكانها .</a:t>
            </a:r>
          </a:p>
          <a:p>
            <a:pPr algn="r"/>
            <a:r>
              <a:rPr lang="ar-AE" dirty="0" smtClean="0"/>
              <a:t>2- جري الطالب إلى مسافة مناسبة لوضع كل أداة في السلة المناسبة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548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026" y="287639"/>
            <a:ext cx="4685739" cy="832104"/>
          </a:xfrm>
        </p:spPr>
        <p:txBody>
          <a:bodyPr anchor="b">
            <a:normAutofit/>
          </a:bodyPr>
          <a:lstStyle/>
          <a:p>
            <a:pPr algn="ctr"/>
            <a:r>
              <a:rPr lang="ar-EG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نشاط فنى.</a:t>
            </a:r>
            <a:br>
              <a:rPr lang="ar-EG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8794" y="1635617"/>
            <a:ext cx="817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dirty="0" smtClean="0"/>
              <a:t>1-تصوير الأدوات وإعادت لصقها على السلال والأكواب  لتعرف على مكانها المناسب ..</a:t>
            </a:r>
          </a:p>
        </p:txBody>
      </p:sp>
    </p:spTree>
    <p:extLst>
      <p:ext uri="{BB962C8B-B14F-4D97-AF65-F5344CB8AC3E}">
        <p14:creationId xmlns:p14="http://schemas.microsoft.com/office/powerpoint/2010/main" val="1418032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035488"/>
              </p:ext>
            </p:extLst>
          </p:nvPr>
        </p:nvGraphicFramePr>
        <p:xfrm>
          <a:off x="180109" y="165333"/>
          <a:ext cx="11804073" cy="65147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40904">
                <a:tc>
                  <a:txBody>
                    <a:bodyPr/>
                    <a:lstStyle/>
                    <a:p>
                      <a:pPr algn="r"/>
                      <a:r>
                        <a:rPr lang="ar-EG" sz="1200" b="1" u="none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التدرج في تنفيذ النشاط:</a:t>
                      </a:r>
                      <a:endParaRPr lang="ar-EG" sz="1200" u="none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Tx/>
                        <a:buNone/>
                      </a:pPr>
                      <a:r>
                        <a:rPr lang="ar-AE" sz="12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 يجب على المعلم أن ينادي الطالب بإسمة ( حتى ينظر للمعلم ) ويجذب إنتباه الطالب  .</a:t>
                      </a:r>
                    </a:p>
                    <a:p>
                      <a:pPr marL="0" indent="0" algn="r" rtl="1">
                        <a:buFontTx/>
                        <a:buNone/>
                      </a:pPr>
                      <a:r>
                        <a:rPr lang="ar-AE" sz="12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2- ينظر الطالب للمعلم عند منادات اسمة .</a:t>
                      </a:r>
                    </a:p>
                    <a:p>
                      <a:pPr marL="0" indent="0" algn="r" rtl="1">
                        <a:buFontTx/>
                        <a:buNone/>
                      </a:pPr>
                      <a:r>
                        <a:rPr lang="ar-AE" sz="12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3- يضع المعلم الصور بجانب محاذات عينة حتى ينظر الطالب لها  ويرية الادوات المطابقة لصورة .</a:t>
                      </a:r>
                    </a:p>
                    <a:p>
                      <a:pPr marL="0" indent="0" algn="r" rtl="1">
                        <a:buFontTx/>
                        <a:buNone/>
                      </a:pPr>
                      <a:r>
                        <a:rPr lang="ar-AE" sz="12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4- ينظر الطالب للمعلم والصور والادوات  .</a:t>
                      </a:r>
                    </a:p>
                    <a:p>
                      <a:pPr marL="0" indent="0" algn="r" rtl="1">
                        <a:buFontTx/>
                        <a:buNone/>
                      </a:pPr>
                      <a:r>
                        <a:rPr lang="ar-AE" sz="12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5- يضع المعلم الصورة إلى جانب الطالب ويقول احمد أنظر « ألوان «  نضع الألوان في مكانها بعد الانتهاء من  استخدامها ويري المعلم الطالب المكان المناسب .</a:t>
                      </a:r>
                    </a:p>
                    <a:p>
                      <a:pPr marL="0" indent="0" algn="r" rtl="1">
                        <a:buFontTx/>
                        <a:buNone/>
                      </a:pPr>
                      <a:r>
                        <a:rPr lang="ar-AE" sz="12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6- يطلب المعلم من الطالب بالقيام بنفس المهمة عدة مرات حتى ينتبة الطالب ويتعرف إلى مكان الاشياء .</a:t>
                      </a:r>
                    </a:p>
                    <a:p>
                      <a:pPr algn="r" rtl="1"/>
                      <a:r>
                        <a:rPr lang="ar-EG" sz="1200" b="1" u="non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الموسيقي </a:t>
                      </a:r>
                      <a:endParaRPr lang="ar-AE" sz="1200" b="1" u="none" baseline="0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 يستمع الطالب  ل نشيد ترتيب الادوات .</a:t>
                      </a:r>
                    </a:p>
                    <a:p>
                      <a:pPr algn="r" rtl="1"/>
                      <a:r>
                        <a:rPr lang="en-US" sz="1200" b="1" u="non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  <a:hlinkClick r:id="rId3"/>
                        </a:rPr>
                        <a:t>https://www.youtube.com/watch?v=_3hmUuQ0LL4</a:t>
                      </a:r>
                      <a:endParaRPr lang="ar-AE" sz="1200" b="1" u="none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u="none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u="none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u="none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u="none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EG" sz="1200" b="1" u="non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AE" sz="12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 يقوم الطالب بترتيب الادوات في المنزل .</a:t>
                      </a:r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16429">
                <a:tc>
                  <a:txBody>
                    <a:bodyPr/>
                    <a:lstStyle/>
                    <a:p>
                      <a:pPr algn="r" rtl="1"/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 : ان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يرتب الطالب بدون مساعدة      بسيطة   جيد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يعيد الطالب الادوات بمساعدة بسيطة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ضعيف :- أن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يعد الطالب بمساعدة  كبيرة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8    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9267-0502-414C-ADC8-E730C18BC296}" type="datetime3">
              <a:rPr lang="en-US" smtClean="0"/>
              <a:t>10 February 2021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23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EED42B-3B47-45C2-9F50-0B4533C0F1E3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c1803469-1359-4921-b8b2-4aa11e6de6e4"/>
    <ds:schemaRef ds:uri="http://schemas.microsoft.com/office/2006/metadata/properties"/>
    <ds:schemaRef ds:uri="http://purl.org/dc/elements/1.1/"/>
    <ds:schemaRef ds:uri="0860e916-1933-4f54-bf75-902e7a9d18bb"/>
    <ds:schemaRef ds:uri="http://schemas.openxmlformats.org/package/2006/metadata/core-properties"/>
    <ds:schemaRef ds:uri="http://purl.org/dc/terms/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4159</TotalTime>
  <Words>520</Words>
  <Application>Microsoft Office PowerPoint</Application>
  <PresentationFormat>Custom</PresentationFormat>
  <Paragraphs>142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- اسم الهدف:إعادة المواد المستخدمة إلى مكانها الصحيح بعد الانتهاء من العمل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نشاط رياضي </vt:lpstr>
      <vt:lpstr>نشاط فنى.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USER</cp:lastModifiedBy>
  <cp:revision>269</cp:revision>
  <dcterms:created xsi:type="dcterms:W3CDTF">2020-07-26T19:33:45Z</dcterms:created>
  <dcterms:modified xsi:type="dcterms:W3CDTF">2021-02-10T04:57:51Z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