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90" r:id="rId5"/>
  </p:sldMasterIdLst>
  <p:notesMasterIdLst>
    <p:notesMasterId r:id="rId15"/>
  </p:notesMasterIdLst>
  <p:sldIdLst>
    <p:sldId id="267" r:id="rId6"/>
    <p:sldId id="257" r:id="rId7"/>
    <p:sldId id="313" r:id="rId8"/>
    <p:sldId id="316" r:id="rId9"/>
    <p:sldId id="258" r:id="rId10"/>
    <p:sldId id="300" r:id="rId11"/>
    <p:sldId id="301" r:id="rId12"/>
    <p:sldId id="317" r:id="rId13"/>
    <p:sldId id="31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37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1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1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1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1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400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1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241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1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345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1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998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1 February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34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1 February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92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 February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63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1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1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824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1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640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1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483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1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260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4508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1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1 February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1 February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1 February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1 February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1 February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1 February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1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1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315459" y="2608024"/>
            <a:ext cx="4851352" cy="1827069"/>
          </a:xfrm>
        </p:spPr>
        <p:txBody>
          <a:bodyPr>
            <a:normAutofit/>
          </a:bodyPr>
          <a:lstStyle/>
          <a:p>
            <a:pPr algn="ctr" rtl="1"/>
            <a:r>
              <a:rPr lang="ar-AE" sz="2800" dirty="0">
                <a:latin typeface="Arial" panose="020B0604020202020204" pitchFamily="34" charset="0"/>
                <a:cs typeface="Sakkal Majalla" panose="02000000000000000000" pitchFamily="2" charset="-78"/>
              </a:rPr>
              <a:t>فك أزرار كبيرة الحجم</a:t>
            </a:r>
            <a:endParaRPr lang="ru-RU" sz="2800" dirty="0">
              <a:latin typeface="Arial" panose="020B060402020202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9695101" y="503793"/>
            <a:ext cx="1124804" cy="9712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557694">
            <a:off x="8776295" y="5266975"/>
            <a:ext cx="2036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مقدم الهدف:</a:t>
            </a:r>
            <a:r>
              <a:rPr lang="ar-EG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AE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ايمان المعمري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08370"/>
              </p:ext>
            </p:extLst>
          </p:nvPr>
        </p:nvGraphicFramePr>
        <p:xfrm>
          <a:off x="142774" y="87193"/>
          <a:ext cx="11906451" cy="65879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894627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299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449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 أ. خديجة الكعبي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ايمان المعمري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A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فك أزرار كبيرة الحجم</a:t>
                      </a:r>
                    </a:p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A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:(744</a:t>
                      </a:r>
                      <a:r>
                        <a:rPr lang="ar-AE" sz="12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59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العمرية:3 - 15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 شديدة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الإعاقة الذهنية الشديدة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299908">
                <a:tc gridSpan="3">
                  <a:txBody>
                    <a:bodyPr/>
                    <a:lstStyle/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درس </a:t>
                      </a:r>
                      <a:r>
                        <a:rPr lang="ar-EG" sz="1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قصة: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ألبس لوحدي!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1-ألبس لوحدي!!  قبل الخروج من المنزل ألبس ملابس جميلة.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2-أعرف ألبس لوحدي!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3-أولا ألبس البلوزة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4- ثانيا ألبس البنطلون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1 February 2021</a:t>
            </a:fld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88CA346-27EC-4DF4-9982-D747F512F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300" y="1308473"/>
            <a:ext cx="988297" cy="12192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DA3ACA0-6E97-4D9A-8583-60D00DF22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8766" y="2485849"/>
            <a:ext cx="1017115" cy="12854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22334C1-372C-40F8-8617-D576DE3E56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8766" y="4032935"/>
            <a:ext cx="1054293" cy="97527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C182BE4-B6E3-4D2A-BCB7-E48BFF574C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8766" y="5457238"/>
            <a:ext cx="1054293" cy="101311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80A6A50-DAB6-4780-ACCF-8EABF3396C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9986" y="1587844"/>
            <a:ext cx="1001551" cy="82385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E35FB71-0E0F-459E-B1F5-20D797980D43}"/>
              </a:ext>
            </a:extLst>
          </p:cNvPr>
          <p:cNvSpPr txBox="1"/>
          <p:nvPr/>
        </p:nvSpPr>
        <p:spPr>
          <a:xfrm>
            <a:off x="3392423" y="1918112"/>
            <a:ext cx="209927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 rtl="1">
              <a:buFont typeface="+mj-lt"/>
              <a:buNone/>
            </a:pPr>
            <a:r>
              <a:rPr lang="ar-AE" sz="1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5-أدخل الازرار في الفتحة</a:t>
            </a:r>
          </a:p>
          <a:p>
            <a:pPr marL="0" indent="0" algn="r" rtl="1">
              <a:buFont typeface="+mj-lt"/>
              <a:buNone/>
            </a:pPr>
            <a:endParaRPr lang="ar-AE" sz="1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Font typeface="+mj-lt"/>
              <a:buNone/>
            </a:pPr>
            <a:endParaRPr lang="ar-AE" sz="1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Font typeface="+mj-lt"/>
              <a:buNone/>
            </a:pPr>
            <a:endParaRPr lang="ar-AE" sz="1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Font typeface="+mj-lt"/>
              <a:buNone/>
            </a:pPr>
            <a:endParaRPr lang="ar-AE" sz="1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Font typeface="+mj-lt"/>
              <a:buNone/>
            </a:pPr>
            <a:r>
              <a:rPr lang="ar-AE" sz="1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6- </a:t>
            </a:r>
            <a:r>
              <a:rPr lang="ar-AE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 ثم</a:t>
            </a:r>
            <a:r>
              <a:rPr lang="ar-AE" sz="1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ألبس جواربي</a:t>
            </a:r>
          </a:p>
          <a:p>
            <a:pPr marL="0" indent="0" algn="r" rtl="1">
              <a:buFont typeface="+mj-lt"/>
              <a:buNone/>
            </a:pPr>
            <a:endParaRPr lang="ar-AE" sz="1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Font typeface="+mj-lt"/>
              <a:buNone/>
            </a:pPr>
            <a:endParaRPr lang="ar-AE" sz="1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Font typeface="+mj-lt"/>
              <a:buNone/>
            </a:pPr>
            <a:endParaRPr lang="ar-AE" sz="1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Font typeface="+mj-lt"/>
              <a:buNone/>
            </a:pPr>
            <a:endParaRPr lang="ar-AE" sz="1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Font typeface="+mj-lt"/>
              <a:buNone/>
            </a:pPr>
            <a:endParaRPr lang="ar-AE" sz="1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Font typeface="+mj-lt"/>
              <a:buNone/>
            </a:pPr>
            <a:r>
              <a:rPr lang="ar-AE" sz="1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7- أخيرا ألبس حذائي</a:t>
            </a:r>
          </a:p>
          <a:p>
            <a:pPr marL="0" indent="0" algn="r" rtl="1">
              <a:buFont typeface="+mj-lt"/>
              <a:buNone/>
            </a:pPr>
            <a:endParaRPr lang="ar-AE" sz="1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Font typeface="+mj-lt"/>
              <a:buNone/>
            </a:pPr>
            <a:endParaRPr lang="ar-AE" sz="1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Font typeface="+mj-lt"/>
              <a:buNone/>
            </a:pPr>
            <a:endParaRPr lang="ar-AE" sz="1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Font typeface="+mj-lt"/>
              <a:buNone/>
            </a:pPr>
            <a:endParaRPr lang="ar-AE" sz="1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Font typeface="+mj-lt"/>
              <a:buNone/>
            </a:pPr>
            <a:endParaRPr lang="ar-AE" sz="1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Font typeface="+mj-lt"/>
              <a:buNone/>
            </a:pPr>
            <a:r>
              <a:rPr lang="ar-AE" sz="1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8-عندما أرتدي ملابسي لوحدي أكون سعيداً</a:t>
            </a:r>
          </a:p>
          <a:p>
            <a:pPr algn="r" rtl="1"/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25FCDF-6659-4B2C-B770-E52531B5E6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5287" y="2527751"/>
            <a:ext cx="1006249" cy="9012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415495-D175-4535-837D-1BACBFFFA3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5287" y="3564604"/>
            <a:ext cx="1006249" cy="9270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F49060-F938-473C-972A-C370F9506F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0066" y="4914521"/>
            <a:ext cx="1222357" cy="143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FFC98-322A-432D-AA29-3CA95E7CF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752" y="291015"/>
            <a:ext cx="3968496" cy="832104"/>
          </a:xfrm>
        </p:spPr>
        <p:txBody>
          <a:bodyPr/>
          <a:lstStyle/>
          <a:p>
            <a:pPr algn="ctr" rtl="1"/>
            <a:r>
              <a:rPr lang="ar-AE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أدخل الازرار في الفتحة</a:t>
            </a:r>
            <a:br>
              <a:rPr lang="ar-AE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BAA7CA-E7FC-4455-8ADA-6FD1AB24F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C55B12-AC45-418F-B201-5BE1A34E4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091" y="1639092"/>
            <a:ext cx="5248509" cy="431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28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9614D-18D0-40AE-82B4-8C456E192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102" y="696992"/>
            <a:ext cx="3968496" cy="832104"/>
          </a:xfrm>
        </p:spPr>
        <p:txBody>
          <a:bodyPr/>
          <a:lstStyle/>
          <a:p>
            <a:pPr algn="ctr" rtl="1"/>
            <a:r>
              <a:rPr lang="ar-AE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أرتدي ملابسي لوحدي وأكون سعيداً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070ED1-CB1B-4F33-A9C3-EAB1D75B4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4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791762-421A-480A-8974-0AA79D774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751" y="1761746"/>
            <a:ext cx="3497198" cy="409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37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162033"/>
              </p:ext>
            </p:extLst>
          </p:nvPr>
        </p:nvGraphicFramePr>
        <p:xfrm>
          <a:off x="371061" y="245890"/>
          <a:ext cx="11589108" cy="62187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9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5777">
                <a:tc>
                  <a:txBody>
                    <a:bodyPr/>
                    <a:lstStyle/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1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</a:t>
                      </a:r>
                      <a:r>
                        <a:rPr lang="ar-A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فك أزرار كبيرة الحجم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607">
                <a:tc>
                  <a:txBody>
                    <a:bodyPr/>
                    <a:lstStyle/>
                    <a:p>
                      <a:pPr algn="r" rtl="1"/>
                      <a:r>
                        <a:rPr lang="ar-SA" sz="11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1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1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322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11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 ستراتيجيات التعليم:</a:t>
                      </a:r>
                      <a:endParaRPr lang="ar-AE" sz="11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1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1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1-النمذجة والمحاكاة :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وذلك من خلال قيام المعلم  باستخدام أزرار كبير وتدريب الطلاب على فكر الازرار بالتقليد.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b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</a:br>
                      <a:r>
                        <a:rPr lang="en-US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</a:t>
                      </a:r>
                      <a:r>
                        <a:rPr lang="ar-EG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</a:t>
                      </a:r>
                      <a:r>
                        <a:rPr lang="ar-AE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التعلم الفردي: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يقوم الطالب من خلالها تحسين المهارات الوظيفية عن طريق فك الازرار في قطعت قماش مصنوعة لهذا التمرين.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EG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ar-AE" sz="14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</a:t>
                      </a:r>
                      <a:r>
                        <a:rPr lang="ar-SA" sz="14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</a:t>
                      </a:r>
                      <a:r>
                        <a:rPr lang="ar-AE" sz="14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فردي مستقل:</a:t>
                      </a:r>
                    </a:p>
                    <a:p>
                      <a:pPr marL="0" indent="0" algn="r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ar-AE" sz="14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على أن يقوم المعلم بإعطاء الطالب مهمة فتح الازرار بعد التوجيه اللفظي.</a:t>
                      </a:r>
                    </a:p>
                    <a:p>
                      <a:pPr marL="0" indent="0" algn="r" defTabSz="914400" rtl="1" eaLnBrk="1" latinLnBrk="0" hangingPunct="1">
                        <a:buFont typeface="Arial" panose="020B0604020202020204" pitchFamily="34" charset="0"/>
                        <a:buNone/>
                      </a:pPr>
                      <a:endParaRPr lang="ar-AE" sz="1400" b="0" i="0" u="none" kern="1200" baseline="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ar-AE" sz="1400" b="0" i="0" u="none" kern="1200" baseline="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4-اللعب التنافسي:</a:t>
                      </a:r>
                    </a:p>
                    <a:p>
                      <a:pPr marL="0" indent="0" algn="r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ar-AE" sz="14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على ان يقوم الطالب بفك عدد أكبر من الازرار بشكل تنافسي مع زملاءه من بعد التوجيه اللفظي من المعلم.</a:t>
                      </a:r>
                    </a:p>
                    <a:p>
                      <a:pPr marL="0" indent="0" algn="r" defTabSz="914400" rtl="1" eaLnBrk="1" latinLnBrk="0" hangingPunct="1">
                        <a:buFont typeface="Arial" panose="020B0604020202020204" pitchFamily="34" charset="0"/>
                        <a:buNone/>
                      </a:pPr>
                      <a:endParaRPr lang="ar-AE" sz="1400" b="0" i="0" u="none" kern="1200" baseline="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ar-AE" sz="1400" b="0" i="0" u="none" kern="1200" baseline="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5-التكامل الحسي:</a:t>
                      </a:r>
                    </a:p>
                    <a:p>
                      <a:pPr marL="0" indent="0" algn="r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ar-AE" sz="14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وذلك من خلال تصنيف الطالب للأزرار بمختلف أحجامها ( كبير / صغير ) </a:t>
                      </a:r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المقدمة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1 February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6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D203FF-02FB-4EB0-B5DF-789F2E08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 February 2021</a:t>
            </a:fld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E4F268-004C-48F5-9243-DAD91B583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6</a:t>
            </a:fld>
            <a:endParaRPr lang="en-GB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BFDD2E-5A97-44B9-BFC8-3A9636E76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096337"/>
              </p:ext>
            </p:extLst>
          </p:nvPr>
        </p:nvGraphicFramePr>
        <p:xfrm>
          <a:off x="252235" y="239493"/>
          <a:ext cx="11804073" cy="5757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8992">
                <a:tc>
                  <a:txBody>
                    <a:bodyPr/>
                    <a:lstStyle/>
                    <a:p>
                      <a:pPr algn="r"/>
                      <a:endParaRPr lang="en-US" sz="12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sz="12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sz="12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EG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التدرج في تنفيذ النشاط:</a:t>
                      </a:r>
                    </a:p>
                    <a:p>
                      <a:pPr algn="r" rtl="1"/>
                      <a:endParaRPr lang="ar-AE" sz="1200" b="0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يطلب المعلم من الطالب الجلوس بشكل صحيح لسماع القصة.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2-يطلب المعلم من الطالب النظر الي الصور امامة وتسميتها.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3-يطلب المعلم من الطالب تقليد المعلم في فك الازرار باستخدام قميص ذو أزرار.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4-يطلب المعلم من الطالب بفك الازرار في القميص.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5-يطلب المعلم من الطالب بالعمل بشكل فردي من خلال تمرين المهارة على قطعة قماش. </a:t>
                      </a:r>
                      <a:endParaRPr lang="ar-SA" sz="12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sz="12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sz="12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sz="12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sng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النشاط الرياضي  :  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يقوم الطالب بمسابقة تنافسية من خلال أسرع طالب لفتح أزرار القميص.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sng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النشاط الفني</a:t>
                      </a:r>
                      <a:r>
                        <a:rPr lang="ar-SA" sz="1200" b="1" u="sng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 :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تلوين صور أزرار مختلفة الاحجام أو تلوين أزرار مختلفة الاحجام من ثم وضعها تحت الشمس واستخدامها لعمل فني.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SA" sz="1200" b="1" u="sng" kern="1200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نشاط موسيقي</a:t>
                      </a:r>
                      <a:r>
                        <a:rPr lang="ar-SA" sz="1200" b="1" u="none" kern="1200" baseline="0" dirty="0">
                          <a:solidFill>
                            <a:schemeClr val="tx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: </a:t>
                      </a: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 الاستماع الي أغاني او موسيقى وقت القيام </a:t>
                      </a:r>
                      <a:r>
                        <a:rPr lang="ar-AE" sz="1200" b="1" u="none" kern="1200" baseline="0" dirty="0" err="1">
                          <a:solidFill>
                            <a:schemeClr val="tx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بالمهمه</a:t>
                      </a: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.</a:t>
                      </a:r>
                      <a:endParaRPr lang="ar-AE" sz="12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AE" sz="12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AE" sz="12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AE" sz="12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00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تصوير الطالب وهو  يلبس قميص بأزرار.</a:t>
                      </a:r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489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مجموعة تدريبات على الأيباد تتضمن: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</a:t>
                      </a: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حميل بعض الألعاب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المناسبة</a:t>
                      </a: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56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u="sng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يفك الازرار بمساعدة عالية.                                                                                   </a:t>
                      </a:r>
                      <a:r>
                        <a:rPr lang="ar-AE" sz="1200" b="1" u="sng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يفك الازرار بمساعد بسيطة.                                                                                   </a:t>
                      </a:r>
                      <a:r>
                        <a:rPr lang="ar-AE" sz="1200" b="1" u="sng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مرتفع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يفك الازرار بمفرده.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298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58EF3-E0DB-4BEF-A00A-1ADE814FA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048" y="353272"/>
            <a:ext cx="3968496" cy="832104"/>
          </a:xfrm>
        </p:spPr>
        <p:txBody>
          <a:bodyPr/>
          <a:lstStyle/>
          <a:p>
            <a:pPr algn="ctr"/>
            <a:r>
              <a:rPr lang="ar-AE" dirty="0"/>
              <a:t>نشاط: فيديو ألبس ملابسي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5D1721-D85D-4A53-A0EA-6E80A6747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78B415A4-6C92-4DD2-BC7E-DB3563CD387A}"/>
              </a:ext>
            </a:extLst>
          </p:cNvPr>
          <p:cNvSpPr/>
          <p:nvPr/>
        </p:nvSpPr>
        <p:spPr>
          <a:xfrm>
            <a:off x="2826948" y="2672055"/>
            <a:ext cx="6249647" cy="75694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88D420-4C45-4210-96EF-463820A06EB6}"/>
              </a:ext>
            </a:extLst>
          </p:cNvPr>
          <p:cNvSpPr txBox="1"/>
          <p:nvPr/>
        </p:nvSpPr>
        <p:spPr>
          <a:xfrm>
            <a:off x="3058098" y="2891510"/>
            <a:ext cx="553871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https://www.youtube.com/watch?v=xHtvGb6C4bg</a:t>
            </a:r>
          </a:p>
        </p:txBody>
      </p:sp>
    </p:spTree>
    <p:extLst>
      <p:ext uri="{BB962C8B-B14F-4D97-AF65-F5344CB8AC3E}">
        <p14:creationId xmlns:p14="http://schemas.microsoft.com/office/powerpoint/2010/main" val="126619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C5ECB-30D6-4B64-8FF2-27FEDCAD9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880" y="389551"/>
            <a:ext cx="3968496" cy="832104"/>
          </a:xfrm>
        </p:spPr>
        <p:txBody>
          <a:bodyPr/>
          <a:lstStyle/>
          <a:p>
            <a:pPr algn="ctr"/>
            <a:r>
              <a:rPr lang="ar-AE" dirty="0"/>
              <a:t>نشاط : تلوين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0BA238-4CA5-4F53-AD76-5F30D97FA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B440F6C-BBD4-4BA5-8694-17001362035C}"/>
              </a:ext>
            </a:extLst>
          </p:cNvPr>
          <p:cNvPicPr>
            <a:picLocks noGrp="1" noChangeAspect="1" noChangeArrowheads="1"/>
          </p:cNvPicPr>
          <p:nvPr>
            <p:ph type="media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1406360"/>
            <a:ext cx="7159639" cy="506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915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8BDA7-A448-4834-9BD5-94D748C77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904" y="280734"/>
            <a:ext cx="3968496" cy="832104"/>
          </a:xfrm>
        </p:spPr>
        <p:txBody>
          <a:bodyPr/>
          <a:lstStyle/>
          <a:p>
            <a:pPr algn="ctr"/>
            <a:r>
              <a:rPr lang="ar-AE" dirty="0"/>
              <a:t>نشاط: تلوين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0858FF-0667-4C7F-952B-93F3C4701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B99275D-1697-4D15-B3C5-780957F7CF7F}"/>
              </a:ext>
            </a:extLst>
          </p:cNvPr>
          <p:cNvPicPr>
            <a:picLocks noGrp="1" noChangeAspect="1" noChangeArrowheads="1"/>
          </p:cNvPicPr>
          <p:nvPr>
            <p:ph type="media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940" y="1579182"/>
            <a:ext cx="6848743" cy="484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367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EED42B-3B47-45C2-9F50-0B4533C0F1E3}">
  <ds:schemaRefs>
    <ds:schemaRef ds:uri="0860e916-1933-4f54-bf75-902e7a9d18bb"/>
    <ds:schemaRef ds:uri="http://schemas.microsoft.com/office/2006/documentManagement/types"/>
    <ds:schemaRef ds:uri="http://www.w3.org/XML/1998/namespace"/>
    <ds:schemaRef ds:uri="c1803469-1359-4921-b8b2-4aa11e6de6e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4168</TotalTime>
  <Words>414</Words>
  <Application>Microsoft Office PowerPoint</Application>
  <PresentationFormat>شاشة عريضة</PresentationFormat>
  <Paragraphs>128</Paragraphs>
  <Slides>9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Sakkal Majalla</vt:lpstr>
      <vt:lpstr>Office Theme</vt:lpstr>
      <vt:lpstr>1_Office Theme</vt:lpstr>
      <vt:lpstr>فك أزرار كبيرة الحجم</vt:lpstr>
      <vt:lpstr>عرض تقديمي في PowerPoint</vt:lpstr>
      <vt:lpstr>أدخل الازرار في الفتحة </vt:lpstr>
      <vt:lpstr>أرتدي ملابسي لوحدي وأكون سعيداً</vt:lpstr>
      <vt:lpstr>عرض تقديمي في PowerPoint</vt:lpstr>
      <vt:lpstr>عرض تقديمي في PowerPoint</vt:lpstr>
      <vt:lpstr>نشاط: فيديو ألبس ملابسي</vt:lpstr>
      <vt:lpstr>نشاط : تلوين</vt:lpstr>
      <vt:lpstr>نشاط: تلوين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khadeja alkaabi</cp:lastModifiedBy>
  <cp:revision>356</cp:revision>
  <dcterms:created xsi:type="dcterms:W3CDTF">2020-07-26T19:33:45Z</dcterms:created>
  <dcterms:modified xsi:type="dcterms:W3CDTF">2021-02-01T16:00:02Z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