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6" r:id="rId3"/>
    <p:sldId id="265" r:id="rId4"/>
    <p:sldId id="267" r:id="rId5"/>
    <p:sldId id="260" r:id="rId6"/>
    <p:sldId id="259" r:id="rId7"/>
    <p:sldId id="258" r:id="rId8"/>
    <p:sldId id="264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F5904-2EF9-4227-9DC6-6E0E4CE5E8BB}" v="1992" dt="2021-01-27T18:11:51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90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4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63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9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4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0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26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4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32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D8A0-A39F-4AAD-B08F-7E7A2E358CB0}" type="datetimeFigureOut">
              <a:rPr lang="ar-SA" smtClean="0"/>
              <a:t>19/06/1442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8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L5winMLkY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sz="1800">
                <a:cs typeface="Arial"/>
              </a:rPr>
              <a:t>مقدم الهدف / سهيله الشامسي</a:t>
            </a:r>
            <a:endParaRPr lang="ar-SA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19149"/>
          <a:stretch>
            <a:fillRect/>
          </a:stretch>
        </p:blipFill>
        <p:spPr/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sz="2800" dirty="0">
                <a:cs typeface="Times New Roman"/>
              </a:rPr>
              <a:t>دفع الأشياء</a:t>
            </a:r>
            <a:br>
              <a:rPr lang="ar-AE" sz="2800">
                <a:cs typeface="Times New Roman"/>
              </a:rPr>
            </a:br>
            <a:r>
              <a:rPr lang="ar-AE" sz="2800">
                <a:cs typeface="Times New Roman"/>
              </a:rPr>
              <a:t>756</a:t>
            </a:r>
            <a:endParaRPr lang="ar-SA" sz="280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53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ACA1225-9D7B-46D9-82F2-A7FABBED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C3650E0-240B-4A86-880D-C9CDC3EE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C1A5B95F-BEEE-45EF-8B8F-766838E9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47429"/>
              </p:ext>
            </p:extLst>
          </p:nvPr>
        </p:nvGraphicFramePr>
        <p:xfrm>
          <a:off x="291693" y="52191"/>
          <a:ext cx="11770454" cy="6807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94682">
                  <a:extLst>
                    <a:ext uri="{9D8B030D-6E8A-4147-A177-3AD203B41FA5}">
                      <a16:colId xmlns:a16="http://schemas.microsoft.com/office/drawing/2014/main" val="3055232960"/>
                    </a:ext>
                  </a:extLst>
                </a:gridCol>
                <a:gridCol w="3665156">
                  <a:extLst>
                    <a:ext uri="{9D8B030D-6E8A-4147-A177-3AD203B41FA5}">
                      <a16:colId xmlns:a16="http://schemas.microsoft.com/office/drawing/2014/main" val="1432565951"/>
                    </a:ext>
                  </a:extLst>
                </a:gridCol>
                <a:gridCol w="3157670">
                  <a:extLst>
                    <a:ext uri="{9D8B030D-6E8A-4147-A177-3AD203B41FA5}">
                      <a16:colId xmlns:a16="http://schemas.microsoft.com/office/drawing/2014/main" val="388691790"/>
                    </a:ext>
                  </a:extLst>
                </a:gridCol>
                <a:gridCol w="1452946">
                  <a:extLst>
                    <a:ext uri="{9D8B030D-6E8A-4147-A177-3AD203B41FA5}">
                      <a16:colId xmlns:a16="http://schemas.microsoft.com/office/drawing/2014/main" val="1648254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المراجعة: أ. </a:t>
                      </a:r>
                      <a:r>
                        <a:rPr lang="ar-AE" sz="1200" dirty="0"/>
                        <a:t>خديجة الكعبي </a:t>
                      </a:r>
                      <a:endParaRPr lang="ar-S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/>
                        <a:t>الإعداد: سهيله الشامسي</a:t>
                      </a:r>
                      <a:endParaRPr lang="ar-SA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/>
                        <a:t>دفع الأشياء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solidFill>
                            <a:schemeClr val="tx1"/>
                          </a:solidFill>
                        </a:rPr>
                        <a:t>الهدف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59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/>
                        <a:t>الفئة العمرية : 3 الى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/>
                        <a:t>مستوى الشدة: شديدة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/>
                        <a:t>فئة الإعاقة: إعاقة شديدة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solidFill>
                            <a:schemeClr val="tx1"/>
                          </a:solidFill>
                        </a:rPr>
                        <a:t>بيانات الهدف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484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 rtl="1"/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</a:rPr>
                        <a:t>عنوان الدرس: دفع الأشياء</a:t>
                      </a: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/>
                        <a:t>وضع علي محفظته في مكان ونسيها وبدأ بالبحث عنها تحت الأشياء على عجلة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400" dirty="0"/>
                        <a:t>يدفع علي الصندوق عن الطاولة ليبحث عن المحفظة</a:t>
                      </a:r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/>
                        <a:t>ثم يقوم علي بدفع الوسادة عن السرير للبحث عن محفظته</a:t>
                      </a:r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/>
                        <a:t>ثم يتذكر علي أنه خبأ المحفظة على الرف فيدفع الأغراض الموجودة على الرف باستعجال ليأخذ المحفظة من تحتها</a:t>
                      </a:r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  <a:p>
                      <a:pPr lvl="0" algn="r" rtl="1">
                        <a:buNone/>
                      </a:pPr>
                      <a:endParaRPr lang="ar-S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كتاب الطالب</a:t>
                      </a: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5929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0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87" y="1508388"/>
            <a:ext cx="2370358" cy="1390918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70" b="100000" l="0" r="802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63" y="2899306"/>
            <a:ext cx="2370048" cy="1376479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08" y="4675031"/>
            <a:ext cx="1836715" cy="191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9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ADA2F72-22BD-4DE7-B30C-C3FCC4F9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A218FA1-C747-4840-A644-A3EDD40C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CE70F8C-B716-435C-B87A-300F24AD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64554"/>
              </p:ext>
            </p:extLst>
          </p:nvPr>
        </p:nvGraphicFramePr>
        <p:xfrm>
          <a:off x="279734" y="365342"/>
          <a:ext cx="11698906" cy="5283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75094">
                  <a:extLst>
                    <a:ext uri="{9D8B030D-6E8A-4147-A177-3AD203B41FA5}">
                      <a16:colId xmlns:a16="http://schemas.microsoft.com/office/drawing/2014/main" val="3716782881"/>
                    </a:ext>
                  </a:extLst>
                </a:gridCol>
                <a:gridCol w="1423812">
                  <a:extLst>
                    <a:ext uri="{9D8B030D-6E8A-4147-A177-3AD203B41FA5}">
                      <a16:colId xmlns:a16="http://schemas.microsoft.com/office/drawing/2014/main" val="1942174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100"/>
                        <a:t>دفع الأشياء</a:t>
                      </a:r>
                      <a:endParaRPr lang="ar-SA" sz="11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/>
                        <a:t>الهدف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7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100"/>
                        <a:t>أنشطة مهارية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/>
                        <a:t>المكونات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77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200" dirty="0"/>
                        <a:t>   </a:t>
                      </a:r>
                    </a:p>
                    <a:p>
                      <a:pPr lvl="0" algn="r" rtl="1">
                        <a:buNone/>
                      </a:pPr>
                      <a:endParaRPr lang="ar-SA" sz="1200" dirty="0"/>
                    </a:p>
                    <a:p>
                      <a:pPr lvl="0" algn="r" rtl="1">
                        <a:buNone/>
                      </a:pPr>
                      <a:endParaRPr lang="ar-SA" sz="1200" dirty="0"/>
                    </a:p>
                    <a:p>
                      <a:pPr lvl="0" algn="r" rtl="1">
                        <a:buNone/>
                      </a:pPr>
                      <a:endParaRPr lang="ar-SA" sz="1200" dirty="0"/>
                    </a:p>
                    <a:p>
                      <a:pPr lvl="0" algn="r" rtl="1">
                        <a:buNone/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</a:rPr>
                        <a:t>استراتيجيات التعليم </a:t>
                      </a: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 النمذجة والمحاكاة :</a:t>
                      </a:r>
                      <a:endParaRPr lang="en-US" sz="1200" b="0" i="0" u="none" strike="noStrike" noProof="0" dirty="0"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    </a:t>
                      </a:r>
                      <a:r>
                        <a:rPr lang="ar-SA" sz="12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يقوم الطالب بتقليد المعلم في دفع الأشياء</a:t>
                      </a:r>
                      <a:endParaRPr lang="ar-SA" dirty="0"/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2- التكامل الحسي:</a:t>
                      </a:r>
                      <a:r>
                        <a:rPr lang="ar-SA" sz="12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  <a:endParaRPr lang="ar-SA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</a:rPr>
                        <a:t>   </a:t>
                      </a:r>
                      <a:r>
                        <a:rPr lang="ar-SA" sz="12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باستثارة حاستي اللمس والبصر</a:t>
                      </a:r>
                    </a:p>
                    <a:p>
                      <a:pPr lvl="0" algn="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3- أسلوب الحث : </a:t>
                      </a:r>
                      <a:endParaRPr lang="en-US" sz="1200" b="0" i="0" u="none" strike="noStrike" noProof="0" dirty="0"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   </a:t>
                      </a:r>
                      <a:r>
                        <a:rPr lang="ar-SA" sz="12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أن يستخدم المعلم التوجيه اللفظي لمساعدة الطالب مساعدة بسيطة فيقوم بمساعدته عن طريق المهارة التي يقوم بها مع الطالب </a:t>
                      </a:r>
                      <a:r>
                        <a:rPr lang="ar-SA" sz="12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وميكافتئه</a:t>
                      </a:r>
                      <a:r>
                        <a:rPr lang="ar-SA" sz="12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بعد إنجاز المهارة </a:t>
                      </a:r>
                      <a:endParaRPr lang="ar-SA" dirty="0"/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4- التدريب العملي </a:t>
                      </a:r>
                      <a:endParaRPr lang="ar-AE" sz="1200" b="0" i="0" u="none" strike="noStrike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2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يطلب المعلم من الطالب أن يدفع الكرسي او الطاولة الخفيفة في الفصل مع تقديم المساعدة التي يحتاجها الطالب لذلك</a:t>
                      </a:r>
                      <a:r>
                        <a:rPr lang="ar-AE" sz="1200" b="0" i="0" u="none" strike="noStrike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lang="ar-SA" sz="12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r>
                        <a:rPr lang="ar-SA" sz="1200" dirty="0"/>
                        <a:t>المقدمة</a:t>
                      </a:r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  <a:p>
                      <a:pPr lvl="0" algn="ctr" rtl="1">
                        <a:buNone/>
                      </a:pP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97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86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364E3A-2A17-4782-8DE2-702462E3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1718312"/>
            <a:ext cx="3968496" cy="832104"/>
          </a:xfrm>
        </p:spPr>
        <p:txBody>
          <a:bodyPr/>
          <a:lstStyle/>
          <a:p>
            <a:pPr algn="ctr"/>
            <a:r>
              <a:rPr lang="ar-SA">
                <a:cs typeface="Times New Roman"/>
              </a:rPr>
              <a:t>1- يدفع الصندوق عن الطاولة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34CA900-BAA4-43C6-8266-558BCDA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/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61CDD0E9-ED91-4E98-8CBD-E770DC50E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8861"/>
              </p:ext>
            </p:extLst>
          </p:nvPr>
        </p:nvGraphicFramePr>
        <p:xfrm>
          <a:off x="832945" y="125259"/>
          <a:ext cx="10613339" cy="144098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20187">
                  <a:extLst>
                    <a:ext uri="{9D8B030D-6E8A-4147-A177-3AD203B41FA5}">
                      <a16:colId xmlns:a16="http://schemas.microsoft.com/office/drawing/2014/main" val="921364517"/>
                    </a:ext>
                  </a:extLst>
                </a:gridCol>
                <a:gridCol w="1493152">
                  <a:extLst>
                    <a:ext uri="{9D8B030D-6E8A-4147-A177-3AD203B41FA5}">
                      <a16:colId xmlns:a16="http://schemas.microsoft.com/office/drawing/2014/main" val="2176703233"/>
                    </a:ext>
                  </a:extLst>
                </a:gridCol>
              </a:tblGrid>
              <a:tr h="1440989">
                <a:tc>
                  <a:txBody>
                    <a:bodyPr/>
                    <a:lstStyle/>
                    <a:p>
                      <a:pPr algn="r" rtl="1"/>
                      <a:endParaRPr lang="ar-SA" dirty="0"/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</a:rPr>
                        <a:t>الأنشطة الصفية :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</a:rPr>
                        <a:t>1- 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</a:rPr>
                        <a:t>يطلب المعلم من الطالب أن يبحث عن المحفظة تحت الصندوق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2-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</a:rPr>
                        <a:t> يطلب المعلم من الطالب أن يبحث عن المحفظة تحت الكرسي</a:t>
                      </a:r>
                      <a:endParaRPr lang="ar-SA" dirty="0"/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</a:rPr>
                        <a:t>3-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</a:rPr>
                        <a:t> يطلب المعلم من الطالب  أن يبحث عن المحفظة على الرف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lvl="0" algn="ctr" rtl="1">
                        <a:buNone/>
                      </a:pPr>
                      <a:endParaRPr lang="ar-SA" dirty="0"/>
                    </a:p>
                    <a:p>
                      <a:pPr lvl="0" algn="ctr" rtl="1">
                        <a:buNone/>
                      </a:pPr>
                      <a:r>
                        <a:rPr lang="ar-SA" sz="1600" dirty="0"/>
                        <a:t>كتاب الطالب 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81336"/>
                  </a:ext>
                </a:extLst>
              </a:tr>
            </a:tbl>
          </a:graphicData>
        </a:graphic>
      </p:graphicFrame>
      <p:sp>
        <p:nvSpPr>
          <p:cNvPr id="4" name="AutoShape 2" descr="blob:https://web.whatsapp.com/5b77b371-bc6f-4a4a-90dc-c86f947cbe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10625"/>
            <a:ext cx="6644425" cy="3658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067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32553D-EDDE-4E14-9CE3-6F848420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941" y="698616"/>
            <a:ext cx="3440576" cy="832104"/>
          </a:xfrm>
        </p:spPr>
        <p:txBody>
          <a:bodyPr/>
          <a:lstStyle/>
          <a:p>
            <a:pPr algn="ctr"/>
            <a:r>
              <a:rPr lang="ar-SA">
                <a:cs typeface="Times New Roman"/>
              </a:rPr>
              <a:t>2-  يدفع الوسادة عن السرير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C94011F-0644-4B6C-A613-681660B3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4" name="AutoShape 2" descr="blob:https://web.whatsapp.com/6094c6ee-07c5-4aa3-899c-9cc5a743d4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07" y="1886329"/>
            <a:ext cx="6202586" cy="3606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943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EBE362-0155-4547-B3C9-2DF95CA3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773" y="532956"/>
            <a:ext cx="3752109" cy="832104"/>
          </a:xfrm>
        </p:spPr>
        <p:txBody>
          <a:bodyPr/>
          <a:lstStyle/>
          <a:p>
            <a:pPr algn="ctr"/>
            <a:r>
              <a:rPr lang="ar-SA" dirty="0">
                <a:cs typeface="Times New Roman"/>
              </a:rPr>
              <a:t>3- يدفع الأغراض الموجودة فوق الرف</a:t>
            </a:r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A47DD49-F99E-4AAC-9230-AC3364BB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4" name="AutoShape 2" descr="blob:https://web.whatsapp.com/0fa506b6-30f2-4883-8257-8bc7f82906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61" y="2099258"/>
            <a:ext cx="5821353" cy="3507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25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484136"/>
              </p:ext>
            </p:extLst>
          </p:nvPr>
        </p:nvGraphicFramePr>
        <p:xfrm>
          <a:off x="69670" y="136524"/>
          <a:ext cx="12026535" cy="5185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51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701">
                <a:tc>
                  <a:txBody>
                    <a:bodyPr/>
                    <a:lstStyle/>
                    <a:p>
                      <a:pPr algn="r" rtl="1"/>
                      <a:endParaRPr lang="ar-AE" sz="1200" u="none" baseline="0" dirty="0"/>
                    </a:p>
                    <a:p>
                      <a:pPr marL="0" algn="r" defTabSz="914400" rtl="1" eaLnBrk="1" latinLnBrk="0" hangingPunct="1"/>
                      <a:r>
                        <a:rPr lang="ar-AE" sz="1200" u="none" kern="1200" baseline="0" dirty="0">
                          <a:solidFill>
                            <a:srgbClr val="FF0000"/>
                          </a:solidFill>
                        </a:rPr>
                        <a:t>الحصة الدراسية:</a:t>
                      </a:r>
                    </a:p>
                    <a:p>
                      <a:pPr algn="r" rtl="1"/>
                      <a:endParaRPr lang="ar-AE" sz="1200" u="none" baseline="0" dirty="0"/>
                    </a:p>
                    <a:p>
                      <a:pPr lvl="0" algn="r" rtl="1">
                        <a:buNone/>
                      </a:pPr>
                      <a:r>
                        <a:rPr lang="ar-AE" sz="1200" u="none" baseline="0" dirty="0"/>
                        <a:t>الهدف الرئيسي:  دفع الأشياء</a:t>
                      </a:r>
                    </a:p>
                    <a:p>
                      <a:pPr lvl="0" algn="r" rtl="1">
                        <a:buNone/>
                      </a:pPr>
                      <a:endParaRPr lang="ar-AE" sz="1200" u="none" baseline="0" dirty="0"/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u="none" baseline="0" dirty="0"/>
                        <a:t>1- قراءة الدرس بطريقة معبرة للطلبة عدة مرات مع الإشارة الى الصور في كتاب دليل الطالب </a:t>
                      </a: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none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u="none" baseline="0" dirty="0"/>
                        <a:t>2- تنفيذ التمارين والأنشطة الصفية في كتاب  دليل الطالب </a:t>
                      </a:r>
                      <a:endParaRPr lang="ar-AE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none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SA" sz="1200" u="sng" baseline="0" dirty="0"/>
                        <a:t>يتم تدريب الطالب على دفع الأغراض وتقديم الدعم الذي يحتاجه الطالب على حسب وضعه الصحي والجسدي  وتعزيز الطالب بشكل فوري </a:t>
                      </a:r>
                      <a:endParaRPr lang="ar-AE" sz="1200" u="sng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sng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sng" baseline="0" dirty="0"/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u="sng" baseline="0" dirty="0">
                          <a:solidFill>
                            <a:srgbClr val="FF0000"/>
                          </a:solidFill>
                        </a:rPr>
                        <a:t>النشاط الرياضي  : </a:t>
                      </a:r>
                      <a:r>
                        <a:rPr lang="ar-AE" sz="1200" u="none" baseline="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ar-AE" sz="1200" u="none" baseline="0" dirty="0">
                          <a:solidFill>
                            <a:schemeClr val="tx1"/>
                          </a:solidFill>
                        </a:rPr>
                        <a:t>مسابقة من يجد المحفظة أسرع</a:t>
                      </a:r>
                      <a:endParaRPr lang="ar-AE" sz="1200" u="none" kern="1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u="sng" baseline="0" dirty="0">
                          <a:solidFill>
                            <a:srgbClr val="FF0000"/>
                          </a:solidFill>
                        </a:rPr>
                        <a:t>النشاط الفني</a:t>
                      </a:r>
                      <a:r>
                        <a:rPr lang="ar-SA" sz="1200" u="sng" baseline="0" dirty="0">
                          <a:solidFill>
                            <a:srgbClr val="FF0000"/>
                          </a:solidFill>
                        </a:rPr>
                        <a:t>  : </a:t>
                      </a:r>
                      <a:r>
                        <a:rPr lang="ar-SA" sz="1200" u="none" baseline="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ar-SA" sz="1200" u="none" baseline="0" dirty="0">
                          <a:solidFill>
                            <a:schemeClr val="tx1"/>
                          </a:solidFill>
                        </a:rPr>
                        <a:t>أن يقوم الطالب بتلوين صورة دفع الأشياء والأغراض</a:t>
                      </a:r>
                      <a:endParaRPr lang="ar-AE" sz="1200" u="none" kern="1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SA" sz="1200" u="sng" kern="1200" baseline="0" dirty="0">
                          <a:solidFill>
                            <a:srgbClr val="FF0000"/>
                          </a:solidFill>
                        </a:rPr>
                        <a:t>النشاط الموسيقي:</a:t>
                      </a:r>
                      <a:r>
                        <a:rPr lang="ar-SA" sz="1200" u="none" kern="1200" baseline="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ar-SA" sz="1200" u="none" kern="1200" baseline="0" dirty="0">
                          <a:solidFill>
                            <a:schemeClr val="tx1"/>
                          </a:solidFill>
                        </a:rPr>
                        <a:t>الاستماع إلى أنشودة بسيطة ينشدها المعلم أثناء أداء المهارة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aseline="0"/>
                    </a:p>
                    <a:p>
                      <a:pPr algn="ctr" rtl="1"/>
                      <a:r>
                        <a:rPr lang="ar-AE" sz="1400" baseline="0"/>
                        <a:t>دليل المعلم</a:t>
                      </a:r>
                    </a:p>
                    <a:p>
                      <a:pPr algn="ctr" rtl="1"/>
                      <a:endParaRPr lang="ar-AE" sz="1400" baseline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98">
                <a:tc>
                  <a:txBody>
                    <a:bodyPr/>
                    <a:lstStyle/>
                    <a:p>
                      <a:pPr marL="0" marR="0" lvl="0" indent="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200" baseline="0"/>
                        <a:t>الطلب من الأسرة تعليم الطالب كيفية دفع الأشياء الضارة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AE" sz="1400" baseline="0" dirty="0"/>
                        <a:t>الواجب المنزلي 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1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u="sng" dirty="0"/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u="sng" dirty="0">
                          <a:hlinkClick r:id="rId2"/>
                        </a:rPr>
                        <a:t>https://youtu.be/mL5winMLkYs</a:t>
                      </a:r>
                      <a:r>
                        <a:rPr lang="ar-SA" sz="1200" b="1" u="sng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aseline="0" dirty="0"/>
                        <a:t>تمارين الكترونية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2062">
                <a:tc>
                  <a:txBody>
                    <a:bodyPr/>
                    <a:lstStyle/>
                    <a:p>
                      <a:pPr algn="r" rtl="1"/>
                      <a:r>
                        <a:rPr lang="ar-AE" sz="1200" baseline="0" dirty="0">
                          <a:solidFill>
                            <a:srgbClr val="FF0000"/>
                          </a:solidFill>
                        </a:rPr>
                        <a:t>جيد</a:t>
                      </a:r>
                      <a:r>
                        <a:rPr lang="ar-AE" sz="1200" baseline="0"/>
                        <a:t>: أن يدفع الطالب الأشياء بمساعدة عالية                                      </a:t>
                      </a:r>
                      <a:endParaRPr lang="ar-SA"/>
                    </a:p>
                    <a:p>
                      <a:pPr lvl="0" algn="r" rtl="1">
                        <a:buNone/>
                      </a:pPr>
                      <a:r>
                        <a:rPr lang="ar-AE" sz="1200" baseline="0" dirty="0">
                          <a:solidFill>
                            <a:srgbClr val="FF0000"/>
                          </a:solidFill>
                        </a:rPr>
                        <a:t>متوسط:</a:t>
                      </a:r>
                      <a:r>
                        <a:rPr lang="ar-AE" sz="1200" baseline="0"/>
                        <a:t> أن يدفع الطالب الأشياء بمساعدة بسيطة                                                                       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AE" sz="1200" baseline="0" dirty="0">
                          <a:solidFill>
                            <a:srgbClr val="FF0000"/>
                          </a:solidFill>
                        </a:rPr>
                        <a:t>مرتفع</a:t>
                      </a:r>
                      <a:r>
                        <a:rPr lang="ar-AE" sz="1200" baseline="0"/>
                        <a:t>: أن يدفع الطالب الأشياء بمفرده</a:t>
                      </a:r>
                    </a:p>
                    <a:p>
                      <a:pPr lvl="0" algn="r" rtl="1">
                        <a:buNone/>
                      </a:pPr>
                      <a:endParaRPr lang="ar-AE" sz="120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/>
                        <a:t>التقييم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2798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381</Words>
  <Application>Microsoft Office PowerPoint</Application>
  <PresentationFormat>شاشة عريضة</PresentationFormat>
  <Paragraphs>146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1_Office Theme</vt:lpstr>
      <vt:lpstr>دفع الأشياء 756</vt:lpstr>
      <vt:lpstr>عرض تقديمي في PowerPoint</vt:lpstr>
      <vt:lpstr>عرض تقديمي في PowerPoint</vt:lpstr>
      <vt:lpstr>1- يدفع الصندوق عن الطاولة</vt:lpstr>
      <vt:lpstr>2-  يدفع الوسادة عن السرير</vt:lpstr>
      <vt:lpstr>3- يدفع الأغراض الموجودة فوق الرف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SUHAILA MABYOUE SAAD BAROUT AL SHAMISI</dc:creator>
  <cp:lastModifiedBy>khadeja alkaabi</cp:lastModifiedBy>
  <cp:revision>170</cp:revision>
  <dcterms:created xsi:type="dcterms:W3CDTF">2021-01-27T16:22:42Z</dcterms:created>
  <dcterms:modified xsi:type="dcterms:W3CDTF">2021-02-01T16:09:33Z</dcterms:modified>
</cp:coreProperties>
</file>