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1"/>
  </p:notesMasterIdLst>
  <p:sldIdLst>
    <p:sldId id="267" r:id="rId6"/>
    <p:sldId id="257" r:id="rId7"/>
    <p:sldId id="258"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429" autoAdjust="0"/>
    <p:restoredTop sz="91928" autoAdjust="0"/>
  </p:normalViewPr>
  <p:slideViewPr>
    <p:cSldViewPr snapToGrid="0">
      <p:cViewPr varScale="1">
        <p:scale>
          <a:sx n="72" d="100"/>
          <a:sy n="72" d="100"/>
        </p:scale>
        <p:origin x="643" y="58"/>
      </p:cViewPr>
      <p:guideLst>
        <p:guide orient="horz" pos="2160"/>
        <p:guide pos="3840"/>
      </p:guideLst>
    </p:cSldViewPr>
  </p:slideViewPr>
  <p:notesTextViewPr>
    <p:cViewPr>
      <p:scale>
        <a:sx n="1" d="1"/>
        <a:sy n="1" d="1"/>
      </p:scale>
      <p:origin x="0" y="0"/>
    </p:cViewPr>
  </p:notesText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2/16/2021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8783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148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16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16 February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16 February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16 February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16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16 February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16 February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16 February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16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16 February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16 February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16 February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16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16 February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16 February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16 February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HRGOtYbgIyE?t=46" TargetMode="External"/><Relationship Id="rId2" Type="http://schemas.openxmlformats.org/officeDocument/2006/relationships/notesSlide" Target="../notesSlides/notesSlide4.xml"/><Relationship Id="rId1" Type="http://schemas.openxmlformats.org/officeDocument/2006/relationships/slideLayout" Target="../slideLayouts/slideLayout19.xml"/><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276176" y="2727825"/>
            <a:ext cx="4851352" cy="1713597"/>
          </a:xfrm>
        </p:spPr>
        <p:txBody>
          <a:bodyPr>
            <a:normAutofit/>
          </a:bodyPr>
          <a:lstStyle/>
          <a:p>
            <a:pPr algn="ctr" rtl="1"/>
            <a:r>
              <a:rPr lang="ar-AE" sz="2000" b="1" dirty="0">
                <a:solidFill>
                  <a:srgbClr val="000000"/>
                </a:solidFill>
                <a:latin typeface="Sakkal Majalla" panose="02000000000000000000" pitchFamily="2" charset="-78"/>
                <a:cs typeface="Sakkal Majalla" panose="02000000000000000000" pitchFamily="2" charset="-78"/>
              </a:rPr>
              <a:t> </a:t>
            </a:r>
            <a:r>
              <a:rPr lang="ar-AE" sz="2000" dirty="0">
                <a:latin typeface="Sakkal Majalla" panose="02000000000000000000" pitchFamily="2" charset="-78"/>
                <a:cs typeface="Sakkal Majalla" panose="02000000000000000000" pitchFamily="2" charset="-78"/>
              </a:rPr>
              <a:t>ارتداء بنطال خصره مطاطي</a:t>
            </a:r>
            <a:br>
              <a:rPr lang="ar-AE" sz="2000" dirty="0">
                <a:latin typeface="Sakkal Majalla" panose="02000000000000000000" pitchFamily="2" charset="-78"/>
                <a:cs typeface="Sakkal Majalla" panose="02000000000000000000" pitchFamily="2" charset="-78"/>
              </a:rPr>
            </a:br>
            <a:r>
              <a:rPr lang="en-US" sz="2000" dirty="0">
                <a:latin typeface="Sakkal Majalla" panose="02000000000000000000" pitchFamily="2" charset="-78"/>
                <a:cs typeface="Sakkal Majalla" panose="02000000000000000000" pitchFamily="2" charset="-78"/>
              </a:rPr>
              <a:t>(809)</a:t>
            </a:r>
            <a:br>
              <a:rPr lang="en-US" sz="2000" dirty="0">
                <a:latin typeface="Sakkal Majalla" panose="02000000000000000000" pitchFamily="2" charset="-78"/>
                <a:cs typeface="Sakkal Majalla" panose="02000000000000000000" pitchFamily="2" charset="-78"/>
              </a:rPr>
            </a:br>
            <a:endParaRPr lang="ar-AE" sz="2000" b="1" dirty="0">
              <a:latin typeface="Sakkal Majalla" panose="02000000000000000000" pitchFamily="2" charset="-78"/>
              <a:cs typeface="Sakkal Majalla" panose="02000000000000000000" pitchFamily="2" charset="-78"/>
            </a:endParaRPr>
          </a:p>
        </p:txBody>
      </p:sp>
      <p:pic>
        <p:nvPicPr>
          <p:cNvPr id="7" name="Picture Placeholder 6">
            <a:extLst>
              <a:ext uri="{FF2B5EF4-FFF2-40B4-BE49-F238E27FC236}">
                <a16:creationId xmlns:a16="http://schemas.microsoft.com/office/drawing/2014/main" id="{B3CFDD16-DABB-F943-A2BF-FCBFC97175A4}"/>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13364" r="13364"/>
          <a:stretch>
            <a:fillRect/>
          </a:stretch>
        </p:blipFill>
        <p:spPr>
          <a:xfrm>
            <a:off x="294942" y="1600915"/>
            <a:ext cx="5697895" cy="4263234"/>
          </a:xfrm>
        </p:spPr>
      </p:pic>
      <p:sp>
        <p:nvSpPr>
          <p:cNvPr id="8" name="TextBox 7">
            <a:extLst>
              <a:ext uri="{FF2B5EF4-FFF2-40B4-BE49-F238E27FC236}">
                <a16:creationId xmlns:a16="http://schemas.microsoft.com/office/drawing/2014/main" id="{0A30DB19-3AAF-5F4E-8248-6A1056F5D5F5}"/>
              </a:ext>
            </a:extLst>
          </p:cNvPr>
          <p:cNvSpPr txBox="1"/>
          <p:nvPr/>
        </p:nvSpPr>
        <p:spPr>
          <a:xfrm rot="740450">
            <a:off x="8399571" y="5143372"/>
            <a:ext cx="3062515" cy="707886"/>
          </a:xfrm>
          <a:prstGeom prst="rect">
            <a:avLst/>
          </a:prstGeom>
          <a:noFill/>
        </p:spPr>
        <p:txBody>
          <a:bodyPr wrap="square" rtlCol="0">
            <a:spAutoFit/>
          </a:bodyPr>
          <a:lstStyle/>
          <a:p>
            <a:pPr algn="ctr"/>
            <a:r>
              <a:rPr lang="ar-SA" sz="2000" dirty="0">
                <a:solidFill>
                  <a:schemeClr val="bg1"/>
                </a:solidFill>
                <a:latin typeface="Sakkal Majalla" panose="02000000000000000000" pitchFamily="2" charset="-78"/>
                <a:cs typeface="Sakkal Majalla" panose="02000000000000000000" pitchFamily="2" charset="-78"/>
              </a:rPr>
              <a:t>مقدم الهدف </a:t>
            </a:r>
          </a:p>
          <a:p>
            <a:pPr algn="ctr"/>
            <a:r>
              <a:rPr lang="ar-SA" sz="2000" dirty="0">
                <a:solidFill>
                  <a:schemeClr val="bg1"/>
                </a:solidFill>
                <a:latin typeface="Sakkal Majalla" panose="02000000000000000000" pitchFamily="2" charset="-78"/>
                <a:cs typeface="Sakkal Majalla" panose="02000000000000000000" pitchFamily="2" charset="-78"/>
              </a:rPr>
              <a:t>عفرة محمد </a:t>
            </a:r>
            <a:r>
              <a:rPr lang="ar-SA" sz="2000" dirty="0" err="1">
                <a:solidFill>
                  <a:schemeClr val="bg1"/>
                </a:solidFill>
                <a:latin typeface="Sakkal Majalla" panose="02000000000000000000" pitchFamily="2" charset="-78"/>
                <a:cs typeface="Sakkal Majalla" panose="02000000000000000000" pitchFamily="2" charset="-78"/>
              </a:rPr>
              <a:t>المقبالي</a:t>
            </a:r>
            <a:endParaRPr lang="en-US" sz="2000"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906717684"/>
              </p:ext>
            </p:extLst>
          </p:nvPr>
        </p:nvGraphicFramePr>
        <p:xfrm>
          <a:off x="939441" y="352210"/>
          <a:ext cx="10707960" cy="6111876"/>
        </p:xfrm>
        <a:graphic>
          <a:graphicData uri="http://schemas.openxmlformats.org/drawingml/2006/table">
            <a:tbl>
              <a:tblPr firstRow="1" bandRow="1">
                <a:tableStyleId>{5940675A-B579-460E-94D1-54222C63F5DA}</a:tableStyleId>
              </a:tblPr>
              <a:tblGrid>
                <a:gridCol w="3865755">
                  <a:extLst>
                    <a:ext uri="{9D8B030D-6E8A-4147-A177-3AD203B41FA5}">
                      <a16:colId xmlns:a16="http://schemas.microsoft.com/office/drawing/2014/main" val="20000"/>
                    </a:ext>
                  </a:extLst>
                </a:gridCol>
                <a:gridCol w="3070084">
                  <a:extLst>
                    <a:ext uri="{9D8B030D-6E8A-4147-A177-3AD203B41FA5}">
                      <a16:colId xmlns:a16="http://schemas.microsoft.com/office/drawing/2014/main" val="2032493190"/>
                    </a:ext>
                  </a:extLst>
                </a:gridCol>
                <a:gridCol w="2624994">
                  <a:extLst>
                    <a:ext uri="{9D8B030D-6E8A-4147-A177-3AD203B41FA5}">
                      <a16:colId xmlns:a16="http://schemas.microsoft.com/office/drawing/2014/main" val="4078435238"/>
                    </a:ext>
                  </a:extLst>
                </a:gridCol>
                <a:gridCol w="1147127">
                  <a:extLst>
                    <a:ext uri="{9D8B030D-6E8A-4147-A177-3AD203B41FA5}">
                      <a16:colId xmlns:a16="http://schemas.microsoft.com/office/drawing/2014/main" val="20001"/>
                    </a:ext>
                  </a:extLst>
                </a:gridCol>
              </a:tblGrid>
              <a:tr h="60790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a:t>
                      </a:r>
                      <a:r>
                        <a:rPr lang="en-US" sz="1200" b="1" dirty="0">
                          <a:latin typeface="Sakkal Majalla" panose="02000000000000000000" pitchFamily="2" charset="-78"/>
                          <a:cs typeface="Sakkal Majalla" panose="02000000000000000000" pitchFamily="2" charset="-78"/>
                        </a:rPr>
                        <a:t> </a:t>
                      </a:r>
                      <a:r>
                        <a:rPr lang="ar-SA" sz="1200" b="1" dirty="0">
                          <a:latin typeface="Sakkal Majalla" panose="02000000000000000000" pitchFamily="2" charset="-78"/>
                          <a:cs typeface="Sakkal Majalla" panose="02000000000000000000" pitchFamily="2" charset="-78"/>
                        </a:rPr>
                        <a:t>خديجة الكعبي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 أ.</a:t>
                      </a:r>
                      <a:r>
                        <a:rPr lang="ar-SA" sz="1200" b="1" dirty="0">
                          <a:latin typeface="Sakkal Majalla" panose="02000000000000000000" pitchFamily="2" charset="-78"/>
                          <a:cs typeface="Sakkal Majalla" panose="02000000000000000000" pitchFamily="2" charset="-78"/>
                        </a:rPr>
                        <a:t> عفرة محمد </a:t>
                      </a:r>
                      <a:r>
                        <a:rPr lang="ar-SA" sz="1200" b="1" dirty="0" err="1">
                          <a:latin typeface="Sakkal Majalla" panose="02000000000000000000" pitchFamily="2" charset="-78"/>
                          <a:cs typeface="Sakkal Majalla" panose="02000000000000000000" pitchFamily="2" charset="-78"/>
                        </a:rPr>
                        <a:t>المقبالي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ctr"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ارتداء بنطال خصره مطاطي</a:t>
                      </a:r>
                      <a:br>
                        <a:rPr lang="en-US" sz="1200" b="1">
                          <a:latin typeface="Sakkal Majalla" panose="02000000000000000000" pitchFamily="2" charset="-78"/>
                          <a:cs typeface="Sakkal Majalla" panose="02000000000000000000" pitchFamily="2" charset="-78"/>
                        </a:rPr>
                      </a:br>
                      <a:r>
                        <a:rPr lang="en-US" sz="1200">
                          <a:latin typeface="Sakkal Majalla" panose="02000000000000000000" pitchFamily="2" charset="-78"/>
                          <a:cs typeface="Sakkal Majalla" panose="02000000000000000000" pitchFamily="2" charset="-78"/>
                        </a:rPr>
                        <a:t>(809)</a:t>
                      </a:r>
                      <a:endParaRPr lang="en-US" sz="1200" b="1" kern="1200" dirty="0">
                        <a:solidFill>
                          <a:schemeClr val="tx1"/>
                        </a:solidFill>
                        <a:effectLst/>
                        <a:latin typeface="Sakkal Majalla" panose="02000000000000000000" pitchFamily="2" charset="-78"/>
                        <a:ea typeface="+mn-ea"/>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56275">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  </a:t>
                      </a:r>
                      <a:r>
                        <a:rPr lang="ar-AE" sz="1200" b="1" baseline="0" dirty="0">
                          <a:latin typeface="Sakkal Majalla" panose="02000000000000000000" pitchFamily="2" charset="-78"/>
                          <a:cs typeface="Sakkal Majalla" panose="02000000000000000000" pitchFamily="2" charset="-78"/>
                        </a:rPr>
                        <a:t> </a:t>
                      </a:r>
                      <a:r>
                        <a:rPr lang="en-US" sz="1200" b="1" baseline="0" dirty="0">
                          <a:latin typeface="Sakkal Majalla" panose="02000000000000000000" pitchFamily="2" charset="-78"/>
                          <a:cs typeface="Sakkal Majalla" panose="02000000000000000000" pitchFamily="2" charset="-78"/>
                        </a:rPr>
                        <a:t>  3</a:t>
                      </a:r>
                      <a:r>
                        <a:rPr lang="ar-AE" sz="1200" b="1" baseline="0" dirty="0">
                          <a:latin typeface="Sakkal Majalla" panose="02000000000000000000" pitchFamily="2" charset="-78"/>
                          <a:cs typeface="Sakkal Majalla" panose="02000000000000000000" pitchFamily="2" charset="-78"/>
                        </a:rPr>
                        <a:t>-</a:t>
                      </a:r>
                      <a:r>
                        <a:rPr lang="en-US" sz="1200" b="1" baseline="0" dirty="0">
                          <a:latin typeface="Sakkal Majalla" panose="02000000000000000000" pitchFamily="2" charset="-78"/>
                          <a:cs typeface="Sakkal Majalla" panose="02000000000000000000" pitchFamily="2" charset="-78"/>
                        </a:rPr>
                        <a:t>15 </a:t>
                      </a:r>
                      <a:r>
                        <a:rPr lang="ar-AE" sz="1200" b="1" baseline="0" dirty="0">
                          <a:latin typeface="Sakkal Majalla" panose="02000000000000000000" pitchFamily="2" charset="-78"/>
                          <a:cs typeface="Sakkal Majalla" panose="02000000000000000000" pitchFamily="2" charset="-78"/>
                        </a:rPr>
                        <a:t>س</a:t>
                      </a:r>
                      <a:r>
                        <a:rPr lang="ar-AE" sz="1200" b="1" dirty="0">
                          <a:latin typeface="Sakkal Majalla" panose="02000000000000000000" pitchFamily="2" charset="-78"/>
                          <a:cs typeface="Sakkal Majalla" panose="02000000000000000000" pitchFamily="2" charset="-78"/>
                        </a:rPr>
                        <a:t>نوات</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الشديدة</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الإعاقة </a:t>
                      </a:r>
                      <a:r>
                        <a:rPr lang="ar-SA" sz="1200" b="1" dirty="0">
                          <a:latin typeface="Sakkal Majalla" panose="02000000000000000000" pitchFamily="2" charset="-78"/>
                          <a:cs typeface="Sakkal Majalla" panose="02000000000000000000" pitchFamily="2" charset="-78"/>
                        </a:rPr>
                        <a:t>الشديدة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بيانات 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147699">
                <a:tc gridSpan="3">
                  <a:txBody>
                    <a:bodyPr/>
                    <a:lstStyle/>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r>
                        <a:rPr lang="ar-AE" sz="1200" b="0" baseline="0" dirty="0">
                          <a:latin typeface="Sakkal Majalla" panose="02000000000000000000" pitchFamily="2" charset="-78"/>
                          <a:cs typeface="Sakkal Majalla" panose="02000000000000000000" pitchFamily="2" charset="-78"/>
                        </a:rPr>
                        <a:t>قصة :</a:t>
                      </a:r>
                    </a:p>
                    <a:p>
                      <a:pPr algn="r" rtl="1"/>
                      <a:endParaRPr lang="ar-AE" sz="1200" b="0" baseline="0" dirty="0">
                        <a:latin typeface="Sakkal Majalla" panose="02000000000000000000" pitchFamily="2" charset="-78"/>
                        <a:cs typeface="Sakkal Majalla" panose="02000000000000000000" pitchFamily="2" charset="-78"/>
                      </a:endParaRPr>
                    </a:p>
                    <a:p>
                      <a:pPr algn="r" rtl="1"/>
                      <a:r>
                        <a:rPr lang="ar-AE" sz="1200" b="1" kern="1200" dirty="0">
                          <a:solidFill>
                            <a:schemeClr val="tx1"/>
                          </a:solidFill>
                          <a:effectLst/>
                          <a:latin typeface="Sakkal Majalla" panose="02000000000000000000" pitchFamily="2" charset="-78"/>
                          <a:ea typeface="+mn-ea"/>
                          <a:cs typeface="Sakkal Majalla" panose="02000000000000000000" pitchFamily="2" charset="-78"/>
                        </a:rPr>
                        <a:t>قررت ادارة المدرسة  الاحتفال باليوم الرياضي وكان هنالك العديد من المسابقات. شارك حمد ورفاقه في مسابقة "من يلبس اسرع". احضرت المعلمة مجموعة من البناطيل الملونة ووضعتها امام الطلاب وقالت: لنرى من هو الاسرع في اللبس .</a:t>
                      </a:r>
                      <a:endParaRPr lang="en-US" sz="12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r>
                        <a:rPr lang="ar-AE" sz="1200" b="1" kern="1200" dirty="0">
                          <a:solidFill>
                            <a:schemeClr val="tx1"/>
                          </a:solidFill>
                          <a:effectLst/>
                          <a:latin typeface="Sakkal Majalla" panose="02000000000000000000" pitchFamily="2" charset="-78"/>
                          <a:ea typeface="+mn-ea"/>
                          <a:cs typeface="Sakkal Majalla" panose="02000000000000000000" pitchFamily="2" charset="-78"/>
                        </a:rPr>
                        <a:t>وقف جميع الطلاب استعدادا للمسابقة , الا حمد فقد جلس على  الأرض . وعندما  اطلقت المعلمة صافرة بدء المسابقة بدأ الجميع بالاسراع في اللبس ومن بينهم حمد وكان هو الفائز. وعندما انتهت المسابقة,اخذ الجمهور يهتف و يصفق له بحرارة . فسألته المعلمة: لماذا لبست وانت جالس يا  حمد؟ فقال لقد تذكرت نصيحة معلمة الرعاية الذاتية عندما قالت عندما تريد ان تلبس كي تتمكن من التحكم بجسمك عليك ان تجلس وتأخذ البنطال بكلتى يديك وبذلك كنت انا الفائز. صفق له الجميع مرة اخرى. </a:t>
                      </a:r>
                      <a:endParaRPr lang="en-US" sz="1200" b="1" kern="1200" dirty="0">
                        <a:solidFill>
                          <a:schemeClr val="tx1"/>
                        </a:solidFill>
                        <a:effectLst/>
                        <a:latin typeface="Sakkal Majalla" panose="02000000000000000000" pitchFamily="2" charset="-78"/>
                        <a:ea typeface="+mn-ea"/>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p>
                      <a:pPr algn="r" rtl="1"/>
                      <a:endParaRPr lang="ar-AE" sz="1200" b="0"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r>
                        <a:rPr lang="ar-AE" sz="1200" b="1" dirty="0">
                          <a:latin typeface="Sakkal Majalla" panose="02000000000000000000" pitchFamily="2" charset="-78"/>
                          <a:cs typeface="Sakkal Majalla" panose="02000000000000000000" pitchFamily="2" charset="-78"/>
                        </a:rPr>
                        <a:t>كتاب</a:t>
                      </a:r>
                      <a:r>
                        <a:rPr lang="ar-AE" sz="12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16 February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4" name="Picture 3" descr="A child sitting on a bed&#10;&#10;Description automatically generated with medium confidence">
            <a:extLst>
              <a:ext uri="{FF2B5EF4-FFF2-40B4-BE49-F238E27FC236}">
                <a16:creationId xmlns:a16="http://schemas.microsoft.com/office/drawing/2014/main" id="{5D2F04F5-22AE-2B42-8855-AC71856BB1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61083" y="3904535"/>
            <a:ext cx="4624137" cy="2194426"/>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5836027"/>
              </p:ext>
            </p:extLst>
          </p:nvPr>
        </p:nvGraphicFramePr>
        <p:xfrm>
          <a:off x="136479" y="173255"/>
          <a:ext cx="11943226" cy="6477802"/>
        </p:xfrm>
        <a:graphic>
          <a:graphicData uri="http://schemas.openxmlformats.org/drawingml/2006/table">
            <a:tbl>
              <a:tblPr firstRow="1" bandRow="1">
                <a:tableStyleId>{5940675A-B579-460E-94D1-54222C63F5DA}</a:tableStyleId>
              </a:tblPr>
              <a:tblGrid>
                <a:gridCol w="10782533">
                  <a:extLst>
                    <a:ext uri="{9D8B030D-6E8A-4147-A177-3AD203B41FA5}">
                      <a16:colId xmlns:a16="http://schemas.microsoft.com/office/drawing/2014/main" val="20000"/>
                    </a:ext>
                  </a:extLst>
                </a:gridCol>
                <a:gridCol w="1160693">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0"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1" dirty="0">
                          <a:latin typeface="Sakkal Majalla" panose="02000000000000000000" pitchFamily="2" charset="-78"/>
                          <a:cs typeface="Sakkal Majalla" panose="02000000000000000000" pitchFamily="2" charset="-78"/>
                        </a:rPr>
                        <a:t>ارتداء بنطال خصره مطاطي</a:t>
                      </a:r>
                      <a:endParaRPr lang="en-US" sz="1400" b="1" kern="1200" dirty="0">
                        <a:solidFill>
                          <a:schemeClr val="tx1"/>
                        </a:solidFill>
                        <a:effectLst/>
                        <a:latin typeface="Sakkal Majalla" panose="02000000000000000000" pitchFamily="2" charset="-78"/>
                        <a:ea typeface="+mn-ea"/>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4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AE" sz="1400" b="1" dirty="0">
                          <a:latin typeface="Sakkal Majalla" panose="02000000000000000000" pitchFamily="2" charset="-78"/>
                          <a:cs typeface="Sakkal Majalla" panose="02000000000000000000" pitchFamily="2" charset="-78"/>
                        </a:rPr>
                        <a:t>استراتيجيات التعليم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EG" sz="1400" b="1" baseline="0" dirty="0">
                          <a:solidFill>
                            <a:srgbClr val="FF0000"/>
                          </a:solidFill>
                          <a:latin typeface="Sakkal Majalla" panose="02000000000000000000" pitchFamily="2" charset="-78"/>
                          <a:cs typeface="Sakkal Majalla" panose="02000000000000000000" pitchFamily="2" charset="-78"/>
                        </a:rPr>
                        <a:t>ا ستراتيجيات التعليم:</a:t>
                      </a:r>
                    </a:p>
                    <a:p>
                      <a:pPr marL="0" indent="0" algn="r" rtl="1">
                        <a:buFont typeface="Arial" panose="020B0604020202020204" pitchFamily="34" charset="0"/>
                        <a:buNone/>
                      </a:pPr>
                      <a:endParaRPr lang="ar-EG" sz="1400" b="1" baseline="0" dirty="0">
                        <a:solidFill>
                          <a:srgbClr val="FF0000"/>
                        </a:solidFill>
                        <a:latin typeface="Sakkal Majalla" panose="02000000000000000000" pitchFamily="2" charset="-78"/>
                        <a:cs typeface="Sakkal Majalla" panose="02000000000000000000" pitchFamily="2" charset="-78"/>
                      </a:endParaRPr>
                    </a:p>
                    <a:p>
                      <a:pPr marL="0" indent="0" algn="r" rtl="1">
                        <a:buFont typeface="Arial" panose="020B0604020202020204" pitchFamily="34" charset="0"/>
                        <a:buNone/>
                      </a:pPr>
                      <a:endParaRPr lang="ar-EG" sz="1400" b="1"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المحكاه والتقليد :</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latin typeface="Sakkal Majalla" panose="02000000000000000000" pitchFamily="2" charset="-78"/>
                          <a:cs typeface="Sakkal Majalla" panose="02000000000000000000" pitchFamily="2" charset="-78"/>
                        </a:rPr>
                        <a:t>يقوم المعلم بتوفير  عدة بنطالات ذوات مطاط  ويقوم بارتداء البنطال بطريقة صحيحة أمام الطلبة ويطلب منهم تقليده .</a:t>
                      </a: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اللعب الجماعي :</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latin typeface="Sakkal Majalla" panose="02000000000000000000" pitchFamily="2" charset="-78"/>
                          <a:cs typeface="Sakkal Majalla" panose="02000000000000000000" pitchFamily="2" charset="-78"/>
                        </a:rPr>
                        <a:t>يقوم المعلم بتوزيع الطلاب إلي مجموعات ويقدم لهم بنطالات ذوات مطاط ويطلب منهم ارتدائها وأسرع مجموعة تنتهي من أرتداء البنطال تكون هي المجموعة الفائزة .</a:t>
                      </a:r>
                    </a:p>
                    <a:p>
                      <a:pPr algn="r" rtl="1"/>
                      <a:endParaRPr lang="ar-AE" sz="1400" b="1" u="none" baseline="0" dirty="0">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التدريب العملي </a:t>
                      </a:r>
                    </a:p>
                    <a:p>
                      <a:pPr algn="r" rtl="1"/>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latin typeface="Sakkal Majalla" panose="02000000000000000000" pitchFamily="2" charset="-78"/>
                          <a:cs typeface="Sakkal Majalla" panose="02000000000000000000" pitchFamily="2" charset="-78"/>
                        </a:rPr>
                        <a:t>يقوم المعلم والاهل بتدريب الطالب على لبس </a:t>
                      </a:r>
                      <a:r>
                        <a:rPr lang="ar-AE" sz="1400" b="1" u="none" baseline="0" dirty="0" err="1">
                          <a:latin typeface="Sakkal Majalla" panose="02000000000000000000" pitchFamily="2" charset="-78"/>
                          <a:cs typeface="Sakkal Majalla" panose="02000000000000000000" pitchFamily="2" charset="-78"/>
                        </a:rPr>
                        <a:t>البنطال</a:t>
                      </a:r>
                      <a:r>
                        <a:rPr lang="ar-AE" sz="1400" b="1" u="none" baseline="0" dirty="0">
                          <a:latin typeface="Sakkal Majalla" panose="02000000000000000000" pitchFamily="2" charset="-78"/>
                          <a:cs typeface="Sakkal Majalla" panose="02000000000000000000" pitchFamily="2" charset="-78"/>
                        </a:rPr>
                        <a:t> </a:t>
                      </a: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AE"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p>
                      <a:pPr marL="0" indent="0" algn="ctr" rtl="1">
                        <a:buFont typeface="Arial" panose="020B0604020202020204" pitchFamily="34" charset="0"/>
                        <a:buNone/>
                      </a:pPr>
                      <a:endParaRPr lang="ar-SA" sz="1400" b="1"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fld id="{8CADBA5E-4532-4792-A258-A0D67C635858}" type="datetime3">
              <a:rPr lang="en-US" smtClean="0"/>
              <a:t>16 February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4" name="Picture 3" descr="A picture containing seat, sofa&#10;&#10;Description automatically generated">
            <a:extLst>
              <a:ext uri="{FF2B5EF4-FFF2-40B4-BE49-F238E27FC236}">
                <a16:creationId xmlns:a16="http://schemas.microsoft.com/office/drawing/2014/main" id="{16B6D84C-E6C5-7349-9830-CDF1791FB6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950" y="4267718"/>
            <a:ext cx="2836167" cy="2271193"/>
          </a:xfrm>
          <a:prstGeom prst="rect">
            <a:avLst/>
          </a:prstGeom>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82180409"/>
              </p:ext>
            </p:extLst>
          </p:nvPr>
        </p:nvGraphicFramePr>
        <p:xfrm>
          <a:off x="136479" y="0"/>
          <a:ext cx="11943226" cy="6583680"/>
        </p:xfrm>
        <a:graphic>
          <a:graphicData uri="http://schemas.openxmlformats.org/drawingml/2006/table">
            <a:tbl>
              <a:tblPr firstRow="1" bandRow="1">
                <a:tableStyleId>{5940675A-B579-460E-94D1-54222C63F5DA}</a:tableStyleId>
              </a:tblPr>
              <a:tblGrid>
                <a:gridCol w="10736975">
                  <a:extLst>
                    <a:ext uri="{9D8B030D-6E8A-4147-A177-3AD203B41FA5}">
                      <a16:colId xmlns:a16="http://schemas.microsoft.com/office/drawing/2014/main" val="20000"/>
                    </a:ext>
                  </a:extLst>
                </a:gridCol>
                <a:gridCol w="1206251">
                  <a:extLst>
                    <a:ext uri="{9D8B030D-6E8A-4147-A177-3AD203B41FA5}">
                      <a16:colId xmlns:a16="http://schemas.microsoft.com/office/drawing/2014/main" val="20001"/>
                    </a:ext>
                  </a:extLst>
                </a:gridCol>
              </a:tblGrid>
              <a:tr h="45868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ارتداء بنطال خصره مطاطي</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11982">
                <a:tc>
                  <a:txBody>
                    <a:bodyPr/>
                    <a:lstStyle/>
                    <a:p>
                      <a:pPr algn="r" rtl="1"/>
                      <a:r>
                        <a:rPr lang="ar-AE" sz="1200" b="1" dirty="0">
                          <a:latin typeface="Sakkal Majalla" panose="02000000000000000000" pitchFamily="2" charset="-78"/>
                          <a:cs typeface="Sakkal Majalla" panose="02000000000000000000" pitchFamily="2" charset="-78"/>
                        </a:rPr>
                        <a:t>أ</a:t>
                      </a:r>
                      <a:r>
                        <a:rPr lang="ar-SA" sz="1200" b="1" dirty="0">
                          <a:latin typeface="Sakkal Majalla" panose="02000000000000000000" pitchFamily="2" charset="-78"/>
                          <a:cs typeface="Sakkal Majalla" panose="02000000000000000000" pitchFamily="2" charset="-78"/>
                        </a:rPr>
                        <a:t>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713016">
                <a:tc>
                  <a:txBody>
                    <a:bodyPr/>
                    <a:lstStyle/>
                    <a:p>
                      <a:pPr marL="0" indent="0" algn="r" rtl="1">
                        <a:buFont typeface="Arial" panose="020B0604020202020204" pitchFamily="34" charset="0"/>
                        <a:buNone/>
                      </a:pPr>
                      <a:r>
                        <a:rPr lang="ar-SA" sz="1200" b="1" u="none" baseline="0" dirty="0">
                          <a:solidFill>
                            <a:srgbClr val="FF0000"/>
                          </a:solidFill>
                          <a:latin typeface="Sakkal Majalla" panose="02000000000000000000" pitchFamily="2" charset="-78"/>
                          <a:cs typeface="Sakkal Majalla" panose="02000000000000000000" pitchFamily="2" charset="-78"/>
                        </a:rPr>
                        <a:t>ال</a:t>
                      </a:r>
                      <a:r>
                        <a:rPr lang="ar-AE" sz="1200" b="1" u="none" baseline="0" dirty="0">
                          <a:solidFill>
                            <a:srgbClr val="FF0000"/>
                          </a:solidFill>
                          <a:latin typeface="Sakkal Majalla" panose="02000000000000000000" pitchFamily="2" charset="-78"/>
                          <a:cs typeface="Sakkal Majalla" panose="02000000000000000000" pitchFamily="2" charset="-78"/>
                        </a:rPr>
                        <a:t>أن</a:t>
                      </a:r>
                      <a:r>
                        <a:rPr lang="ar-SA" sz="1200" b="1" u="none" baseline="0" dirty="0">
                          <a:solidFill>
                            <a:srgbClr val="FF0000"/>
                          </a:solidFill>
                          <a:latin typeface="Sakkal Majalla" panose="02000000000000000000" pitchFamily="2" charset="-78"/>
                          <a:cs typeface="Sakkal Majalla" panose="02000000000000000000" pitchFamily="2" charset="-78"/>
                        </a:rPr>
                        <a:t>شطه الصفية </a:t>
                      </a:r>
                      <a:r>
                        <a:rPr lang="ar-AE" sz="1200" b="1" u="none" baseline="0" dirty="0">
                          <a:solidFill>
                            <a:srgbClr val="FF0000"/>
                          </a:solidFill>
                          <a:latin typeface="Sakkal Majalla" panose="02000000000000000000" pitchFamily="2" charset="-78"/>
                          <a:cs typeface="Sakkal Majalla" panose="02000000000000000000" pitchFamily="2" charset="-78"/>
                        </a:rPr>
                        <a:t>:</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a:latin typeface="Sakkal Majalla" panose="02000000000000000000" pitchFamily="2" charset="-78"/>
                          <a:cs typeface="Sakkal Majalla" panose="02000000000000000000" pitchFamily="2" charset="-78"/>
                        </a:rPr>
                        <a:t>أنشطة  على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مسابقة الجري بالشوالات </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 .</a:t>
                      </a:r>
                      <a:endParaRPr lang="ar-AE" sz="1200" b="1" baseline="0" dirty="0">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200" b="1" baseline="0" dirty="0">
                          <a:latin typeface="Sakkal Majalla" panose="02000000000000000000" pitchFamily="2" charset="-78"/>
                          <a:cs typeface="Sakkal Majalla" panose="02000000000000000000" pitchFamily="2" charset="-78"/>
                        </a:rPr>
                        <a:t>أنشطة تدريب الطالب  على لبس البنطال</a:t>
                      </a:r>
                      <a:r>
                        <a:rPr lang="en-US" sz="1200" b="1" baseline="0" dirty="0">
                          <a:latin typeface="Sakkal Majalla" panose="02000000000000000000" pitchFamily="2" charset="-78"/>
                          <a:cs typeface="Sakkal Majalla" panose="02000000000000000000" pitchFamily="2" charset="-78"/>
                        </a:rPr>
                        <a:t> </a:t>
                      </a:r>
                      <a:r>
                        <a:rPr lang="ar-SA" sz="1200" b="1" baseline="0" dirty="0">
                          <a:latin typeface="Sakkal Majalla" panose="02000000000000000000" pitchFamily="2" charset="-78"/>
                          <a:cs typeface="Sakkal Majalla" panose="02000000000000000000" pitchFamily="2" charset="-78"/>
                        </a:rPr>
                        <a:t> بطريقة صحيحة</a:t>
                      </a:r>
                      <a:r>
                        <a:rPr lang="ar-AE" sz="1200" b="1" baseline="0" dirty="0">
                          <a:latin typeface="Sakkal Majalla" panose="02000000000000000000" pitchFamily="2" charset="-78"/>
                          <a:cs typeface="Sakkal Majalla" panose="02000000000000000000" pitchFamily="2" charset="-78"/>
                        </a:rPr>
                        <a:t> .</a:t>
                      </a:r>
                    </a:p>
                    <a:p>
                      <a:pPr marL="228600" indent="-228600" algn="r" rtl="1">
                        <a:buFont typeface="+mj-lt"/>
                        <a:buAutoNum type="arabicPeriod"/>
                      </a:pPr>
                      <a:r>
                        <a:rPr lang="ar-AE" sz="1200" b="1" baseline="0" dirty="0">
                          <a:latin typeface="Sakkal Majalla" panose="02000000000000000000" pitchFamily="2" charset="-78"/>
                          <a:cs typeface="Sakkal Majalla" panose="02000000000000000000" pitchFamily="2" charset="-78"/>
                        </a:rPr>
                        <a:t>انشطة تدريب الطالب على فرز البنطال ذوي المطاطا من بين مجمعة بنطالات  .</a:t>
                      </a:r>
                      <a:endParaRPr lang="ar-AE" sz="1200" b="1" dirty="0">
                        <a:solidFill>
                          <a:srgbClr val="FF0000"/>
                        </a:solidFill>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a:t>
                      </a:r>
                      <a:r>
                        <a:rPr kumimoji="0" lang="en-US"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  </a:t>
                      </a:r>
                      <a:r>
                        <a:rPr kumimoji="0" lang="ar-AE"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فيديو تعليمي  عن ارتداء الملابس.</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kumimoji="0" lang="ar-AE" sz="1200" b="1" i="0" u="none" strike="noStrike" kern="1200" cap="none" spc="0" normalizeH="0" baseline="0" noProof="0" dirty="0">
                          <a:ln>
                            <a:noFill/>
                          </a:ln>
                          <a:solidFill>
                            <a:prstClr val="black"/>
                          </a:solidFill>
                          <a:effectLst/>
                          <a:uLnTx/>
                          <a:uFillTx/>
                          <a:latin typeface="Sakkal Majalla" panose="02000000000000000000" pitchFamily="2" charset="-78"/>
                          <a:ea typeface="+mn-ea"/>
                          <a:cs typeface="Sakkal Majalla" panose="02000000000000000000" pitchFamily="2" charset="-78"/>
                        </a:rPr>
                        <a:t>عرض صور تعليمية في تقليد لبس الملابس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SA" sz="1200" b="1" baseline="0" dirty="0">
                        <a:latin typeface="Sakkal Majalla" panose="02000000000000000000" pitchFamily="2" charset="-78"/>
                        <a:cs typeface="Sakkal Majalla" panose="02000000000000000000" pitchFamily="2" charset="-78"/>
                      </a:endParaRPr>
                    </a:p>
                    <a:p>
                      <a:pPr algn="r" rtl="1"/>
                      <a:r>
                        <a:rPr lang="ar-AE" sz="1200" b="1" baseline="0" dirty="0">
                          <a:solidFill>
                            <a:srgbClr val="FF0000"/>
                          </a:solidFill>
                          <a:latin typeface="Sakkal Majalla" panose="02000000000000000000" pitchFamily="2" charset="-78"/>
                          <a:cs typeface="Sakkal Majalla" panose="02000000000000000000" pitchFamily="2" charset="-78"/>
                        </a:rPr>
                        <a:t>تحليل الهدف :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1</a:t>
                      </a:r>
                      <a:r>
                        <a:rPr lang="ar-SA" sz="1200" b="1" baseline="0" dirty="0">
                          <a:solidFill>
                            <a:schemeClr val="tx1"/>
                          </a:solidFill>
                          <a:latin typeface="Sakkal Majalla" panose="02000000000000000000" pitchFamily="2" charset="-78"/>
                          <a:cs typeface="Sakkal Majalla" panose="02000000000000000000" pitchFamily="2" charset="-78"/>
                        </a:rPr>
                        <a:t>-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ان يجلس الطالب على الارض </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a:t>
                      </a:r>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chemeClr val="tx1"/>
                          </a:solidFill>
                          <a:latin typeface="Sakkal Majalla" panose="02000000000000000000" pitchFamily="2" charset="-78"/>
                          <a:cs typeface="Sakkal Majalla" panose="02000000000000000000" pitchFamily="2" charset="-78"/>
                        </a:rPr>
                        <a:t>2-أن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يمسك الطالب بكلتىا يديه البنطال من المطاط </a:t>
                      </a:r>
                      <a:r>
                        <a:rPr lang="ar-AE" sz="1200" b="1" baseline="0" dirty="0">
                          <a:solidFill>
                            <a:schemeClr val="tx1"/>
                          </a:solidFill>
                          <a:latin typeface="Sakkal Majalla" panose="02000000000000000000" pitchFamily="2" charset="-78"/>
                          <a:cs typeface="Sakkal Majalla" panose="02000000000000000000" pitchFamily="2" charset="-78"/>
                        </a:rPr>
                        <a:t>.</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chemeClr val="tx1"/>
                          </a:solidFill>
                          <a:latin typeface="Sakkal Majalla" panose="02000000000000000000" pitchFamily="2" charset="-78"/>
                          <a:cs typeface="Sakkal Majalla" panose="02000000000000000000" pitchFamily="2" charset="-78"/>
                        </a:rPr>
                        <a:t>3-أن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يدس الطالب رجله اليمنى في مكان الرجل في البنطال</a:t>
                      </a:r>
                      <a:r>
                        <a:rPr lang="en-US" sz="1200" b="1" dirty="0">
                          <a:effectLst/>
                          <a:latin typeface="Sakkal Majalla" panose="02000000000000000000" pitchFamily="2" charset="-78"/>
                          <a:cs typeface="Sakkal Majalla" panose="02000000000000000000" pitchFamily="2" charset="-78"/>
                        </a:rPr>
                        <a:t> </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a:t>
                      </a:r>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solidFill>
                            <a:schemeClr val="tx1"/>
                          </a:solidFill>
                          <a:latin typeface="Sakkal Majalla" panose="02000000000000000000" pitchFamily="2" charset="-78"/>
                          <a:cs typeface="Sakkal Majalla" panose="02000000000000000000" pitchFamily="2" charset="-78"/>
                        </a:rPr>
                        <a:t>4-أن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يدس الطالب رجله اليسرى في مكان الرجل في البنطال </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a:t>
                      </a:r>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baseline="0" dirty="0">
                          <a:solidFill>
                            <a:schemeClr val="tx1"/>
                          </a:solidFill>
                          <a:latin typeface="Sakkal Majalla" panose="02000000000000000000" pitchFamily="2" charset="-78"/>
                          <a:cs typeface="Sakkal Majalla" panose="02000000000000000000" pitchFamily="2" charset="-78"/>
                        </a:rPr>
                        <a:t>5</a:t>
                      </a:r>
                      <a:r>
                        <a:rPr lang="ar-SA" sz="1200" b="1" baseline="0" dirty="0">
                          <a:solidFill>
                            <a:schemeClr val="tx1"/>
                          </a:solidFill>
                          <a:latin typeface="Sakkal Majalla" panose="02000000000000000000" pitchFamily="2" charset="-78"/>
                          <a:cs typeface="Sakkal Majalla" panose="02000000000000000000" pitchFamily="2" charset="-78"/>
                        </a:rPr>
                        <a:t>- 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يرفع الطالب البنطال بكلتا يديه حتى الركبة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dirty="0">
                          <a:effectLst/>
                          <a:latin typeface="Sakkal Majalla" panose="02000000000000000000" pitchFamily="2" charset="-78"/>
                          <a:cs typeface="Sakkal Majalla" panose="02000000000000000000" pitchFamily="2" charset="-78"/>
                        </a:rPr>
                        <a:t> </a:t>
                      </a:r>
                      <a:r>
                        <a:rPr lang="en-US" sz="1200" b="1" baseline="0" dirty="0">
                          <a:solidFill>
                            <a:schemeClr val="tx1"/>
                          </a:solidFill>
                          <a:latin typeface="Sakkal Majalla" panose="02000000000000000000" pitchFamily="2" charset="-78"/>
                          <a:cs typeface="Sakkal Majalla" panose="02000000000000000000" pitchFamily="2" charset="-78"/>
                        </a:rPr>
                        <a:t>6</a:t>
                      </a:r>
                      <a:r>
                        <a:rPr lang="ar-SA" sz="1200" b="1" baseline="0" dirty="0">
                          <a:solidFill>
                            <a:schemeClr val="tx1"/>
                          </a:solidFill>
                          <a:latin typeface="Sakkal Majalla" panose="02000000000000000000" pitchFamily="2" charset="-78"/>
                          <a:cs typeface="Sakkal Majalla" panose="02000000000000000000" pitchFamily="2" charset="-78"/>
                        </a:rPr>
                        <a:t>- أن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يقف الطالب على قدميه .</a:t>
                      </a:r>
                    </a:p>
                    <a:p>
                      <a:pPr marL="0" marR="0" lvl="0" indent="0" algn="r" defTabSz="914400" rtl="1" eaLnBrk="1" fontAlgn="auto" latinLnBrk="0" hangingPunct="1">
                        <a:lnSpc>
                          <a:spcPct val="100000"/>
                        </a:lnSpc>
                        <a:spcBef>
                          <a:spcPts val="0"/>
                        </a:spcBef>
                        <a:spcAft>
                          <a:spcPts val="0"/>
                        </a:spcAft>
                        <a:buClrTx/>
                        <a:buSzTx/>
                        <a:buFontTx/>
                        <a:buNone/>
                        <a:tabLst/>
                        <a:defRPr/>
                      </a:pPr>
                      <a:r>
                        <a:rPr lang="en-US" sz="1200" b="1" kern="1200" baseline="0" dirty="0">
                          <a:solidFill>
                            <a:schemeClr val="tx1"/>
                          </a:solidFill>
                          <a:effectLst/>
                          <a:latin typeface="Sakkal Majalla" panose="02000000000000000000" pitchFamily="2" charset="-78"/>
                          <a:ea typeface="+mn-ea"/>
                          <a:cs typeface="Sakkal Majalla" panose="02000000000000000000" pitchFamily="2" charset="-78"/>
                        </a:rPr>
                        <a:t>7</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 -  </a:t>
                      </a:r>
                      <a:r>
                        <a:rPr lang="ar-AE" sz="1200" b="1" kern="1200" dirty="0">
                          <a:solidFill>
                            <a:schemeClr val="tx1"/>
                          </a:solidFill>
                          <a:effectLst/>
                          <a:latin typeface="Sakkal Majalla" panose="02000000000000000000" pitchFamily="2" charset="-78"/>
                          <a:ea typeface="+mn-ea"/>
                          <a:cs typeface="Sakkal Majalla" panose="02000000000000000000" pitchFamily="2" charset="-78"/>
                        </a:rPr>
                        <a:t>يعدل الطالب البنطال ان لزم الامر </a:t>
                      </a:r>
                      <a:r>
                        <a:rPr lang="ar-SA" sz="1200" b="1" kern="1200" baseline="0" dirty="0">
                          <a:solidFill>
                            <a:schemeClr val="tx1"/>
                          </a:solidFill>
                          <a:effectLst/>
                          <a:latin typeface="Sakkal Majalla" panose="02000000000000000000" pitchFamily="2" charset="-78"/>
                          <a:ea typeface="+mn-ea"/>
                          <a:cs typeface="Sakkal Majalla" panose="02000000000000000000" pitchFamily="2" charset="-78"/>
                        </a:rPr>
                        <a:t> .</a:t>
                      </a:r>
                      <a:endParaRPr lang="ar-AE" sz="1200" b="1" baseline="0" dirty="0">
                        <a:solidFill>
                          <a:schemeClr val="tx1"/>
                        </a:solidFill>
                        <a:latin typeface="Sakkal Majalla" panose="02000000000000000000" pitchFamily="2" charset="-78"/>
                        <a:cs typeface="Sakkal Majalla" panose="02000000000000000000" pitchFamily="2" charset="-78"/>
                      </a:endParaRPr>
                    </a:p>
                    <a:p>
                      <a:pPr algn="r" rtl="1"/>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solidFill>
                            <a:srgbClr val="FF0000"/>
                          </a:solidFill>
                          <a:latin typeface="Sakkal Majalla" panose="02000000000000000000" pitchFamily="2" charset="-78"/>
                          <a:cs typeface="Sakkal Majalla" panose="02000000000000000000" pitchFamily="2" charset="-78"/>
                        </a:rPr>
                        <a:t>نقاط مهمة في  الحصة الدرسية</a:t>
                      </a:r>
                      <a:endParaRPr lang="ar-SA" sz="1200" b="1" baseline="0" dirty="0">
                        <a:latin typeface="Sakkal Majalla" panose="02000000000000000000" pitchFamily="2" charset="-78"/>
                        <a:cs typeface="Sakkal Majalla" panose="02000000000000000000" pitchFamily="2" charset="-78"/>
                      </a:endParaRPr>
                    </a:p>
                    <a:p>
                      <a:pPr algn="r" rtl="1"/>
                      <a:r>
                        <a:rPr lang="ar-AE" sz="1200" b="1" dirty="0">
                          <a:latin typeface="Sakkal Majalla" panose="02000000000000000000" pitchFamily="2" charset="-78"/>
                          <a:cs typeface="Sakkal Majalla" panose="02000000000000000000" pitchFamily="2" charset="-78"/>
                        </a:rPr>
                        <a:t>  -تحفيز الطالب على التفاعل مع المعلمة.</a:t>
                      </a:r>
                    </a:p>
                    <a:p>
                      <a:pPr algn="r" rtl="1"/>
                      <a:r>
                        <a:rPr lang="ar-AE" sz="1200" b="1" dirty="0">
                          <a:latin typeface="Sakkal Majalla" panose="02000000000000000000" pitchFamily="2" charset="-78"/>
                          <a:cs typeface="Sakkal Majalla" panose="02000000000000000000" pitchFamily="2" charset="-78"/>
                        </a:rPr>
                        <a:t>. مراعاة الفروق الفردية للحالات وإن تشابهت نسبة الذكاء والتقييم.</a:t>
                      </a:r>
                    </a:p>
                    <a:p>
                      <a:pPr algn="r" rtl="1"/>
                      <a:r>
                        <a:rPr lang="ar-AE" sz="1200" b="1" dirty="0">
                          <a:latin typeface="Sakkal Majalla" panose="02000000000000000000" pitchFamily="2" charset="-78"/>
                          <a:cs typeface="Sakkal Majalla" panose="02000000000000000000" pitchFamily="2" charset="-78"/>
                        </a:rPr>
                        <a:t>.إعطاء كل طالب حقه من الحصة .</a:t>
                      </a:r>
                    </a:p>
                    <a:p>
                      <a:pPr algn="r" rtl="1"/>
                      <a:r>
                        <a:rPr lang="ar-AE" sz="1200" b="1" dirty="0">
                          <a:latin typeface="Sakkal Majalla" panose="02000000000000000000" pitchFamily="2" charset="-78"/>
                          <a:cs typeface="Sakkal Majalla" panose="02000000000000000000" pitchFamily="2" charset="-78"/>
                        </a:rPr>
                        <a:t>. تقسيم الحصة إلى عمل جماعي وفردي .</a:t>
                      </a:r>
                    </a:p>
                    <a:p>
                      <a:pPr algn="r" rtl="1"/>
                      <a:r>
                        <a:rPr lang="ar-AE" sz="1200" b="1" dirty="0">
                          <a:latin typeface="Sakkal Majalla" panose="02000000000000000000" pitchFamily="2" charset="-78"/>
                          <a:cs typeface="Sakkal Majalla" panose="02000000000000000000" pitchFamily="2" charset="-78"/>
                        </a:rPr>
                        <a:t>-يمكن الدمج بين الأساليب لتحقيق أقصى فائدة ممكنة.</a:t>
                      </a:r>
                      <a:endParaRPr lang="ar-AE" sz="1200" b="1" baseline="0" dirty="0">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p>
                      <a:pPr algn="r" rtl="1"/>
                      <a:endParaRPr lang="ar-AE" sz="1200" b="1" baseline="0" dirty="0">
                        <a:solidFill>
                          <a:schemeClr val="tx1"/>
                        </a:solidFill>
                        <a:latin typeface="Sakkal Majalla" panose="02000000000000000000" pitchFamily="2" charset="-78"/>
                        <a:cs typeface="Sakkal Majalla" panose="02000000000000000000" pitchFamily="2" charset="-78"/>
                      </a:endParaRPr>
                    </a:p>
                    <a:p>
                      <a:pPr algn="r" rtl="1"/>
                      <a:endParaRPr lang="ar-AE" sz="1200" b="1"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ar-SA"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200" b="1" u="none" baseline="0" dirty="0">
                        <a:solidFill>
                          <a:schemeClr val="tx1"/>
                        </a:solidFill>
                        <a:latin typeface="Sakkal Majalla" panose="02000000000000000000" pitchFamily="2" charset="-78"/>
                        <a:cs typeface="Sakkal Majalla" panose="02000000000000000000" pitchFamily="2" charset="-78"/>
                      </a:endParaRPr>
                    </a:p>
                    <a:p>
                      <a:pPr algn="r" rtl="1"/>
                      <a:endParaRPr lang="ar-SA"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200" b="1"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8" name="Date Placeholder 17"/>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CADBA5E-4532-4792-A258-A0D67C635858}" type="datetime3">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 February 2021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19" name="Slide Number Placeholder 1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F9F505-338F-4A63-8E60-F3E66EC2060F}"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46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419088719"/>
              </p:ext>
            </p:extLst>
          </p:nvPr>
        </p:nvGraphicFramePr>
        <p:xfrm>
          <a:off x="180109" y="276529"/>
          <a:ext cx="11804073" cy="6579969"/>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rgbClr val="FF0000"/>
                          </a:solidFill>
                          <a:latin typeface="Sakkal Majalla" panose="02000000000000000000" pitchFamily="2" charset="-78"/>
                          <a:cs typeface="Sakkal Majalla" panose="02000000000000000000" pitchFamily="2" charset="-78"/>
                        </a:rPr>
                        <a:t>الحصة الدراسية:</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u="none" baseline="0" dirty="0">
                          <a:solidFill>
                            <a:schemeClr val="tx1"/>
                          </a:solidFill>
                          <a:latin typeface="Sakkal Majalla" panose="02000000000000000000" pitchFamily="2" charset="-78"/>
                          <a:cs typeface="Sakkal Majalla" panose="02000000000000000000" pitchFamily="2" charset="-78"/>
                        </a:rPr>
                        <a:t>أهداف أخرى: 1 - تنمية مهارة التقليد 2- تنمية المهارات الحركية الصغرى  3- تنمية الحركات الكبرى.   </a:t>
                      </a:r>
                      <a:r>
                        <a:rPr lang="en-US" sz="1400" b="1" u="none" baseline="0" dirty="0">
                          <a:solidFill>
                            <a:schemeClr val="tx1"/>
                          </a:solidFill>
                          <a:latin typeface="Sakkal Majalla" panose="02000000000000000000" pitchFamily="2" charset="-78"/>
                          <a:cs typeface="Sakkal Majalla" panose="02000000000000000000" pitchFamily="2" charset="-78"/>
                        </a:rPr>
                        <a:t>4</a:t>
                      </a:r>
                      <a:r>
                        <a:rPr lang="ar-SA" sz="1400" b="1" u="none" baseline="0" dirty="0">
                          <a:solidFill>
                            <a:schemeClr val="tx1"/>
                          </a:solidFill>
                          <a:latin typeface="Sakkal Majalla" panose="02000000000000000000" pitchFamily="2" charset="-78"/>
                          <a:cs typeface="Sakkal Majalla" panose="02000000000000000000" pitchFamily="2" charset="-78"/>
                        </a:rPr>
                        <a:t> – تنمية مهارة التخيل عند الطالب .</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التهيئة للحصة (إلقاء التحية ، السلام على الطلاب ، التذكير بما تم تعلمه في الحصة السابقة).</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عرض فيديو خاص بالدرس عن كيفية ارتداء  البنطال المطاطي .</a:t>
                      </a:r>
                    </a:p>
                    <a:p>
                      <a:pPr marL="228600" indent="-228600" algn="r" rtl="1">
                        <a:buFont typeface="+mj-lt"/>
                        <a:buAutoNum type="arabicPeriod"/>
                      </a:pPr>
                      <a:r>
                        <a:rPr lang="ar-AE" sz="1400" b="1" u="none" baseline="0" dirty="0">
                          <a:solidFill>
                            <a:schemeClr val="tx1"/>
                          </a:solidFill>
                          <a:latin typeface="Sakkal Majalla" panose="02000000000000000000" pitchFamily="2" charset="-78"/>
                          <a:cs typeface="Sakkal Majalla" panose="02000000000000000000" pitchFamily="2" charset="-78"/>
                        </a:rPr>
                        <a:t>تدريبات  على  تنمية المهارات الحركية الصغرى  ، والحكات الكبرى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u="none" baseline="0" dirty="0">
                          <a:solidFill>
                            <a:schemeClr val="tx1"/>
                          </a:solidFill>
                          <a:latin typeface="Sakkal Majalla" panose="02000000000000000000" pitchFamily="2" charset="-78"/>
                          <a:cs typeface="Sakkal Majalla" panose="02000000000000000000" pitchFamily="2" charset="-78"/>
                        </a:rPr>
                        <a:t>يبتكر المدرس أنشطة وتمارين إضافية  مثل </a:t>
                      </a:r>
                      <a:r>
                        <a:rPr lang="ar-AE" sz="1400" b="1" kern="1200" dirty="0">
                          <a:solidFill>
                            <a:schemeClr val="tx1"/>
                          </a:solidFill>
                          <a:effectLst/>
                          <a:latin typeface="Sakkal Majalla" panose="02000000000000000000" pitchFamily="2" charset="-78"/>
                          <a:ea typeface="+mn-ea"/>
                          <a:cs typeface="Sakkal Majalla" panose="02000000000000000000" pitchFamily="2" charset="-78"/>
                        </a:rPr>
                        <a:t>افراد ركن خاص يتم فيه وضع شخصيات ودمى وملابس مختلفة .</a:t>
                      </a:r>
                      <a:endParaRPr lang="ar-SA" sz="1400" b="1" u="none" kern="1200" baseline="0" dirty="0">
                        <a:solidFill>
                          <a:schemeClr val="tx1"/>
                        </a:solidFill>
                        <a:effectLst/>
                        <a:latin typeface="Sakkal Majalla" panose="02000000000000000000" pitchFamily="2" charset="-78"/>
                        <a:ea typeface="+mn-ea"/>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endParaRPr lang="ar-AE"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الرياضي </a:t>
                      </a:r>
                      <a:r>
                        <a:rPr lang="en-GB" sz="1400" b="1" u="none" baseline="0" dirty="0">
                          <a:solidFill>
                            <a:srgbClr val="FF0000"/>
                          </a:solidFill>
                          <a:latin typeface="Sakkal Majalla" panose="02000000000000000000" pitchFamily="2" charset="-78"/>
                          <a:cs typeface="Sakkal Majalla" panose="02000000000000000000" pitchFamily="2" charset="-78"/>
                        </a:rPr>
                        <a:t>:</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AE" sz="1400" b="1" i="0" u="none" strike="noStrike" kern="1200" cap="none" spc="0" normalizeH="0" baseline="0" noProof="0" dirty="0">
                          <a:ln>
                            <a:noFill/>
                          </a:ln>
                          <a:effectLst/>
                          <a:uLnTx/>
                          <a:uFillTx/>
                          <a:latin typeface="Sakkal Majalla" panose="02000000000000000000" pitchFamily="2" charset="-78"/>
                          <a:ea typeface="+mn-ea"/>
                          <a:cs typeface="Sakkal Majalla" panose="02000000000000000000" pitchFamily="2" charset="-78"/>
                        </a:rPr>
                        <a:t>نشاط عمل مسابقة  بين مجموعات الفصل الجري بالشوالات  . </a:t>
                      </a: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400" b="1" u="none" baseline="0" dirty="0">
                        <a:solidFill>
                          <a:srgbClr val="FF0000"/>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الفني:</a:t>
                      </a:r>
                    </a:p>
                    <a:p>
                      <a:pPr algn="r" rtl="1"/>
                      <a:r>
                        <a:rPr lang="en-US" sz="1400" b="1" u="none" baseline="0" dirty="0">
                          <a:solidFill>
                            <a:srgbClr val="FF0000"/>
                          </a:solidFill>
                          <a:latin typeface="Sakkal Majalla" panose="02000000000000000000" pitchFamily="2" charset="-78"/>
                          <a:cs typeface="Sakkal Majalla" panose="02000000000000000000" pitchFamily="2" charset="-78"/>
                        </a:rPr>
                        <a:t>1</a:t>
                      </a:r>
                      <a:r>
                        <a:rPr lang="ar-SA" sz="1400" b="1" u="none" baseline="0" dirty="0">
                          <a:solidFill>
                            <a:srgbClr val="FF0000"/>
                          </a:solidFill>
                          <a:latin typeface="Sakkal Majalla" panose="02000000000000000000" pitchFamily="2" charset="-78"/>
                          <a:cs typeface="Sakkal Majalla" panose="02000000000000000000" pitchFamily="2" charset="-78"/>
                        </a:rPr>
                        <a:t>-</a:t>
                      </a:r>
                      <a:r>
                        <a:rPr lang="ar-SA" sz="1400" b="1" u="none" baseline="0" dirty="0">
                          <a:solidFill>
                            <a:schemeClr val="tx1"/>
                          </a:solidFill>
                          <a:latin typeface="Sakkal Majalla" panose="02000000000000000000" pitchFamily="2" charset="-78"/>
                          <a:cs typeface="Sakkal Majalla" panose="02000000000000000000" pitchFamily="2" charset="-78"/>
                        </a:rPr>
                        <a:t> أن  يعرض المعلم مجموعة صور  ويطلب من الطالب أن يقص  صورة  </a:t>
                      </a:r>
                      <a:r>
                        <a:rPr lang="ar-SA" sz="1400" b="1" u="none" baseline="0" dirty="0" err="1">
                          <a:solidFill>
                            <a:schemeClr val="tx1"/>
                          </a:solidFill>
                          <a:latin typeface="Sakkal Majalla" panose="02000000000000000000" pitchFamily="2" charset="-78"/>
                          <a:cs typeface="Sakkal Majalla" panose="02000000000000000000" pitchFamily="2" charset="-78"/>
                        </a:rPr>
                        <a:t>البنطال</a:t>
                      </a:r>
                      <a:r>
                        <a:rPr lang="ar-SA" sz="1400" b="1" u="none" baseline="0" dirty="0">
                          <a:solidFill>
                            <a:schemeClr val="tx1"/>
                          </a:solidFill>
                          <a:latin typeface="Sakkal Majalla" panose="02000000000000000000" pitchFamily="2" charset="-78"/>
                          <a:cs typeface="Sakkal Majalla" panose="02000000000000000000" pitchFamily="2" charset="-78"/>
                        </a:rPr>
                        <a:t> المطاطي  .</a:t>
                      </a:r>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p>
                      <a:pPr algn="r" rtl="1"/>
                      <a:r>
                        <a:rPr lang="ar-AE" sz="1400" b="1" u="none" baseline="0" dirty="0">
                          <a:solidFill>
                            <a:srgbClr val="FF0000"/>
                          </a:solidFill>
                          <a:latin typeface="Sakkal Majalla" panose="02000000000000000000" pitchFamily="2" charset="-78"/>
                          <a:cs typeface="Sakkal Majalla" panose="02000000000000000000" pitchFamily="2" charset="-78"/>
                        </a:rPr>
                        <a:t>النشاط الموسيقى: </a:t>
                      </a:r>
                    </a:p>
                    <a:p>
                      <a:pPr algn="r" rtl="1"/>
                      <a:r>
                        <a:rPr lang="en-US" sz="1400" b="1" u="none" baseline="0" dirty="0">
                          <a:solidFill>
                            <a:schemeClr val="tx1"/>
                          </a:solidFill>
                          <a:latin typeface="Sakkal Majalla" panose="02000000000000000000" pitchFamily="2" charset="-78"/>
                          <a:cs typeface="Sakkal Majalla" panose="02000000000000000000" pitchFamily="2" charset="-78"/>
                        </a:rPr>
                        <a:t>1</a:t>
                      </a:r>
                      <a:r>
                        <a:rPr lang="ar-SA" sz="1400" b="1" u="none" baseline="0" dirty="0">
                          <a:solidFill>
                            <a:schemeClr val="tx1"/>
                          </a:solidFill>
                          <a:latin typeface="Sakkal Majalla" panose="02000000000000000000" pitchFamily="2" charset="-78"/>
                          <a:cs typeface="Sakkal Majalla" panose="02000000000000000000" pitchFamily="2" charset="-78"/>
                        </a:rPr>
                        <a:t>-  عرض نشيد  </a:t>
                      </a:r>
                      <a:r>
                        <a:rPr lang="ar-SA" sz="1400" b="1" u="none" baseline="0" dirty="0">
                          <a:solidFill>
                            <a:schemeClr val="accent6">
                              <a:lumMod val="75000"/>
                            </a:schemeClr>
                          </a:solidFill>
                          <a:latin typeface="Sakkal Majalla" panose="02000000000000000000" pitchFamily="2" charset="-78"/>
                          <a:cs typeface="Sakkal Majalla" panose="02000000000000000000" pitchFamily="2" charset="-78"/>
                        </a:rPr>
                        <a:t>البس ثيابك </a:t>
                      </a:r>
                      <a:r>
                        <a:rPr lang="ar-SA" sz="1400" b="1" u="none" baseline="0" dirty="0">
                          <a:solidFill>
                            <a:schemeClr val="tx1"/>
                          </a:solidFill>
                          <a:latin typeface="Sakkal Majalla" panose="02000000000000000000" pitchFamily="2" charset="-78"/>
                          <a:cs typeface="Sakkal Majalla" panose="02000000000000000000" pitchFamily="2" charset="-78"/>
                        </a:rPr>
                        <a:t>ويقوم الطالب بتقليد الشخصيات الموجودة  في كيفية ارتداء الملابس .</a:t>
                      </a:r>
                    </a:p>
                    <a:p>
                      <a:pPr algn="r" rtl="1"/>
                      <a:endParaRPr lang="ar-AE" sz="1400" b="1" u="none" baseline="0" dirty="0">
                        <a:solidFill>
                          <a:schemeClr val="tx1"/>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p>
                      <a:pPr algn="ctr" rtl="1"/>
                      <a:r>
                        <a:rPr lang="ar-AE" sz="1400" b="1" baseline="0" dirty="0">
                          <a:latin typeface="Sakkal Majalla" panose="02000000000000000000" pitchFamily="2" charset="-78"/>
                          <a:cs typeface="Sakkal Majalla" panose="02000000000000000000" pitchFamily="2" charset="-78"/>
                        </a:rPr>
                        <a:t>دليل للمعلم</a:t>
                      </a:r>
                    </a:p>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AE" sz="1400" b="1" baseline="0" dirty="0">
                          <a:latin typeface="Sakkal Majalla" panose="02000000000000000000" pitchFamily="2" charset="-78"/>
                          <a:cs typeface="Sakkal Majalla" panose="02000000000000000000" pitchFamily="2" charset="-78"/>
                        </a:rPr>
                        <a:t>يساعد الأهل ابنهم  بتوفير  عدة بنطالات بانواع مختلفة وتدريبه على ارتدائها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الواجب المنزلي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319971">
                <a:tc>
                  <a:txBody>
                    <a:bodyPr/>
                    <a:lstStyle/>
                    <a:p>
                      <a:pPr algn="r" rtl="1"/>
                      <a:r>
                        <a:rPr lang="ar-AE" sz="1400" b="1" baseline="0" dirty="0">
                          <a:latin typeface="Sakkal Majalla" panose="02000000000000000000" pitchFamily="2" charset="-78"/>
                          <a:cs typeface="Sakkal Majalla" panose="02000000000000000000" pitchFamily="2" charset="-78"/>
                        </a:rPr>
                        <a:t>مجموعة تدريبات على الآيباد  ،  سمارت بورد  ،،، توك </a:t>
                      </a:r>
                    </a:p>
                    <a:p>
                      <a:pPr marL="0" indent="0" algn="r" rtl="1">
                        <a:buFont typeface="+mj-lt"/>
                        <a:buNone/>
                      </a:pPr>
                      <a:endParaRPr lang="ar-AE" sz="14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عرض فيديو  عن كيفية ارتداء الملابس . </a:t>
                      </a:r>
                      <a:r>
                        <a:rPr lang="en-US" sz="1400" b="1" baseline="0" dirty="0">
                          <a:latin typeface="Sakkal Majalla" panose="02000000000000000000" pitchFamily="2" charset="-78"/>
                          <a:cs typeface="Sakkal Majalla" panose="02000000000000000000" pitchFamily="2" charset="-78"/>
                          <a:hlinkClick r:id="rId3"/>
                        </a:rPr>
                        <a:t>https://youtu.be/HRGOtYbgIyE?t=46</a:t>
                      </a:r>
                      <a:r>
                        <a:rPr lang="ar-AE" sz="1400" b="1" baseline="0">
                          <a:latin typeface="Sakkal Majalla" panose="02000000000000000000" pitchFamily="2" charset="-78"/>
                          <a:cs typeface="Sakkal Majalla" panose="02000000000000000000" pitchFamily="2" charset="-78"/>
                        </a:rPr>
                        <a:t>   </a:t>
                      </a:r>
                      <a:endParaRPr lang="ar-AE" sz="1400" b="1" baseline="0" dirty="0">
                        <a:latin typeface="Sakkal Majalla" panose="02000000000000000000" pitchFamily="2" charset="-78"/>
                        <a:cs typeface="Sakkal Majalla" panose="02000000000000000000" pitchFamily="2" charset="-78"/>
                      </a:endParaRP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عرض أغنية ملابسي كرزة .</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400" b="1" baseline="0" dirty="0">
                          <a:latin typeface="Sakkal Majalla" panose="02000000000000000000" pitchFamily="2" charset="-78"/>
                          <a:cs typeface="Sakkal Majalla" panose="02000000000000000000" pitchFamily="2" charset="-78"/>
                        </a:rPr>
                        <a:t>عرض كليب ارتدي ثيابي ملابسي .</a:t>
                      </a:r>
                    </a:p>
                    <a:p>
                      <a:pPr marL="0" marR="0" lvl="0" indent="0" algn="r" defTabSz="914400" rtl="1" eaLnBrk="1" fontAlgn="auto" latinLnBrk="0" hangingPunct="1">
                        <a:lnSpc>
                          <a:spcPct val="100000"/>
                        </a:lnSpc>
                        <a:spcBef>
                          <a:spcPts val="0"/>
                        </a:spcBef>
                        <a:spcAft>
                          <a:spcPts val="0"/>
                        </a:spcAft>
                        <a:buClrTx/>
                        <a:buSzTx/>
                        <a:buFont typeface="+mj-lt"/>
                        <a:buNone/>
                        <a:tabLst/>
                        <a:defRPr/>
                      </a:pPr>
                      <a:endParaRPr lang="ar-AE" sz="1400" b="1" baseline="0"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baseline="0" dirty="0">
                          <a:latin typeface="Sakkal Majalla" panose="02000000000000000000" pitchFamily="2" charset="-78"/>
                          <a:cs typeface="Sakkal Majalla" panose="02000000000000000000" pitchFamily="2" charset="-78"/>
                        </a:rPr>
                        <a:t>تمارين إلكترونية</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rgbClr val="FF0000"/>
                          </a:solidFill>
                          <a:latin typeface="Sakkal Majalla" panose="02000000000000000000" pitchFamily="2" charset="-78"/>
                          <a:cs typeface="Sakkal Majalla" panose="02000000000000000000" pitchFamily="2" charset="-78"/>
                        </a:rPr>
                        <a:t>متوسط:  </a:t>
                      </a: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1" dirty="0">
                          <a:latin typeface="Sakkal Majalla" panose="02000000000000000000" pitchFamily="2" charset="-78"/>
                          <a:cs typeface="Sakkal Majalla" panose="02000000000000000000" pitchFamily="2" charset="-78"/>
                        </a:rPr>
                        <a:t>ارتداء بنطال خصره مطاطي</a:t>
                      </a:r>
                      <a:r>
                        <a:rPr lang="ar-SA" sz="1400" b="1" dirty="0">
                          <a:latin typeface="Sakkal Majalla" panose="02000000000000000000" pitchFamily="2" charset="-78"/>
                          <a:cs typeface="Sakkal Majalla" panose="02000000000000000000" pitchFamily="2" charset="-78"/>
                        </a:rPr>
                        <a:t> بمساعدة جسدية بسيطة   .               </a:t>
                      </a:r>
                      <a:r>
                        <a:rPr lang="ar-AE" sz="1400" b="1" baseline="0" dirty="0">
                          <a:solidFill>
                            <a:srgbClr val="FF0000"/>
                          </a:solidFill>
                          <a:latin typeface="Sakkal Majalla" panose="02000000000000000000" pitchFamily="2" charset="-78"/>
                          <a:cs typeface="Sakkal Majalla" panose="02000000000000000000" pitchFamily="2" charset="-78"/>
                        </a:rPr>
                        <a:t>جيد:  </a:t>
                      </a:r>
                      <a:r>
                        <a:rPr lang="ar-AE" sz="1400" b="1" i="0" u="none" strike="noStrike" dirty="0">
                          <a:solidFill>
                            <a:srgbClr val="000000"/>
                          </a:solidFill>
                          <a:effectLst/>
                          <a:latin typeface="Sakkal Majalla" panose="02000000000000000000" pitchFamily="2" charset="-78"/>
                          <a:cs typeface="Sakkal Majalla" panose="02000000000000000000" pitchFamily="2" charset="-78"/>
                        </a:rPr>
                        <a:t> </a:t>
                      </a:r>
                      <a:r>
                        <a:rPr lang="ar-AE" sz="1400" b="1" dirty="0">
                          <a:latin typeface="Sakkal Majalla" panose="02000000000000000000" pitchFamily="2" charset="-78"/>
                          <a:cs typeface="Sakkal Majalla" panose="02000000000000000000" pitchFamily="2" charset="-78"/>
                        </a:rPr>
                        <a:t>ارتداء بنطال خصره مطاطي</a:t>
                      </a:r>
                      <a:r>
                        <a:rPr lang="ar-SA" sz="1400" b="1" dirty="0">
                          <a:latin typeface="Sakkal Majalla" panose="02000000000000000000" pitchFamily="2" charset="-78"/>
                          <a:cs typeface="Sakkal Majalla" panose="02000000000000000000" pitchFamily="2" charset="-78"/>
                        </a:rPr>
                        <a:t> مع بعض الدعم اللفظي .</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400" b="1" baseline="0" dirty="0">
                          <a:solidFill>
                            <a:srgbClr val="FF0000"/>
                          </a:solidFill>
                          <a:latin typeface="Sakkal Majalla" panose="02000000000000000000" pitchFamily="2" charset="-78"/>
                          <a:cs typeface="Sakkal Majalla" panose="02000000000000000000" pitchFamily="2" charset="-78"/>
                        </a:rPr>
                        <a:t>                                                           مرتفع:</a:t>
                      </a:r>
                      <a:r>
                        <a:rPr lang="ar-AE" sz="1400" b="1" baseline="0" dirty="0">
                          <a:latin typeface="Sakkal Majalla" panose="02000000000000000000" pitchFamily="2" charset="-78"/>
                          <a:cs typeface="Sakkal Majalla" panose="02000000000000000000" pitchFamily="2" charset="-78"/>
                        </a:rPr>
                        <a:t>. </a:t>
                      </a:r>
                      <a:r>
                        <a:rPr lang="ar-AE" sz="1400" b="1" dirty="0">
                          <a:latin typeface="Sakkal Majalla" panose="02000000000000000000" pitchFamily="2" charset="-78"/>
                          <a:cs typeface="Sakkal Majalla" panose="02000000000000000000" pitchFamily="2" charset="-78"/>
                        </a:rPr>
                        <a:t>ارتداء بنطال خصره مطاطي</a:t>
                      </a:r>
                      <a:r>
                        <a:rPr lang="ar-SA" sz="1400" b="1" dirty="0">
                          <a:latin typeface="Sakkal Majalla" panose="02000000000000000000" pitchFamily="2" charset="-78"/>
                          <a:cs typeface="Sakkal Majalla" panose="02000000000000000000" pitchFamily="2" charset="-78"/>
                        </a:rPr>
                        <a:t> بدون مساعدة .</a:t>
                      </a:r>
                      <a:endParaRPr lang="en-US" sz="1400" b="1"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SA" sz="1400" b="1" dirty="0">
                          <a:latin typeface="Sakkal Majalla" panose="02000000000000000000" pitchFamily="2" charset="-78"/>
                          <a:cs typeface="Sakkal Majalla" panose="02000000000000000000" pitchFamily="2" charset="-78"/>
                        </a:rPr>
                        <a:t>.</a:t>
                      </a:r>
                      <a:br>
                        <a:rPr lang="en-US" sz="1400" b="1" dirty="0">
                          <a:latin typeface="Sakkal Majalla" panose="02000000000000000000" pitchFamily="2" charset="-78"/>
                          <a:cs typeface="Sakkal Majalla" panose="02000000000000000000" pitchFamily="2" charset="-78"/>
                        </a:rPr>
                      </a:br>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التقييم</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16 February 2021</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5</a:t>
            </a:fld>
            <a:endParaRPr lang="en-GB"/>
          </a:p>
        </p:txBody>
      </p:sp>
      <p:pic>
        <p:nvPicPr>
          <p:cNvPr id="5" name="Picture 4" descr="A baby lying on a bed&#10;&#10;Description automatically generated with low confidence">
            <a:extLst>
              <a:ext uri="{FF2B5EF4-FFF2-40B4-BE49-F238E27FC236}">
                <a16:creationId xmlns:a16="http://schemas.microsoft.com/office/drawing/2014/main" id="{C3BBFB98-DAEE-094C-B209-B77FF9CE2D5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1246340"/>
            <a:ext cx="3464427" cy="2182660"/>
          </a:xfrm>
          <a:prstGeom prst="rect">
            <a:avLst/>
          </a:prstGeom>
        </p:spPr>
      </p:pic>
    </p:spTree>
    <p:extLst>
      <p:ext uri="{BB962C8B-B14F-4D97-AF65-F5344CB8AC3E}">
        <p14:creationId xmlns:p14="http://schemas.microsoft.com/office/powerpoint/2010/main" val="27478014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EED42B-3B47-45C2-9F50-0B4533C0F1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c1803469-1359-4921-b8b2-4aa11e6de6e4"/>
    <ds:schemaRef ds:uri="http://purl.org/dc/elements/1.1/"/>
    <ds:schemaRef ds:uri="http://schemas.microsoft.com/office/2006/metadata/properties"/>
    <ds:schemaRef ds:uri="0860e916-1933-4f54-bf75-902e7a9d18bb"/>
    <ds:schemaRef ds:uri="http://www.w3.org/XML/1998/namespace"/>
    <ds:schemaRef ds:uri="http://purl.org/dc/dcmitype/"/>
  </ds:schemaRefs>
</ds:datastoreItem>
</file>

<file path=customXml/itemProps2.xml><?xml version="1.0" encoding="utf-8"?>
<ds:datastoreItem xmlns:ds="http://schemas.openxmlformats.org/officeDocument/2006/customXml" ds:itemID="{B1D1AD35-AF57-4B32-8A96-2853E34EF9CE}">
  <ds:schemaRefs>
    <ds:schemaRef ds:uri="http://schemas.microsoft.com/sharepoint/v3/contenttype/forms"/>
  </ds:schemaRefs>
</ds:datastoreItem>
</file>

<file path=customXml/itemProps3.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9303</TotalTime>
  <Words>679</Words>
  <Application>Microsoft Office PowerPoint</Application>
  <PresentationFormat>Widescreen</PresentationFormat>
  <Paragraphs>129</Paragraphs>
  <Slides>5</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Sakkal Majalla</vt:lpstr>
      <vt:lpstr>Office Theme</vt:lpstr>
      <vt:lpstr>1_Office Theme</vt:lpstr>
      <vt:lpstr> ارتداء بنطال خصره مطاطي (809)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Salama Nasiib Hamad Al Ketbi</cp:lastModifiedBy>
  <cp:revision>445</cp:revision>
  <dcterms:created xsi:type="dcterms:W3CDTF">2020-07-26T19:33:45Z</dcterms:created>
  <dcterms:modified xsi:type="dcterms:W3CDTF">2021-02-16T14:17:46Z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