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1" r:id="rId3"/>
    <p:sldId id="260" r:id="rId4"/>
    <p:sldId id="259" r:id="rId5"/>
    <p:sldId id="258" r:id="rId6"/>
    <p:sldId id="267" r:id="rId7"/>
    <p:sldId id="265" r:id="rId8"/>
    <p:sldId id="256" r:id="rId9"/>
    <p:sldId id="266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7EC3A-BE82-41B7-9B00-9406FBDE84D5}" v="2362" dt="2021-01-16T15:34:03.695"/>
    <p1510:client id="{68BB3ABC-7295-4536-BE94-A2B9AF59F83F}" v="75" dt="2021-01-16T16:18:31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73" autoAdjust="0"/>
    <p:restoredTop sz="94660"/>
  </p:normalViewPr>
  <p:slideViewPr>
    <p:cSldViewPr snapToGrid="0">
      <p:cViewPr>
        <p:scale>
          <a:sx n="80" d="100"/>
          <a:sy n="80" d="100"/>
        </p:scale>
        <p:origin x="-258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090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843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7630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9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129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041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809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726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82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76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447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632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286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Bu2JBDG_Gk" TargetMode="Externa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SA" sz="1800" dirty="0">
                <a:cs typeface="Arial"/>
              </a:rPr>
              <a:t>مقدم الهدف / </a:t>
            </a:r>
            <a:r>
              <a:rPr lang="ar-AE" sz="1800" dirty="0" smtClean="0">
                <a:cs typeface="Arial"/>
              </a:rPr>
              <a:t>أ. فاطمة الجهوري </a:t>
            </a:r>
            <a:r>
              <a:rPr lang="ar-SA" sz="1800" dirty="0">
                <a:cs typeface="Arial"/>
              </a:rPr>
              <a:t> 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sz="2800" dirty="0">
                <a:cs typeface="Times New Roman"/>
              </a:rPr>
              <a:t>إبلاغ مقدمي الرعاية حال التعرض لإساءة.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1026" name="Picture 2" descr="كيف يصبح الطفل عدوانياً؟… دراسة تجيب – صحيفة المراقب العراقي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8569">
            <a:off x="368476" y="2139039"/>
            <a:ext cx="5185319" cy="317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0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EACA1225-9D7B-46D9-82F2-A7FABBED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="" xmlns:a16="http://schemas.microsoft.com/office/drawing/2014/main" id="{DC3650E0-240B-4A86-880D-C9CDC3EE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4" name="جدول 4">
            <a:extLst>
              <a:ext uri="{FF2B5EF4-FFF2-40B4-BE49-F238E27FC236}">
                <a16:creationId xmlns="" xmlns:a16="http://schemas.microsoft.com/office/drawing/2014/main" id="{C1A5B95F-BEEE-45EF-8B8F-766838E9D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366167"/>
              </p:ext>
            </p:extLst>
          </p:nvPr>
        </p:nvGraphicFramePr>
        <p:xfrm>
          <a:off x="210773" y="88900"/>
          <a:ext cx="11770454" cy="52781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94682">
                  <a:extLst>
                    <a:ext uri="{9D8B030D-6E8A-4147-A177-3AD203B41FA5}">
                      <a16:colId xmlns="" xmlns:a16="http://schemas.microsoft.com/office/drawing/2014/main" val="3055232960"/>
                    </a:ext>
                  </a:extLst>
                </a:gridCol>
                <a:gridCol w="3665156">
                  <a:extLst>
                    <a:ext uri="{9D8B030D-6E8A-4147-A177-3AD203B41FA5}">
                      <a16:colId xmlns="" xmlns:a16="http://schemas.microsoft.com/office/drawing/2014/main" val="1432565951"/>
                    </a:ext>
                  </a:extLst>
                </a:gridCol>
                <a:gridCol w="3157670">
                  <a:extLst>
                    <a:ext uri="{9D8B030D-6E8A-4147-A177-3AD203B41FA5}">
                      <a16:colId xmlns="" xmlns:a16="http://schemas.microsoft.com/office/drawing/2014/main" val="388691790"/>
                    </a:ext>
                  </a:extLst>
                </a:gridCol>
                <a:gridCol w="1452946">
                  <a:extLst>
                    <a:ext uri="{9D8B030D-6E8A-4147-A177-3AD203B41FA5}">
                      <a16:colId xmlns="" xmlns:a16="http://schemas.microsoft.com/office/drawing/2014/main" val="164825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المراجعة: أ. امنه الكتبي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الإعداد: </a:t>
                      </a: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فاطمة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الجهوري</a:t>
                      </a:r>
                      <a:endParaRPr lang="ar-SA" sz="12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إبلاغ مقدمي الرعاية حال التعرض لإساءة.</a:t>
                      </a:r>
                    </a:p>
                    <a:p>
                      <a:pPr algn="ctr" rtl="1"/>
                      <a:r>
                        <a:rPr lang="ar-SA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رقم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الهدف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818</a:t>
                      </a: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159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 : 3 الى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فئة الإعاقة: إعاقة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بيانات 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264843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 rtl="1"/>
                      <a:endParaRPr lang="ar-SA" sz="14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عنوان الدرس: </a:t>
                      </a:r>
                      <a:r>
                        <a:rPr lang="ar-AE" sz="14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كيف أحمي نفسي .</a:t>
                      </a: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4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أحمد يلعب في</a:t>
                      </a:r>
                      <a:r>
                        <a:rPr lang="ar-AE" sz="14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الحديقة .</a:t>
                      </a:r>
                      <a:r>
                        <a:rPr lang="ar-AE" sz="14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4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دفع الولد أحمد بقوة  فشعر أحمد بالخوف ..</a:t>
                      </a: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4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أحمد</a:t>
                      </a:r>
                      <a:r>
                        <a:rPr lang="ar-AE" sz="14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شعر بالخطر فأخبرأباه بذلك .</a:t>
                      </a: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كتاب الطالب</a:t>
                      </a: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259291"/>
                  </a:ext>
                </a:extLst>
              </a:tr>
            </a:tbl>
          </a:graphicData>
        </a:graphic>
      </p:graphicFrame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4059" y="2479878"/>
            <a:ext cx="2073767" cy="1345147"/>
          </a:xfrm>
          <a:prstGeom prst="rect">
            <a:avLst/>
          </a:prstGeom>
        </p:spPr>
      </p:pic>
      <p:sp>
        <p:nvSpPr>
          <p:cNvPr id="33" name="AutoShape 2" descr="نصائح للآباء.. كيف تجعل طفلك يطيعك؟ (1) | مصر العربي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059" y="3972142"/>
            <a:ext cx="2073767" cy="139425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3669" y="1123663"/>
            <a:ext cx="1371393" cy="120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B31EEF9E-9438-4242-8A60-1ABB5F415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4705" y="682957"/>
            <a:ext cx="7606783" cy="832104"/>
          </a:xfrm>
        </p:spPr>
        <p:txBody>
          <a:bodyPr/>
          <a:lstStyle/>
          <a:p>
            <a:pPr algn="ctr"/>
            <a:r>
              <a:rPr lang="ar-SA" dirty="0">
                <a:cs typeface="Times New Roman"/>
              </a:rPr>
              <a:t>1-  </a:t>
            </a:r>
            <a:r>
              <a:rPr lang="ar-SA" dirty="0" smtClean="0">
                <a:cs typeface="Times New Roman"/>
              </a:rPr>
              <a:t>المعلم </a:t>
            </a:r>
            <a:r>
              <a:rPr lang="ar-SA" dirty="0">
                <a:cs typeface="Times New Roman"/>
              </a:rPr>
              <a:t>قول </a:t>
            </a:r>
            <a:r>
              <a:rPr lang="ar-AE" dirty="0" smtClean="0">
                <a:cs typeface="Times New Roman"/>
              </a:rPr>
              <a:t>: </a:t>
            </a:r>
            <a:r>
              <a:rPr lang="ar-AE" dirty="0"/>
              <a:t>أحمد يلعب في الحديقة </a:t>
            </a:r>
            <a:r>
              <a:rPr lang="ar-AE" dirty="0" smtClean="0">
                <a:cs typeface="Times New Roman"/>
              </a:rPr>
              <a:t>. وقد يكون في المدرسة أو في أي مكان في الخارج أو حتى في المنزل .</a:t>
            </a:r>
            <a:r>
              <a:rPr lang="ar-SA" dirty="0">
                <a:cs typeface="Times New Roman"/>
              </a:rPr>
              <a:t> </a:t>
            </a: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="" xmlns:a16="http://schemas.microsoft.com/office/drawing/2014/main" id="{35151EBB-5624-4138-A0A7-663C0FBB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0929" y="1867660"/>
            <a:ext cx="4691271" cy="413609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74277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74215" y="0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74214" y="4937846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C8550B2E-6266-45DC-B19C-0AB61CE8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7590" y="641726"/>
            <a:ext cx="7096739" cy="832104"/>
          </a:xfrm>
        </p:spPr>
        <p:txBody>
          <a:bodyPr/>
          <a:lstStyle/>
          <a:p>
            <a:pPr lvl="0" algn="ctr" rtl="1"/>
            <a:r>
              <a:rPr lang="ar-SA" dirty="0">
                <a:cs typeface="Times New Roman"/>
              </a:rPr>
              <a:t>2- </a:t>
            </a:r>
            <a:r>
              <a:rPr lang="ar-AE" dirty="0" smtClean="0">
                <a:cs typeface="Times New Roman"/>
              </a:rPr>
              <a:t> المعلم يقول : عندما يدفعك أو يصرخ أحد عليك او تشعر بالخطر أو الخوف ..</a:t>
            </a:r>
            <a:r>
              <a:rPr lang="ar-AE" dirty="0" smtClean="0"/>
              <a:t>.</a:t>
            </a:r>
            <a:endParaRPr lang="ar-SA" dirty="0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="" xmlns:a16="http://schemas.microsoft.com/office/drawing/2014/main" id="{35F7C05F-124B-4502-BBB7-DC71A510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1" name="عنوان 1">
            <a:extLst>
              <a:ext uri="{FF2B5EF4-FFF2-40B4-BE49-F238E27FC236}">
                <a16:creationId xmlns="" xmlns:a16="http://schemas.microsoft.com/office/drawing/2014/main" id="{B31EEF9E-9438-4242-8A60-1ABB5F415267}"/>
              </a:ext>
            </a:extLst>
          </p:cNvPr>
          <p:cNvSpPr txBox="1">
            <a:spLocks/>
          </p:cNvSpPr>
          <p:nvPr/>
        </p:nvSpPr>
        <p:spPr>
          <a:xfrm>
            <a:off x="2574705" y="5085385"/>
            <a:ext cx="7606783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 smtClean="0">
                <a:cs typeface="Times New Roman"/>
              </a:rPr>
              <a:t>تقديم نماذج مختلفة من السلوك الغير مقبول .</a:t>
            </a:r>
            <a:endParaRPr lang="ar-SA" dirty="0">
              <a:cs typeface="Times New Roman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509" y="1878793"/>
            <a:ext cx="4319174" cy="28016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74277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74215" y="0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74214" y="4937846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C8550B2E-6266-45DC-B19C-0AB61CE8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7590" y="641726"/>
            <a:ext cx="7096739" cy="832104"/>
          </a:xfrm>
        </p:spPr>
        <p:txBody>
          <a:bodyPr/>
          <a:lstStyle/>
          <a:p>
            <a:pPr lvl="0" algn="ctr" rtl="1"/>
            <a:r>
              <a:rPr lang="ar-SA" dirty="0">
                <a:cs typeface="Times New Roman"/>
              </a:rPr>
              <a:t>2- </a:t>
            </a:r>
            <a:r>
              <a:rPr lang="ar-AE" dirty="0" smtClean="0">
                <a:cs typeface="Times New Roman"/>
              </a:rPr>
              <a:t> المعلم يقول  : يجب إعلام ونقل ما حدث لمن  معك (أب أو أم أو من كان مسؤل عنك ومعك ).</a:t>
            </a:r>
            <a:r>
              <a:rPr lang="ar-AE" dirty="0" smtClean="0"/>
              <a:t>.. .</a:t>
            </a:r>
            <a:endParaRPr lang="ar-SA" dirty="0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="" xmlns:a16="http://schemas.microsoft.com/office/drawing/2014/main" id="{35F7C05F-124B-4502-BBB7-DC71A510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329" y="2156110"/>
            <a:ext cx="3704153" cy="2490414"/>
          </a:xfrm>
          <a:prstGeom prst="rect">
            <a:avLst/>
          </a:prstGeom>
        </p:spPr>
      </p:pic>
      <p:sp>
        <p:nvSpPr>
          <p:cNvPr id="9" name="عنوان 1">
            <a:extLst>
              <a:ext uri="{FF2B5EF4-FFF2-40B4-BE49-F238E27FC236}">
                <a16:creationId xmlns="" xmlns:a16="http://schemas.microsoft.com/office/drawing/2014/main" id="{C8550B2E-6266-45DC-B19C-0AB61CE8EB86}"/>
              </a:ext>
            </a:extLst>
          </p:cNvPr>
          <p:cNvSpPr txBox="1">
            <a:spLocks/>
          </p:cNvSpPr>
          <p:nvPr/>
        </p:nvSpPr>
        <p:spPr>
          <a:xfrm>
            <a:off x="2449229" y="5082790"/>
            <a:ext cx="7096739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 smtClean="0">
                <a:cs typeface="Times New Roman"/>
              </a:rPr>
              <a:t>قد يستخدم المعلم إشارة يوضح الطالب من خلالها شعورة بالخوف إذا كان غير قادر على التعبير . </a:t>
            </a:r>
            <a:r>
              <a:rPr lang="ar-AE" smtClean="0">
                <a:cs typeface="Times New Roman"/>
              </a:rPr>
              <a:t>أو استخدام جرس للأنذار أو ضوء أحمر .</a:t>
            </a:r>
            <a:endParaRPr lang="ar-SA" dirty="0"/>
          </a:p>
        </p:txBody>
      </p:sp>
      <p:sp>
        <p:nvSpPr>
          <p:cNvPr id="6" name="Rectangle 5"/>
          <p:cNvSpPr/>
          <p:nvPr/>
        </p:nvSpPr>
        <p:spPr>
          <a:xfrm>
            <a:off x="0" y="2274277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74215" y="0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574214" y="4937846"/>
            <a:ext cx="1617785" cy="1910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589B4629-58AB-4E3E-9FBF-6C0FF86A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="" xmlns:a16="http://schemas.microsoft.com/office/drawing/2014/main" id="{53AFDCEE-424F-42E5-A9DE-220E0988F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5" name="جدول 4">
            <a:extLst>
              <a:ext uri="{FF2B5EF4-FFF2-40B4-BE49-F238E27FC236}">
                <a16:creationId xmlns="" xmlns:a16="http://schemas.microsoft.com/office/drawing/2014/main" id="{C93D83D5-339E-4A5A-859D-9739C1B3B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704385"/>
              </p:ext>
            </p:extLst>
          </p:nvPr>
        </p:nvGraphicFramePr>
        <p:xfrm>
          <a:off x="279734" y="365342"/>
          <a:ext cx="11698906" cy="57708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275094">
                  <a:extLst>
                    <a:ext uri="{9D8B030D-6E8A-4147-A177-3AD203B41FA5}">
                      <a16:colId xmlns="" xmlns:a16="http://schemas.microsoft.com/office/drawing/2014/main" val="3716782881"/>
                    </a:ext>
                  </a:extLst>
                </a:gridCol>
                <a:gridCol w="1423812">
                  <a:extLst>
                    <a:ext uri="{9D8B030D-6E8A-4147-A177-3AD203B41FA5}">
                      <a16:colId xmlns="" xmlns:a16="http://schemas.microsoft.com/office/drawing/2014/main" val="1942174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AE" sz="1100" dirty="0" smtClean="0">
                          <a:latin typeface="Sakkal Majalla" pitchFamily="2" charset="-78"/>
                          <a:cs typeface="Sakkal Majalla" pitchFamily="2" charset="-78"/>
                        </a:rPr>
                        <a:t>إبلاغ مقدمي الرعاية حال التعرض لإساءة.</a:t>
                      </a:r>
                      <a:endParaRPr lang="ar-AE" sz="110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الهدف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0475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100" dirty="0">
                          <a:latin typeface="Sakkal Majalla" pitchFamily="2" charset="-78"/>
                          <a:cs typeface="Sakkal Majalla" pitchFamily="2" charset="-78"/>
                        </a:rPr>
                        <a:t>أنشطة مهارية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المكونات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777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   </a:t>
                      </a:r>
                    </a:p>
                    <a:p>
                      <a:pPr lvl="0" algn="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استراتيجيات التعليم </a:t>
                      </a: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</a:t>
                      </a: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1- </a:t>
                      </a:r>
                      <a:r>
                        <a:rPr lang="ar-SA" sz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أسلوب</a:t>
                      </a:r>
                      <a:r>
                        <a:rPr lang="ar-AE" sz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االتعزيز الإجتماعي </a:t>
                      </a: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    ان </a:t>
                      </a:r>
                      <a:r>
                        <a:rPr lang="ar-AE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يعزز السلوك من خلال البيئة المنزلية ومن ثم في الخارج .</a:t>
                      </a:r>
                      <a:r>
                        <a:rPr lang="ar-AE" sz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2- أسلوب تشكيل السلوك :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   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يستخدم المعلم طرق جديدة لإكساب الطالب سلوك جديد بالتعزيز الإيجابي حتى </a:t>
                      </a:r>
                      <a:r>
                        <a:rPr lang="ar-SA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</a:t>
                      </a:r>
                      <a:r>
                        <a:rPr lang="ar-AE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يتعلم نقل وتنبيه لوجود سلوك غير مرغوب </a:t>
                      </a:r>
                      <a:r>
                        <a:rPr lang="ar-AE" sz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..</a:t>
                      </a: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3- </a:t>
                      </a:r>
                      <a:r>
                        <a:rPr lang="ar-AE" sz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التقليد والنمذجة :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قد يتقن الطالب المهارة في البداية ببتقليد  نموذج  تمثيلي يقدم أمامة ..</a:t>
                      </a:r>
                      <a:endParaRPr lang="ar-SA" sz="12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المقدمة</a:t>
                      </a: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sz="120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2978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17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>
            <a:extLst>
              <a:ext uri="{FF2B5EF4-FFF2-40B4-BE49-F238E27FC236}">
                <a16:creationId xmlns="" xmlns:a16="http://schemas.microsoft.com/office/drawing/2014/main" id="{234CA900-BAA4-43C6-8266-558BCDAE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5" name="جدول 5">
            <a:extLst>
              <a:ext uri="{FF2B5EF4-FFF2-40B4-BE49-F238E27FC236}">
                <a16:creationId xmlns="" xmlns:a16="http://schemas.microsoft.com/office/drawing/2014/main" id="{61CDD0E9-ED91-4E98-8CBD-E770DC50E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77834"/>
              </p:ext>
            </p:extLst>
          </p:nvPr>
        </p:nvGraphicFramePr>
        <p:xfrm>
          <a:off x="832945" y="125259"/>
          <a:ext cx="10613339" cy="144098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120187">
                  <a:extLst>
                    <a:ext uri="{9D8B030D-6E8A-4147-A177-3AD203B41FA5}">
                      <a16:colId xmlns="" xmlns:a16="http://schemas.microsoft.com/office/drawing/2014/main" val="921364517"/>
                    </a:ext>
                  </a:extLst>
                </a:gridCol>
                <a:gridCol w="1493152">
                  <a:extLst>
                    <a:ext uri="{9D8B030D-6E8A-4147-A177-3AD203B41FA5}">
                      <a16:colId xmlns="" xmlns:a16="http://schemas.microsoft.com/office/drawing/2014/main" val="2176703233"/>
                    </a:ext>
                  </a:extLst>
                </a:gridCol>
              </a:tblGrid>
              <a:tr h="1440989">
                <a:tc>
                  <a:txBody>
                    <a:bodyPr/>
                    <a:lstStyle/>
                    <a:p>
                      <a:pPr algn="r" rtl="1"/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الأنشطة الصفية :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1- </a:t>
                      </a:r>
                      <a:r>
                        <a:rPr lang="ar-AE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تقديم نموذج تمثيلي أو فيديو  يوضح طريقة نقل والابلاغ عند تعرض للإساءة ..</a:t>
                      </a:r>
                      <a:endParaRPr lang="ar-SA" sz="12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2-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يطلب المعلم من الطالب أن </a:t>
                      </a:r>
                      <a:r>
                        <a:rPr lang="ar-AE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يطبق</a:t>
                      </a:r>
                      <a:r>
                        <a:rPr lang="ar-AE" sz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هذه المهارة مقدماً له مساعدة بسيطة ..</a:t>
                      </a:r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3-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يطلب المعلم من الطالب </a:t>
                      </a:r>
                      <a:r>
                        <a:rPr lang="ar-AE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أن يكرر المهارة  حتى يتقن</a:t>
                      </a:r>
                      <a:r>
                        <a:rPr lang="ar-AE" sz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المهارة .</a:t>
                      </a:r>
                      <a:r>
                        <a:rPr lang="ar-AE" sz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SA" sz="120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ctr" rtl="1">
                        <a:buNone/>
                      </a:pPr>
                      <a:r>
                        <a:rPr lang="ar-SA" sz="1600" dirty="0">
                          <a:latin typeface="Sakkal Majalla" pitchFamily="2" charset="-78"/>
                          <a:cs typeface="Sakkal Majalla" pitchFamily="2" charset="-78"/>
                        </a:rPr>
                        <a:t>كتاب الطالب </a:t>
                      </a:r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2081336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165065" y="1969325"/>
            <a:ext cx="4995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www.youtube.com/watch?v=5Bu2JBDG_Gk</a:t>
            </a:r>
            <a:endParaRPr lang="ar-A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32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591914"/>
              </p:ext>
            </p:extLst>
          </p:nvPr>
        </p:nvGraphicFramePr>
        <p:xfrm>
          <a:off x="69670" y="136524"/>
          <a:ext cx="12026535" cy="62613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085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80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49701">
                <a:tc>
                  <a:txBody>
                    <a:bodyPr/>
                    <a:lstStyle/>
                    <a:p>
                      <a:pPr algn="r" rtl="1"/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u="none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 الرئيسي: </a:t>
                      </a: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إبلاغ مقدمي الرعاية حال التعرض لإساءة.</a:t>
                      </a:r>
                    </a:p>
                    <a:p>
                      <a:pPr lvl="0" algn="r" rtl="1">
                        <a:buNone/>
                      </a:pPr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1- </a:t>
                      </a:r>
                      <a:r>
                        <a:rPr lang="ar-AE" sz="12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عرض فيديوا عن التعرض للإساءة وطرق الابلاغ عنها ..</a:t>
                      </a:r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2- تنفيذ التمارين والأنشطة </a:t>
                      </a:r>
                      <a:r>
                        <a:rPr lang="ar-AE" sz="12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 غرفة الفصل .</a:t>
                      </a:r>
                      <a:r>
                        <a:rPr lang="ar-AE" sz="12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 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  : </a:t>
                      </a:r>
                      <a:r>
                        <a:rPr lang="ar-AE" sz="1200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 </a:t>
                      </a:r>
                      <a:r>
                        <a:rPr lang="ar-AE" sz="1200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لعب أدوار الشرطة في البلاغ وطرق الانقاذ السريعة ..</a:t>
                      </a:r>
                      <a:endParaRPr lang="ar-AE" sz="120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200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لنشاط الفني</a:t>
                      </a:r>
                      <a:r>
                        <a:rPr lang="ar-SA" sz="1200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  : </a:t>
                      </a:r>
                      <a:r>
                        <a:rPr lang="ar-SA" sz="1200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 </a:t>
                      </a:r>
                      <a:r>
                        <a:rPr lang="ar-AE" sz="1200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رسم وتلوين  الشرطة أو وضع  لاصق لسلوكيات الممنوعة 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u="none" kern="1200" baseline="0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SA" sz="1200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نشاط موسيقي:</a:t>
                      </a:r>
                      <a:r>
                        <a:rPr lang="ar-SA" sz="1200" u="none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  </a:t>
                      </a:r>
                      <a:r>
                        <a:rPr lang="ar-SA" sz="1200" u="none" kern="1200" baseline="0" dirty="0">
                          <a:latin typeface="Sakkal Majalla" pitchFamily="2" charset="-78"/>
                          <a:cs typeface="Sakkal Majalla" pitchFamily="2" charset="-78"/>
                        </a:rPr>
                        <a:t> </a:t>
                      </a:r>
                      <a:endParaRPr lang="ar-SA" sz="1200" b="1" u="sng" kern="1200" baseline="0" dirty="0">
                        <a:solidFill>
                          <a:srgbClr val="0070C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ct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6335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SA" sz="1200" baseline="0" dirty="0">
                          <a:latin typeface="Sakkal Majalla" pitchFamily="2" charset="-78"/>
                          <a:cs typeface="Sakkal Majalla" pitchFamily="2" charset="-78"/>
                        </a:rPr>
                        <a:t>الطلب من الأسرة 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ممارسة مهارة خلال البيئة المنزلية ..</a:t>
                      </a:r>
                      <a:endParaRPr lang="ar-SA" sz="12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الواجب المنزلي </a:t>
                      </a:r>
                      <a:endParaRPr lang="en-US" sz="140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57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000" u="none" dirty="0" smtClean="0">
                          <a:latin typeface="Sakkal Majalla" pitchFamily="2" charset="-78"/>
                          <a:cs typeface="Sakkal Majalla" pitchFamily="2" charset="-78"/>
                        </a:rPr>
                        <a:t>مشاهده </a:t>
                      </a:r>
                      <a:r>
                        <a:rPr lang="ar-AE" sz="10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كرتون حماية النفس من التحرش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https://www.youtube.com/watch?v=mSmyci68seo</a:t>
                      </a:r>
                      <a:endParaRPr lang="ar-AE" sz="1000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u="sng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تمارين الكترونية</a:t>
                      </a:r>
                      <a:endParaRPr lang="en-US" sz="140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78781">
                <a:tc>
                  <a:txBody>
                    <a:bodyPr/>
                    <a:lstStyle/>
                    <a:p>
                      <a:pPr algn="r" rtl="1"/>
                      <a:r>
                        <a:rPr lang="ar-AE" sz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جيد:</a:t>
                      </a:r>
                      <a:r>
                        <a:rPr lang="ar-AE" sz="1200" baseline="0" dirty="0">
                          <a:latin typeface="Sakkal Majalla" pitchFamily="2" charset="-78"/>
                          <a:cs typeface="Sakkal Majalla" pitchFamily="2" charset="-78"/>
                        </a:rPr>
                        <a:t> أن 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يؤدي الطالب االمهارة بمساعدة  كبيرة </a:t>
                      </a:r>
                      <a:r>
                        <a:rPr lang="ar-AE" sz="1200" baseline="0" dirty="0">
                          <a:latin typeface="Sakkal Majalla" pitchFamily="2" charset="-78"/>
                          <a:cs typeface="Sakkal Majalla" pitchFamily="2" charset="-78"/>
                        </a:rPr>
                        <a:t>                    </a:t>
                      </a:r>
                      <a:endParaRPr lang="ar-SA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متوسط:</a:t>
                      </a:r>
                      <a:r>
                        <a:rPr lang="ar-AE" sz="1200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يؤدي الطالب االمهارة بمساعدة جزئية بسيطة . </a:t>
                      </a:r>
                      <a:r>
                        <a:rPr lang="ar-AE" sz="1200" baseline="0" dirty="0">
                          <a:latin typeface="Sakkal Majalla" pitchFamily="2" charset="-78"/>
                          <a:cs typeface="Sakkal Majalla" pitchFamily="2" charset="-78"/>
                        </a:rPr>
                        <a:t>.                                                                        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200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يؤدي الطالب االمهارة دون مساعدة .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latin typeface="Sakkal Majalla" pitchFamily="2" charset="-78"/>
                          <a:cs typeface="Sakkal Majalla" pitchFamily="2" charset="-78"/>
                        </a:rPr>
                        <a:t>التقييم</a:t>
                      </a:r>
                      <a:endParaRPr lang="en-US" sz="140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6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287</Words>
  <Application>Microsoft Office PowerPoint</Application>
  <PresentationFormat>Custom</PresentationFormat>
  <Paragraphs>143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نسق Office</vt:lpstr>
      <vt:lpstr>1_Office Theme</vt:lpstr>
      <vt:lpstr>إبلاغ مقدمي الرعاية حال التعرض لإساءة.</vt:lpstr>
      <vt:lpstr>PowerPoint Presentation</vt:lpstr>
      <vt:lpstr>1-  المعلم قول : أحمد يلعب في الحديقة . وقد يكون في المدرسة أو في أي مكان في الخارج أو حتى في المنزل . </vt:lpstr>
      <vt:lpstr>2-  المعلم يقول : عندما يدفعك أو يصرخ أحد عليك او تشعر بالخطر أو الخوف ...</vt:lpstr>
      <vt:lpstr>2-  المعلم يقول  : يجب إعلام ونقل ما حدث لمن  معك (أب أو أم أو من كان مسؤل عنك ومعك )... 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USER</cp:lastModifiedBy>
  <cp:revision>361</cp:revision>
  <dcterms:created xsi:type="dcterms:W3CDTF">2021-01-16T13:12:33Z</dcterms:created>
  <dcterms:modified xsi:type="dcterms:W3CDTF">2021-02-10T04:02:30Z</dcterms:modified>
</cp:coreProperties>
</file>