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2"/>
  </p:notesMasterIdLst>
  <p:sldIdLst>
    <p:sldId id="267" r:id="rId6"/>
    <p:sldId id="257" r:id="rId7"/>
    <p:sldId id="258" r:id="rId8"/>
    <p:sldId id="268" r:id="rId9"/>
    <p:sldId id="264"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933" autoAdjust="0"/>
    <p:restoredTop sz="94343" autoAdjust="0"/>
  </p:normalViewPr>
  <p:slideViewPr>
    <p:cSldViewPr snapToGrid="0">
      <p:cViewPr varScale="1">
        <p:scale>
          <a:sx n="67" d="100"/>
          <a:sy n="67" d="100"/>
        </p:scale>
        <p:origin x="108" y="56"/>
      </p:cViewPr>
      <p:guideLst>
        <p:guide orient="horz" pos="2160"/>
        <p:guide pos="3840"/>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6/28/2021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8783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28 June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28 June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28 June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28 June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28 June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28 June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28 June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28 June 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28 June 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28 June 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28 June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28 June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28 June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28 June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28 June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28 June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28 June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28 June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28 June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28 June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28 June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28 June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28 June 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28 June 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19.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19.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262451" y="2726139"/>
            <a:ext cx="4851352" cy="1827069"/>
          </a:xfrm>
        </p:spPr>
        <p:txBody>
          <a:bodyPr>
            <a:normAutofit/>
          </a:bodyPr>
          <a:lstStyle/>
          <a:p>
            <a:pPr algn="ctr" rtl="1"/>
            <a:r>
              <a:rPr lang="ar-SA" sz="2400" b="1" dirty="0">
                <a:latin typeface="Sakkal Majalla" panose="02000000000000000000" pitchFamily="2" charset="-78"/>
                <a:cs typeface="Sakkal Majalla" panose="02000000000000000000" pitchFamily="2" charset="-78"/>
              </a:rPr>
              <a:t>استخدام الممسحة لمسح وتجفيف الأرضيات</a:t>
            </a:r>
            <a:endParaRPr lang="ar-AE" sz="2400" b="1" dirty="0">
              <a:latin typeface="Arial" panose="020B0604020202020204" pitchFamily="34" charset="0"/>
              <a:cs typeface="Arial" panose="020B0604020202020204" pitchFamily="34" charset="0"/>
            </a:endParaRPr>
          </a:p>
        </p:txBody>
      </p:sp>
      <p:pic>
        <p:nvPicPr>
          <p:cNvPr id="7" name="Picture Placeholder 6">
            <a:extLst>
              <a:ext uri="{FF2B5EF4-FFF2-40B4-BE49-F238E27FC236}">
                <a16:creationId xmlns:a16="http://schemas.microsoft.com/office/drawing/2014/main" id="{B3CFDD16-DABB-F943-A2BF-FCBFC97175A4}"/>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13364" r="13364"/>
          <a:stretch>
            <a:fillRect/>
          </a:stretch>
        </p:blipFill>
        <p:spPr>
          <a:xfrm>
            <a:off x="294942" y="1600915"/>
            <a:ext cx="5697895" cy="4263234"/>
          </a:xfrm>
        </p:spPr>
      </p:pic>
      <p:sp>
        <p:nvSpPr>
          <p:cNvPr id="8" name="TextBox 7">
            <a:extLst>
              <a:ext uri="{FF2B5EF4-FFF2-40B4-BE49-F238E27FC236}">
                <a16:creationId xmlns:a16="http://schemas.microsoft.com/office/drawing/2014/main" id="{0A30DB19-3AAF-5F4E-8248-6A1056F5D5F5}"/>
              </a:ext>
            </a:extLst>
          </p:cNvPr>
          <p:cNvSpPr txBox="1"/>
          <p:nvPr/>
        </p:nvSpPr>
        <p:spPr>
          <a:xfrm rot="740450">
            <a:off x="8360861" y="5058978"/>
            <a:ext cx="3062515" cy="830997"/>
          </a:xfrm>
          <a:prstGeom prst="rect">
            <a:avLst/>
          </a:prstGeom>
          <a:noFill/>
        </p:spPr>
        <p:txBody>
          <a:bodyPr wrap="square" rtlCol="0">
            <a:spAutoFit/>
          </a:bodyPr>
          <a:lstStyle/>
          <a:p>
            <a:pPr algn="ctr"/>
            <a:r>
              <a:rPr lang="ar-SA" sz="2400" b="1" dirty="0">
                <a:solidFill>
                  <a:schemeClr val="bg1"/>
                </a:solidFill>
                <a:latin typeface="Sakkal Majalla" panose="02000000000000000000" pitchFamily="2" charset="-78"/>
                <a:cs typeface="Sakkal Majalla" panose="02000000000000000000" pitchFamily="2" charset="-78"/>
              </a:rPr>
              <a:t>مقدم الهدف </a:t>
            </a:r>
          </a:p>
          <a:p>
            <a:pPr algn="ctr"/>
            <a:r>
              <a:rPr lang="ar-SA" sz="2400" b="1" dirty="0">
                <a:solidFill>
                  <a:schemeClr val="bg1"/>
                </a:solidFill>
                <a:latin typeface="Sakkal Majalla" panose="02000000000000000000" pitchFamily="2" charset="-78"/>
                <a:cs typeface="Sakkal Majalla" panose="02000000000000000000" pitchFamily="2" charset="-78"/>
              </a:rPr>
              <a:t>عفرة محمد </a:t>
            </a:r>
            <a:r>
              <a:rPr lang="ar-SA" sz="2400" b="1" dirty="0" err="1">
                <a:solidFill>
                  <a:schemeClr val="bg1"/>
                </a:solidFill>
                <a:latin typeface="Sakkal Majalla" panose="02000000000000000000" pitchFamily="2" charset="-78"/>
                <a:cs typeface="Sakkal Majalla" panose="02000000000000000000" pitchFamily="2" charset="-78"/>
              </a:rPr>
              <a:t>المقبالي</a:t>
            </a:r>
            <a:endParaRPr lang="en-US"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496168673"/>
              </p:ext>
            </p:extLst>
          </p:nvPr>
        </p:nvGraphicFramePr>
        <p:xfrm>
          <a:off x="154004" y="224444"/>
          <a:ext cx="11906451" cy="641650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a:t>
                      </a:r>
                      <a:r>
                        <a:rPr lang="en-US" sz="1200" b="1" dirty="0">
                          <a:latin typeface="Sakkal Majalla" panose="02000000000000000000" pitchFamily="2" charset="-78"/>
                          <a:cs typeface="Sakkal Majalla" panose="02000000000000000000" pitchFamily="2" charset="-78"/>
                        </a:rPr>
                        <a:t> </a:t>
                      </a:r>
                      <a:r>
                        <a:rPr lang="ar-SA" sz="1200" b="1" dirty="0">
                          <a:latin typeface="Sakkal Majalla" panose="02000000000000000000" pitchFamily="2" charset="-78"/>
                          <a:cs typeface="Sakkal Majalla" panose="02000000000000000000" pitchFamily="2" charset="-78"/>
                        </a:rPr>
                        <a:t>خديجة الكعبي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أ.</a:t>
                      </a:r>
                      <a:r>
                        <a:rPr lang="ar-SA" sz="1200" b="1" dirty="0">
                          <a:latin typeface="Sakkal Majalla" panose="02000000000000000000" pitchFamily="2" charset="-78"/>
                          <a:cs typeface="Sakkal Majalla" panose="02000000000000000000" pitchFamily="2" charset="-78"/>
                        </a:rPr>
                        <a:t> عفرة محمد </a:t>
                      </a:r>
                      <a:r>
                        <a:rPr lang="ar-SA" sz="1200" b="1" dirty="0" err="1">
                          <a:latin typeface="Sakkal Majalla" panose="02000000000000000000" pitchFamily="2" charset="-78"/>
                          <a:cs typeface="Sakkal Majalla" panose="02000000000000000000" pitchFamily="2" charset="-78"/>
                        </a:rPr>
                        <a:t>المقبالي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ar-SA" sz="1200" b="1" dirty="0">
                          <a:latin typeface="Sakkal Majalla" panose="02000000000000000000" pitchFamily="2" charset="-78"/>
                          <a:cs typeface="Sakkal Majalla" panose="02000000000000000000" pitchFamily="2" charset="-78"/>
                        </a:rPr>
                        <a:t>استخدام الممسحة لمسح وتجفيف الأرضيات</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  </a:t>
                      </a:r>
                      <a:r>
                        <a:rPr lang="ar-AE" sz="1200" b="1" baseline="0" dirty="0">
                          <a:latin typeface="Sakkal Majalla" panose="02000000000000000000" pitchFamily="2" charset="-78"/>
                          <a:cs typeface="Sakkal Majalla" panose="02000000000000000000" pitchFamily="2" charset="-78"/>
                        </a:rPr>
                        <a:t> </a:t>
                      </a:r>
                      <a:r>
                        <a:rPr lang="en-US" sz="1200" b="1" baseline="0" dirty="0">
                          <a:latin typeface="Sakkal Majalla" panose="02000000000000000000" pitchFamily="2" charset="-78"/>
                          <a:cs typeface="Sakkal Majalla" panose="02000000000000000000" pitchFamily="2" charset="-78"/>
                        </a:rPr>
                        <a:t>  3</a:t>
                      </a:r>
                      <a:r>
                        <a:rPr lang="ar-AE" sz="1200" b="1" baseline="0" dirty="0">
                          <a:latin typeface="Sakkal Majalla" panose="02000000000000000000" pitchFamily="2" charset="-78"/>
                          <a:cs typeface="Sakkal Majalla" panose="02000000000000000000" pitchFamily="2" charset="-78"/>
                        </a:rPr>
                        <a:t>-</a:t>
                      </a:r>
                      <a:r>
                        <a:rPr lang="en-US" sz="1200" b="1" baseline="0" dirty="0">
                          <a:latin typeface="Sakkal Majalla" panose="02000000000000000000" pitchFamily="2" charset="-78"/>
                          <a:cs typeface="Sakkal Majalla" panose="02000000000000000000" pitchFamily="2" charset="-78"/>
                        </a:rPr>
                        <a:t>15 </a:t>
                      </a:r>
                      <a:r>
                        <a:rPr lang="ar-AE" sz="1200" b="1" baseline="0" dirty="0">
                          <a:latin typeface="Sakkal Majalla" panose="02000000000000000000" pitchFamily="2" charset="-78"/>
                          <a:cs typeface="Sakkal Majalla" panose="02000000000000000000" pitchFamily="2" charset="-78"/>
                        </a:rPr>
                        <a:t>س</a:t>
                      </a:r>
                      <a:r>
                        <a:rPr lang="ar-AE" sz="1200" b="1" dirty="0">
                          <a:latin typeface="Sakkal Majalla" panose="02000000000000000000" pitchFamily="2" charset="-78"/>
                          <a:cs typeface="Sakkal Majalla" panose="02000000000000000000" pitchFamily="2" charset="-78"/>
                        </a:rPr>
                        <a:t>نوات</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الشديدة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الإعاقة </a:t>
                      </a:r>
                      <a:r>
                        <a:rPr lang="ar-SA" sz="1200" b="1" dirty="0">
                          <a:latin typeface="Sakkal Majalla" panose="02000000000000000000" pitchFamily="2" charset="-78"/>
                          <a:cs typeface="Sakkal Majalla" panose="02000000000000000000" pitchFamily="2" charset="-78"/>
                        </a:rPr>
                        <a:t>الشديدة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بيانات 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200" b="1" baseline="0" dirty="0">
                          <a:latin typeface="Sakkal Majalla" panose="02000000000000000000" pitchFamily="2" charset="-78"/>
                          <a:cs typeface="Sakkal Majalla" panose="02000000000000000000" pitchFamily="2" charset="-78"/>
                        </a:rPr>
                        <a:t>قصة</a:t>
                      </a: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200" b="1" baseline="0" dirty="0">
                          <a:latin typeface="Sakkal Majalla" panose="02000000000000000000" pitchFamily="2" charset="-78"/>
                          <a:cs typeface="Sakkal Majalla" panose="02000000000000000000" pitchFamily="2" charset="-78"/>
                        </a:rPr>
                        <a:t>كانت نورة تآكل البوظة في غرفة الجلوس فحاول أخوها حمد أن يأكل معها فشدت نورة الصحن فانسكبت البوظة على الأرض واتسخ البلاط وانكسر الصحن صاحت الأم من سبب هذه الفوضى فاعتذرت نورة بصوت منخفض وقالت أنا يا أمي ولكن لم أقصد كسر الصحن لكن حمد اعتدى علي ووقع الصحن من يدي فقالت الأم ساعديني باحضار أدوات التنظيف ، أحضرت نورة  الممسحةوالسطل والصابون ولبست الأم القفازات وبدأت في التنظيف قالت نورة هل يمكنني مساعدتك بتجفيف الأرض ؟ قالت لها أمها ضعي الممسحة الجافة على المساحة وأبداي بالتجفيف وهكذا تمكنت الأم من الانتهاء من التنظيف بسرعة .</a:t>
                      </a: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200" b="1" dirty="0">
                        <a:latin typeface="Sakkal Majalla" panose="02000000000000000000" pitchFamily="2" charset="-78"/>
                        <a:cs typeface="Sakkal Majalla" panose="02000000000000000000" pitchFamily="2" charset="-78"/>
                      </a:endParaRPr>
                    </a:p>
                    <a:p>
                      <a:pPr algn="ctr" rtl="1"/>
                      <a:r>
                        <a:rPr lang="ar-AE" sz="1200" b="1" dirty="0">
                          <a:latin typeface="Sakkal Majalla" panose="02000000000000000000" pitchFamily="2" charset="-78"/>
                          <a:cs typeface="Sakkal Majalla" panose="02000000000000000000" pitchFamily="2" charset="-78"/>
                        </a:rPr>
                        <a:t>كتاب</a:t>
                      </a:r>
                      <a:r>
                        <a:rPr lang="ar-AE" sz="12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28 June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5" name="Picture 4" descr="A picture containing text, indoor, bedroom&#10;&#10;Description automatically generated">
            <a:extLst>
              <a:ext uri="{FF2B5EF4-FFF2-40B4-BE49-F238E27FC236}">
                <a16:creationId xmlns:a16="http://schemas.microsoft.com/office/drawing/2014/main" id="{016192A4-ED14-EF44-8EAA-D051DB048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7853" y="3867150"/>
            <a:ext cx="8217567" cy="2324100"/>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50691583"/>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82533">
                  <a:extLst>
                    <a:ext uri="{9D8B030D-6E8A-4147-A177-3AD203B41FA5}">
                      <a16:colId xmlns:a16="http://schemas.microsoft.com/office/drawing/2014/main" val="20000"/>
                    </a:ext>
                  </a:extLst>
                </a:gridCol>
                <a:gridCol w="1160693">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u="none" strike="noStrike" dirty="0">
                          <a:solidFill>
                            <a:srgbClr val="000000"/>
                          </a:solidFill>
                          <a:effectLst/>
                          <a:latin typeface="Sakkal Majalla" panose="02000000000000000000" pitchFamily="2" charset="-78"/>
                          <a:cs typeface="Sakkal Majalla" panose="02000000000000000000" pitchFamily="2" charset="-78"/>
                        </a:rPr>
                        <a:t> </a:t>
                      </a:r>
                      <a:r>
                        <a:rPr lang="ar-SA" sz="1200" b="1" dirty="0">
                          <a:latin typeface="Sakkal Majalla" panose="02000000000000000000" pitchFamily="2" charset="-78"/>
                          <a:cs typeface="Sakkal Majalla" panose="02000000000000000000" pitchFamily="2" charset="-78"/>
                        </a:rPr>
                        <a:t>استخدام الممسحة لمسح وتجفيف الأرضيات</a:t>
                      </a:r>
                      <a:endParaRPr lang="en-US" sz="12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AE" sz="1200" b="1" dirty="0">
                          <a:latin typeface="Sakkal Majalla" panose="02000000000000000000" pitchFamily="2" charset="-78"/>
                          <a:cs typeface="Sakkal Majalla" panose="02000000000000000000" pitchFamily="2" charset="-78"/>
                        </a:rPr>
                        <a:t>استراتيجيات التعليم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EG" sz="1200" b="1" baseline="0" dirty="0">
                          <a:solidFill>
                            <a:srgbClr val="FF0000"/>
                          </a:solidFill>
                          <a:latin typeface="Sakkal Majalla" panose="02000000000000000000" pitchFamily="2" charset="-78"/>
                          <a:cs typeface="Sakkal Majalla" panose="02000000000000000000" pitchFamily="2" charset="-78"/>
                        </a:rPr>
                        <a:t>ا ستراتيجيات التعليم:</a:t>
                      </a:r>
                    </a:p>
                    <a:p>
                      <a:pPr marL="0" indent="0" algn="r" rtl="1">
                        <a:buFont typeface="Arial" panose="020B0604020202020204" pitchFamily="34" charset="0"/>
                        <a:buNone/>
                      </a:pPr>
                      <a:endParaRPr lang="ar-EG" sz="1200" b="1" baseline="0" dirty="0">
                        <a:solidFill>
                          <a:srgbClr val="FF0000"/>
                        </a:solidFill>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r>
                        <a:rPr lang="ar-EG" sz="1200" b="1" i="0" kern="1200" baseline="0" dirty="0">
                          <a:solidFill>
                            <a:srgbClr val="FF0000"/>
                          </a:solidFill>
                          <a:effectLst/>
                          <a:latin typeface="Sakkal Majalla" panose="02000000000000000000" pitchFamily="2" charset="-78"/>
                          <a:ea typeface="+mn-ea"/>
                          <a:cs typeface="Sakkal Majalla" panose="02000000000000000000" pitchFamily="2" charset="-78"/>
                        </a:rPr>
                        <a:t>اللعب الحر  :</a:t>
                      </a:r>
                    </a:p>
                    <a:p>
                      <a:pPr marL="0" indent="0" algn="r" rtl="1">
                        <a:buFont typeface="Arial" panose="020B0604020202020204" pitchFamily="34" charset="0"/>
                        <a:buNone/>
                      </a:pPr>
                      <a:endParaRPr lang="ar-EG" sz="1200" b="1" i="0" kern="1200" baseline="0" dirty="0">
                        <a:solidFill>
                          <a:srgbClr val="FF0000"/>
                        </a:solidFill>
                        <a:effectLst/>
                        <a:latin typeface="Sakkal Majalla" panose="02000000000000000000" pitchFamily="2" charset="-78"/>
                        <a:ea typeface="+mn-ea"/>
                        <a:cs typeface="Sakkal Majalla" panose="02000000000000000000" pitchFamily="2" charset="-78"/>
                      </a:endParaRPr>
                    </a:p>
                    <a:p>
                      <a:pPr marL="0" indent="0" algn="r" rtl="1">
                        <a:buFont typeface="Arial" panose="020B0604020202020204" pitchFamily="34" charset="0"/>
                        <a:buNone/>
                      </a:pPr>
                      <a:r>
                        <a:rPr lang="ar-SA" sz="1200" b="1" i="0" kern="1200" dirty="0">
                          <a:solidFill>
                            <a:schemeClr val="tx1"/>
                          </a:solidFill>
                          <a:effectLst/>
                          <a:latin typeface="Sakkal Majalla" panose="02000000000000000000" pitchFamily="2" charset="-78"/>
                          <a:ea typeface="+mn-ea"/>
                          <a:cs typeface="Sakkal Majalla" panose="02000000000000000000" pitchFamily="2" charset="-78"/>
                        </a:rPr>
                        <a:t>تستخدم اللعب بأدوات المنزل في صقل شخصية الطفل زيادة اعتماده على نفسه.</a:t>
                      </a:r>
                      <a:br>
                        <a:rPr lang="en-US" sz="1200" b="1" i="0" kern="1200" dirty="0">
                          <a:solidFill>
                            <a:schemeClr val="tx1"/>
                          </a:solidFill>
                          <a:effectLst/>
                          <a:latin typeface="Sakkal Majalla" panose="02000000000000000000" pitchFamily="2" charset="-78"/>
                          <a:ea typeface="+mn-ea"/>
                          <a:cs typeface="Sakkal Majalla" panose="02000000000000000000" pitchFamily="2" charset="-78"/>
                        </a:rPr>
                      </a:br>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المحكاه والنمذجة:</a:t>
                      </a:r>
                    </a:p>
                    <a:p>
                      <a:pPr algn="r" rtl="1"/>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يقوم المعلم بتوفير أدوات التنظيف ( صابون – ممسحة – سطل - ماء)  ويطلب من الطلاب بتقليده ومحاكاته في كيفية مسح وتجفيف الأرضيات .</a:t>
                      </a:r>
                    </a:p>
                    <a:p>
                      <a:pPr algn="r" rtl="1"/>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التوجيه اللفظي:</a:t>
                      </a:r>
                    </a:p>
                    <a:p>
                      <a:pPr algn="r" rtl="1"/>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يوفر المعلم بتوفير أدوات التنظيف  ( صابون – ممسحة – ماء ) ويوجه الطلاب بكيفية  تنظيف الطاولة بعد الانتهاء من تناول وجبة الإفطار .</a:t>
                      </a:r>
                    </a:p>
                    <a:p>
                      <a:pPr algn="r" rtl="1"/>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اللعب الجماعي ( التمثيلي )  :</a:t>
                      </a:r>
                    </a:p>
                    <a:p>
                      <a:pPr algn="r" rtl="1"/>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يقوم المعلم بعمل زاوية الحمام في الصف والطلب من الطلاب بتمثيل دورعامل النظافة أو الأم وكيفية استخدام الممسحة لمسح وتجفيف الأرضيات .</a:t>
                      </a:r>
                    </a:p>
                    <a:p>
                      <a:pPr algn="r" rtl="1"/>
                      <a:endParaRPr lang="ar-AE" sz="1200" b="1" u="none" baseline="0" dirty="0">
                        <a:latin typeface="Sakkal Majalla" panose="02000000000000000000" pitchFamily="2" charset="-78"/>
                        <a:cs typeface="Sakkal Majalla" panose="02000000000000000000" pitchFamily="2" charset="-78"/>
                      </a:endParaRPr>
                    </a:p>
                    <a:p>
                      <a:pPr algn="r" rtl="1"/>
                      <a:endParaRPr lang="ar-AE" sz="1200" b="1" u="none" baseline="0" dirty="0">
                        <a:latin typeface="Sakkal Majalla" panose="02000000000000000000" pitchFamily="2" charset="-78"/>
                        <a:cs typeface="Sakkal Majalla" panose="02000000000000000000" pitchFamily="2" charset="-78"/>
                      </a:endParaRPr>
                    </a:p>
                    <a:p>
                      <a:pPr algn="r" rtl="1"/>
                      <a:endParaRPr lang="ar-AE" sz="1200" b="1" u="none" baseline="0" dirty="0">
                        <a:latin typeface="Sakkal Majalla" panose="02000000000000000000" pitchFamily="2" charset="-78"/>
                        <a:cs typeface="Sakkal Majalla" panose="02000000000000000000" pitchFamily="2" charset="-78"/>
                      </a:endParaRPr>
                    </a:p>
                    <a:p>
                      <a:pPr algn="r" rtl="1"/>
                      <a:endParaRPr lang="ar-AE" sz="1200" b="1" u="none" baseline="0" dirty="0">
                        <a:latin typeface="Sakkal Majalla" panose="02000000000000000000" pitchFamily="2" charset="-78"/>
                        <a:cs typeface="Sakkal Majalla" panose="02000000000000000000" pitchFamily="2" charset="-78"/>
                      </a:endParaRPr>
                    </a:p>
                    <a:p>
                      <a:pPr algn="r" rtl="1"/>
                      <a:endParaRPr lang="ar-SA" sz="1200" b="1" u="none"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SA" sz="1200" b="1" baseline="0" dirty="0">
                        <a:latin typeface="Sakkal Majalla" panose="02000000000000000000" pitchFamily="2" charset="-78"/>
                        <a:cs typeface="Sakkal Majalla" panose="02000000000000000000" pitchFamily="2" charset="-78"/>
                      </a:endParaRPr>
                    </a:p>
                    <a:p>
                      <a:pPr algn="r" rtl="1"/>
                      <a:endParaRPr lang="ar-SA" sz="12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200" b="1"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fld id="{8CADBA5E-4532-4792-A258-A0D67C635858}" type="datetime3">
              <a:rPr lang="en-US" smtClean="0"/>
              <a:t>28 June 2021</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pic>
        <p:nvPicPr>
          <p:cNvPr id="5" name="Picture 4">
            <a:extLst>
              <a:ext uri="{FF2B5EF4-FFF2-40B4-BE49-F238E27FC236}">
                <a16:creationId xmlns:a16="http://schemas.microsoft.com/office/drawing/2014/main" id="{60486BC8-6F16-E546-9505-2728A79944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799" y="1254292"/>
            <a:ext cx="2331119" cy="2331119"/>
          </a:xfrm>
          <a:prstGeom prst="rect">
            <a:avLst/>
          </a:prstGeom>
        </p:spPr>
      </p:pic>
      <p:pic>
        <p:nvPicPr>
          <p:cNvPr id="7" name="Picture 6" descr="A picture containing child, person, indoor, young&#10;&#10;Description automatically generated">
            <a:extLst>
              <a:ext uri="{FF2B5EF4-FFF2-40B4-BE49-F238E27FC236}">
                <a16:creationId xmlns:a16="http://schemas.microsoft.com/office/drawing/2014/main" id="{44E966D3-BD17-D442-86FA-1D4B4D31AF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6798" y="4111540"/>
            <a:ext cx="2331119" cy="2331119"/>
          </a:xfrm>
          <a:prstGeom prst="rect">
            <a:avLst/>
          </a:prstGeom>
        </p:spPr>
      </p:pic>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13157078"/>
              </p:ext>
            </p:extLst>
          </p:nvPr>
        </p:nvGraphicFramePr>
        <p:xfrm>
          <a:off x="96252" y="16209"/>
          <a:ext cx="11971421" cy="6978507"/>
        </p:xfrm>
        <a:graphic>
          <a:graphicData uri="http://schemas.openxmlformats.org/drawingml/2006/table">
            <a:tbl>
              <a:tblPr firstRow="1" bandRow="1">
                <a:tableStyleId>{5940675A-B579-460E-94D1-54222C63F5DA}</a:tableStyleId>
              </a:tblPr>
              <a:tblGrid>
                <a:gridCol w="10762322">
                  <a:extLst>
                    <a:ext uri="{9D8B030D-6E8A-4147-A177-3AD203B41FA5}">
                      <a16:colId xmlns:a16="http://schemas.microsoft.com/office/drawing/2014/main" val="20000"/>
                    </a:ext>
                  </a:extLst>
                </a:gridCol>
                <a:gridCol w="1209099">
                  <a:extLst>
                    <a:ext uri="{9D8B030D-6E8A-4147-A177-3AD203B41FA5}">
                      <a16:colId xmlns:a16="http://schemas.microsoft.com/office/drawing/2014/main" val="20001"/>
                    </a:ext>
                  </a:extLst>
                </a:gridCol>
              </a:tblGrid>
              <a:tr h="48389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200" b="1" dirty="0">
                          <a:latin typeface="Sakkal Majalla" panose="02000000000000000000" pitchFamily="2" charset="-78"/>
                          <a:cs typeface="Sakkal Majalla" panose="02000000000000000000" pitchFamily="2" charset="-78"/>
                        </a:rPr>
                        <a:t>استخدام الممسحة لمسح وتجفيف الأرضيات</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368133">
                <a:tc>
                  <a:txBody>
                    <a:bodyPr/>
                    <a:lstStyle/>
                    <a:p>
                      <a:pPr algn="r" rtl="1"/>
                      <a:r>
                        <a:rPr lang="ar-AE" sz="1200" b="1" dirty="0">
                          <a:latin typeface="Sakkal Majalla" panose="02000000000000000000" pitchFamily="2" charset="-78"/>
                          <a:cs typeface="Sakkal Majalla" panose="02000000000000000000" pitchFamily="2" charset="-78"/>
                        </a:rPr>
                        <a:t>أ</a:t>
                      </a:r>
                      <a:r>
                        <a:rPr lang="ar-SA" sz="1200" b="1" dirty="0">
                          <a:latin typeface="Sakkal Majalla" panose="02000000000000000000" pitchFamily="2" charset="-78"/>
                          <a:cs typeface="Sakkal Majalla" panose="02000000000000000000" pitchFamily="2" charset="-78"/>
                        </a:rPr>
                        <a:t>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6005972">
                <a:tc>
                  <a:txBody>
                    <a:bodyPr/>
                    <a:lstStyle/>
                    <a:p>
                      <a:pPr marL="0" indent="0" algn="r" rtl="1">
                        <a:buFont typeface="Arial" panose="020B0604020202020204" pitchFamily="34" charset="0"/>
                        <a:buNone/>
                      </a:pPr>
                      <a:r>
                        <a:rPr lang="ar-SA" sz="1200" b="1" u="none" baseline="0" dirty="0">
                          <a:solidFill>
                            <a:srgbClr val="FF0000"/>
                          </a:solidFill>
                          <a:latin typeface="Sakkal Majalla" panose="02000000000000000000" pitchFamily="2" charset="-78"/>
                          <a:cs typeface="Sakkal Majalla" panose="02000000000000000000" pitchFamily="2" charset="-78"/>
                        </a:rPr>
                        <a:t>ال</a:t>
                      </a:r>
                      <a:r>
                        <a:rPr lang="ar-AE" sz="1200" b="1" u="none" baseline="0" dirty="0">
                          <a:solidFill>
                            <a:srgbClr val="FF0000"/>
                          </a:solidFill>
                          <a:latin typeface="Sakkal Majalla" panose="02000000000000000000" pitchFamily="2" charset="-78"/>
                          <a:cs typeface="Sakkal Majalla" panose="02000000000000000000" pitchFamily="2" charset="-78"/>
                        </a:rPr>
                        <a:t>أن</a:t>
                      </a:r>
                      <a:r>
                        <a:rPr lang="ar-SA" sz="1200" b="1" u="none" baseline="0" dirty="0">
                          <a:solidFill>
                            <a:srgbClr val="FF0000"/>
                          </a:solidFill>
                          <a:latin typeface="Sakkal Majalla" panose="02000000000000000000" pitchFamily="2" charset="-78"/>
                          <a:cs typeface="Sakkal Majalla" panose="02000000000000000000" pitchFamily="2" charset="-78"/>
                        </a:rPr>
                        <a:t>شطه الصفية </a:t>
                      </a:r>
                      <a:r>
                        <a:rPr lang="ar-AE" sz="1200" b="1" u="none" baseline="0" dirty="0">
                          <a:solidFill>
                            <a:srgbClr val="FF0000"/>
                          </a:solidFill>
                          <a:latin typeface="Sakkal Majalla" panose="02000000000000000000" pitchFamily="2" charset="-78"/>
                          <a:cs typeface="Sakkal Majalla" panose="02000000000000000000" pitchFamily="2" charset="-78"/>
                        </a:rPr>
                        <a:t>:</a:t>
                      </a:r>
                    </a:p>
                    <a:p>
                      <a:pPr marL="228600" indent="-228600" algn="r" rtl="1">
                        <a:buFont typeface="+mj-lt"/>
                        <a:buAutoNum type="arabicPeriod"/>
                      </a:pPr>
                      <a:r>
                        <a:rPr lang="ar-AE" sz="1200" b="1" baseline="0" dirty="0">
                          <a:latin typeface="Sakkal Majalla" panose="02000000000000000000" pitchFamily="2" charset="-78"/>
                          <a:cs typeface="Sakkal Majalla" panose="02000000000000000000" pitchFamily="2" charset="-78"/>
                        </a:rPr>
                        <a:t>أنشطة تدريب الطالب على الرعاية الذاتية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a:latin typeface="Sakkal Majalla" panose="02000000000000000000" pitchFamily="2" charset="-78"/>
                          <a:cs typeface="Sakkal Majalla" panose="02000000000000000000" pitchFamily="2" charset="-78"/>
                        </a:rPr>
                        <a:t>أنشطة تدريب الطالب  على  تنظيف الطاولة بعد الانتهاء من تناول وجبة الإفطار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a:t>
                      </a:r>
                      <a:endParaRPr lang="ar-AE" sz="1200" b="1" baseline="0" dirty="0">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baseline="0" dirty="0">
                          <a:latin typeface="Sakkal Majalla" panose="02000000000000000000" pitchFamily="2" charset="-78"/>
                          <a:cs typeface="Sakkal Majalla" panose="02000000000000000000" pitchFamily="2" charset="-78"/>
                        </a:rPr>
                        <a:t>انشطة تدريب الطالب على استخدام  أدوات االنظافة  ( </a:t>
                      </a:r>
                      <a:r>
                        <a:rPr lang="ar-SA" sz="1200" b="1" baseline="0" dirty="0">
                          <a:latin typeface="Sakkal Majalla" panose="02000000000000000000" pitchFamily="2" charset="-78"/>
                          <a:cs typeface="Sakkal Majalla" panose="02000000000000000000" pitchFamily="2" charset="-78"/>
                        </a:rPr>
                        <a:t>صابون – ممسحة – معقم – ماء )</a:t>
                      </a:r>
                      <a:endParaRPr kumimoji="0" lang="ar-AE" sz="12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2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 صور تعليمية </a:t>
                      </a:r>
                      <a:r>
                        <a:rPr kumimoji="0" lang="ar-SA" sz="12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لكيفية استخدام أدوات النظافة وطريقة استخدام الممسحة .</a:t>
                      </a:r>
                      <a:endParaRPr lang="ar-SA" sz="1200" b="1" baseline="0" dirty="0">
                        <a:latin typeface="Sakkal Majalla" panose="02000000000000000000" pitchFamily="2" charset="-78"/>
                        <a:cs typeface="Sakkal Majalla" panose="02000000000000000000" pitchFamily="2" charset="-78"/>
                      </a:endParaRPr>
                    </a:p>
                    <a:p>
                      <a:pPr algn="r" rtl="1"/>
                      <a:r>
                        <a:rPr lang="ar-AE" sz="1200" b="1" baseline="0" dirty="0">
                          <a:solidFill>
                            <a:srgbClr val="FF0000"/>
                          </a:solidFill>
                          <a:latin typeface="Sakkal Majalla" panose="02000000000000000000" pitchFamily="2" charset="-78"/>
                          <a:cs typeface="Sakkal Majalla" panose="02000000000000000000" pitchFamily="2" charset="-78"/>
                        </a:rPr>
                        <a:t>تحليل الهدف :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1</a:t>
                      </a:r>
                      <a:r>
                        <a:rPr lang="ar-SA" sz="1200" b="1" baseline="0" dirty="0">
                          <a:solidFill>
                            <a:schemeClr val="tx1"/>
                          </a:solidFill>
                          <a:latin typeface="Sakkal Majalla" panose="02000000000000000000" pitchFamily="2" charset="-78"/>
                          <a:cs typeface="Sakkal Majalla" panose="02000000000000000000" pitchFamily="2" charset="-78"/>
                        </a:rPr>
                        <a:t>-  </a:t>
                      </a:r>
                      <a:r>
                        <a:rPr lang="ar-AE" sz="1200" b="1" baseline="0" dirty="0">
                          <a:solidFill>
                            <a:schemeClr val="tx1"/>
                          </a:solidFill>
                          <a:latin typeface="Sakkal Majalla" panose="02000000000000000000" pitchFamily="2" charset="-78"/>
                          <a:cs typeface="Sakkal Majalla" panose="02000000000000000000" pitchFamily="2" charset="-78"/>
                        </a:rPr>
                        <a:t>أن </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يحضر الطالب أدوات  المسح ( سطل  - ممسحة – صابون تنظيف ) .</a:t>
                      </a:r>
                      <a:endParaRPr lang="ar-AE" sz="1200" b="1" baseline="0" dirty="0">
                        <a:solidFill>
                          <a:schemeClr val="tx1"/>
                        </a:solidFill>
                        <a:latin typeface="Sakkal Majalla" panose="02000000000000000000" pitchFamily="2" charset="-78"/>
                        <a:cs typeface="Sakkal Majalla" panose="02000000000000000000" pitchFamily="2" charset="-78"/>
                      </a:endParaRPr>
                    </a:p>
                    <a:p>
                      <a:pPr algn="r" rtl="1"/>
                      <a:r>
                        <a:rPr lang="ar-AE" sz="1200" b="1" baseline="0" dirty="0">
                          <a:solidFill>
                            <a:schemeClr val="tx1"/>
                          </a:solidFill>
                          <a:latin typeface="Sakkal Majalla" panose="02000000000000000000" pitchFamily="2" charset="-78"/>
                          <a:cs typeface="Sakkal Majalla" panose="02000000000000000000" pitchFamily="2" charset="-78"/>
                        </a:rPr>
                        <a:t>2-أن  </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يلبس الطالب القفازات قبل البدء في التنظيف </a:t>
                      </a:r>
                      <a:r>
                        <a:rPr lang="ar-AE" sz="1200" b="1" baseline="0" dirty="0">
                          <a:solidFill>
                            <a:schemeClr val="tx1"/>
                          </a:solidFill>
                          <a:latin typeface="Sakkal Majalla" panose="02000000000000000000" pitchFamily="2" charset="-78"/>
                          <a:cs typeface="Sakkal Majalla" panose="02000000000000000000" pitchFamily="2" charset="-78"/>
                        </a:rPr>
                        <a:t>.</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solidFill>
                            <a:schemeClr val="tx1"/>
                          </a:solidFill>
                          <a:latin typeface="Sakkal Majalla" panose="02000000000000000000" pitchFamily="2" charset="-78"/>
                          <a:cs typeface="Sakkal Majalla" panose="02000000000000000000" pitchFamily="2" charset="-78"/>
                        </a:rPr>
                        <a:t>3-أن </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يضع الطالب الماء على الصابون في السطل </a:t>
                      </a:r>
                      <a:r>
                        <a:rPr lang="ar-SA" sz="1200" b="1" dirty="0">
                          <a:effectLst/>
                          <a:latin typeface="Sakkal Majalla" panose="02000000000000000000" pitchFamily="2" charset="-78"/>
                          <a:cs typeface="Sakkal Majalla" panose="02000000000000000000" pitchFamily="2" charset="-78"/>
                        </a:rPr>
                        <a:t>.</a:t>
                      </a:r>
                      <a:endParaRPr lang="ar-AE"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solidFill>
                            <a:schemeClr val="tx1"/>
                          </a:solidFill>
                          <a:latin typeface="Sakkal Majalla" panose="02000000000000000000" pitchFamily="2" charset="-78"/>
                          <a:cs typeface="Sakkal Majalla" panose="02000000000000000000" pitchFamily="2" charset="-78"/>
                        </a:rPr>
                        <a:t>4-أن</a:t>
                      </a:r>
                      <a:r>
                        <a:rPr lang="en-US" sz="1200" b="1" baseline="0" dirty="0">
                          <a:solidFill>
                            <a:schemeClr val="tx1"/>
                          </a:solidFill>
                          <a:latin typeface="Sakkal Majalla" panose="02000000000000000000" pitchFamily="2" charset="-78"/>
                          <a:cs typeface="Sakkal Majalla" panose="02000000000000000000" pitchFamily="2" charset="-78"/>
                        </a:rPr>
                        <a:t> </a:t>
                      </a:r>
                      <a:r>
                        <a:rPr lang="ar-SA" sz="1200" b="1" baseline="0" dirty="0">
                          <a:solidFill>
                            <a:schemeClr val="tx1"/>
                          </a:solidFill>
                          <a:latin typeface="Sakkal Majalla" panose="02000000000000000000" pitchFamily="2" charset="-78"/>
                          <a:cs typeface="Sakkal Majalla" panose="02000000000000000000" pitchFamily="2" charset="-78"/>
                        </a:rPr>
                        <a:t> </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يضع  الطالب الممسحة داخل الماء والصابون  .</a:t>
                      </a:r>
                      <a:endParaRPr lang="ar-SA" sz="1200" b="1" baseline="0" dirty="0">
                        <a:solidFill>
                          <a:schemeClr val="tx1"/>
                        </a:solidFill>
                        <a:latin typeface="Sakkal Majalla" panose="02000000000000000000" pitchFamily="2" charset="-78"/>
                        <a:cs typeface="Sakkal Majalla" panose="02000000000000000000" pitchFamily="2" charset="-78"/>
                      </a:endParaRPr>
                    </a:p>
                    <a:p>
                      <a:pPr algn="r" rtl="1"/>
                      <a:r>
                        <a:rPr lang="en-US" sz="1200" b="1" baseline="0" dirty="0">
                          <a:solidFill>
                            <a:schemeClr val="tx1"/>
                          </a:solidFill>
                          <a:latin typeface="Sakkal Majalla" panose="02000000000000000000" pitchFamily="2" charset="-78"/>
                          <a:cs typeface="Sakkal Majalla" panose="02000000000000000000" pitchFamily="2" charset="-78"/>
                        </a:rPr>
                        <a:t>5</a:t>
                      </a:r>
                      <a:r>
                        <a:rPr lang="ar-SA" sz="1200" b="1" baseline="0" dirty="0">
                          <a:solidFill>
                            <a:schemeClr val="tx1"/>
                          </a:solidFill>
                          <a:latin typeface="Sakkal Majalla" panose="02000000000000000000" pitchFamily="2" charset="-78"/>
                          <a:cs typeface="Sakkal Majalla" panose="02000000000000000000" pitchFamily="2" charset="-78"/>
                        </a:rPr>
                        <a:t>-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يعصر الطالب الممسحة بشكل جيد </a:t>
                      </a:r>
                      <a:r>
                        <a:rPr lang="ar-SA" sz="1200" b="1" dirty="0">
                          <a:effectLst/>
                          <a:latin typeface="Sakkal Majalla" panose="02000000000000000000" pitchFamily="2" charset="-78"/>
                          <a:cs typeface="Sakkal Majalla" panose="02000000000000000000" pitchFamily="2" charset="-78"/>
                        </a:rPr>
                        <a:t>.</a:t>
                      </a:r>
                      <a:endParaRPr lang="ar-AE" sz="12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6</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يضع الطالب الممسحة على المساحة .</a:t>
                      </a:r>
                      <a:endParaRPr lang="ar-AE" sz="12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7</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ينظف الطالب الأرض بالممسحة المبلولة .</a:t>
                      </a:r>
                      <a:endParaRPr lang="en-US"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8</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ينشف الطالب الأرض بالممسحة الجافة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9</a:t>
                      </a:r>
                      <a:r>
                        <a:rPr lang="ar-SA" sz="1200" b="1" baseline="0" dirty="0">
                          <a:solidFill>
                            <a:schemeClr val="tx1"/>
                          </a:solidFill>
                          <a:latin typeface="Sakkal Majalla" panose="02000000000000000000" pitchFamily="2" charset="-78"/>
                          <a:cs typeface="Sakkal Majalla" panose="02000000000000000000" pitchFamily="2" charset="-78"/>
                        </a:rPr>
                        <a:t> –  أن </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يغسل الطالب الممسحة بعد الانتهاء من المسح .</a:t>
                      </a:r>
                      <a:endParaRPr lang="ar-SA"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10</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يتخلص الطالب من  ماء المسح </a:t>
                      </a:r>
                      <a:r>
                        <a:rPr lang="en-US" sz="1200" b="1" dirty="0">
                          <a:effectLst/>
                          <a:latin typeface="Sakkal Majalla" panose="02000000000000000000" pitchFamily="2" charset="-78"/>
                          <a:cs typeface="Sakkal Majalla" panose="02000000000000000000" pitchFamily="2" charset="-78"/>
                        </a:rPr>
                        <a:t> </a:t>
                      </a:r>
                      <a:r>
                        <a:rPr lang="ar-SA" sz="1200" b="1" dirty="0">
                          <a:effectLst/>
                          <a:latin typeface="Sakkal Majalla" panose="02000000000000000000" pitchFamily="2" charset="-78"/>
                          <a:cs typeface="Sakkal Majalla" panose="02000000000000000000" pitchFamily="2" charset="-78"/>
                        </a:rPr>
                        <a:t> .</a:t>
                      </a:r>
                      <a:endParaRPr lang="ar-AE" sz="12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11</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ينشر الطالب الممسحة على المنشر  .</a:t>
                      </a:r>
                      <a:endParaRPr lang="en-US"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12</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يخلع الطالب القفازات ورميها في سلة المهملات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13</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يعيد الطالب أدوات التنظيف في مكانها المخصص  ( السطل – الصابون – الممسحة ) .</a:t>
                      </a:r>
                    </a:p>
                    <a:p>
                      <a:pPr algn="r" rtl="1"/>
                      <a:r>
                        <a:rPr lang="en-US" sz="1200" b="1" kern="1200" dirty="0">
                          <a:solidFill>
                            <a:schemeClr val="tx1"/>
                          </a:solidFill>
                          <a:effectLst/>
                          <a:latin typeface="Sakkal Majalla" panose="02000000000000000000" pitchFamily="2" charset="-78"/>
                          <a:ea typeface="+mn-ea"/>
                          <a:cs typeface="Sakkal Majalla" panose="02000000000000000000" pitchFamily="2" charset="-78"/>
                        </a:rPr>
                        <a:t>14</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يغسل الطالب يديده بالماء والصابون وتجفيفها ..</a:t>
                      </a:r>
                      <a:endParaRPr lang="en-US" sz="1200" b="1" kern="1200" dirty="0">
                        <a:solidFill>
                          <a:schemeClr val="tx1"/>
                        </a:solidFill>
                        <a:effectLst/>
                        <a:latin typeface="Sakkal Majalla" panose="02000000000000000000" pitchFamily="2" charset="-78"/>
                        <a:ea typeface="+mn-ea"/>
                        <a:cs typeface="Sakkal Majalla" panose="02000000000000000000" pitchFamily="2" charset="-78"/>
                      </a:endParaRPr>
                    </a:p>
                    <a:p>
                      <a:pPr algn="r" rtl="1"/>
                      <a:endParaRPr lang="ar-AE" sz="1200" b="1" kern="120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AE" sz="1200" b="1" kern="1200" dirty="0">
                          <a:solidFill>
                            <a:schemeClr val="tx1"/>
                          </a:solidFill>
                          <a:effectLst/>
                          <a:latin typeface="Sakkal Majalla" panose="02000000000000000000" pitchFamily="2" charset="-78"/>
                          <a:ea typeface="+mn-ea"/>
                          <a:cs typeface="Sakkal Majalla" panose="02000000000000000000" pitchFamily="2" charset="-78"/>
                        </a:rPr>
                        <a:t> </a:t>
                      </a:r>
                      <a:r>
                        <a:rPr lang="ar-AE" sz="1200" b="1" dirty="0">
                          <a:solidFill>
                            <a:srgbClr val="FF0000"/>
                          </a:solidFill>
                          <a:latin typeface="Sakkal Majalla" panose="02000000000000000000" pitchFamily="2" charset="-78"/>
                          <a:cs typeface="Sakkal Majalla" panose="02000000000000000000" pitchFamily="2" charset="-78"/>
                        </a:rPr>
                        <a:t>نقاط مهمة في  الحصة الدرسية</a:t>
                      </a:r>
                      <a:endParaRPr lang="ar-SA" sz="1200" b="1" baseline="0"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 تحفيز الطالب على التفاعل مع المعلمة.</a:t>
                      </a:r>
                    </a:p>
                    <a:p>
                      <a:pPr algn="r" rtl="1"/>
                      <a:r>
                        <a:rPr lang="ar-AE" sz="1200" b="1" dirty="0">
                          <a:latin typeface="Sakkal Majalla" panose="02000000000000000000" pitchFamily="2" charset="-78"/>
                          <a:cs typeface="Sakkal Majalla" panose="02000000000000000000" pitchFamily="2" charset="-78"/>
                        </a:rPr>
                        <a:t>. مراعاة الفروق الفردية للحالات وإن تشابهت نسبة الذكاء والتقييم.</a:t>
                      </a:r>
                    </a:p>
                    <a:p>
                      <a:pPr algn="r" rtl="1"/>
                      <a:r>
                        <a:rPr lang="ar-AE" sz="1200" b="1" dirty="0">
                          <a:latin typeface="Sakkal Majalla" panose="02000000000000000000" pitchFamily="2" charset="-78"/>
                          <a:cs typeface="Sakkal Majalla" panose="02000000000000000000" pitchFamily="2" charset="-78"/>
                        </a:rPr>
                        <a:t>.إعطاء كل طالب حقه من الحصة .</a:t>
                      </a:r>
                    </a:p>
                    <a:p>
                      <a:pPr algn="r" rtl="1"/>
                      <a:r>
                        <a:rPr lang="ar-AE" sz="1200" b="1" dirty="0">
                          <a:latin typeface="Sakkal Majalla" panose="02000000000000000000" pitchFamily="2" charset="-78"/>
                          <a:cs typeface="Sakkal Majalla" panose="02000000000000000000" pitchFamily="2" charset="-78"/>
                        </a:rPr>
                        <a:t>. تقسيم الحصة إلى عمل جماعي وفردي .</a:t>
                      </a:r>
                    </a:p>
                    <a:p>
                      <a:pPr algn="r" rtl="1"/>
                      <a:r>
                        <a:rPr lang="ar-AE" sz="1200" b="1" dirty="0">
                          <a:latin typeface="Sakkal Majalla" panose="02000000000000000000" pitchFamily="2" charset="-78"/>
                          <a:cs typeface="Sakkal Majalla" panose="02000000000000000000" pitchFamily="2" charset="-78"/>
                        </a:rPr>
                        <a:t>يمكن الدمج بين الأساليب لتحقيق أقصى فائدة ممكنة.</a:t>
                      </a:r>
                      <a:endParaRPr lang="ar-AE" sz="1200" b="1" baseline="0" dirty="0">
                        <a:latin typeface="Sakkal Majalla" panose="02000000000000000000" pitchFamily="2" charset="-78"/>
                        <a:cs typeface="Sakkal Majalla" panose="02000000000000000000" pitchFamily="2" charset="-78"/>
                      </a:endParaRPr>
                    </a:p>
                    <a:p>
                      <a:pPr algn="r" rtl="1"/>
                      <a:endParaRPr lang="ar-AE" sz="1200" b="1" u="none" baseline="0" dirty="0">
                        <a:latin typeface="Sakkal Majalla" panose="02000000000000000000" pitchFamily="2" charset="-78"/>
                        <a:cs typeface="Sakkal Majalla" panose="02000000000000000000" pitchFamily="2" charset="-78"/>
                      </a:endParaRPr>
                    </a:p>
                    <a:p>
                      <a:pPr algn="r" rtl="1"/>
                      <a:endParaRPr lang="ar-AE" sz="1200" b="1" baseline="0" dirty="0">
                        <a:solidFill>
                          <a:schemeClr val="tx1"/>
                        </a:solidFill>
                        <a:latin typeface="Sakkal Majalla" panose="02000000000000000000" pitchFamily="2" charset="-78"/>
                        <a:cs typeface="Sakkal Majalla" panose="02000000000000000000" pitchFamily="2" charset="-78"/>
                      </a:endParaRPr>
                    </a:p>
                    <a:p>
                      <a:pPr algn="r" rtl="1"/>
                      <a:endParaRPr lang="ar-AE"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SA" sz="1200" b="1" u="none" baseline="0" dirty="0">
                        <a:solidFill>
                          <a:schemeClr val="tx1"/>
                        </a:solidFill>
                        <a:latin typeface="Sakkal Majalla" panose="02000000000000000000" pitchFamily="2" charset="-78"/>
                        <a:cs typeface="Sakkal Majalla" panose="02000000000000000000" pitchFamily="2" charset="-78"/>
                      </a:endParaRPr>
                    </a:p>
                    <a:p>
                      <a:pPr algn="r" rtl="1"/>
                      <a:endParaRPr lang="ar-SA" sz="1200" b="1" u="none" baseline="0" dirty="0">
                        <a:solidFill>
                          <a:schemeClr val="tx1"/>
                        </a:solidFill>
                        <a:latin typeface="Sakkal Majalla" panose="02000000000000000000" pitchFamily="2" charset="-78"/>
                        <a:cs typeface="Sakkal Majalla" panose="02000000000000000000" pitchFamily="2" charset="-78"/>
                      </a:endParaRPr>
                    </a:p>
                    <a:p>
                      <a:pPr algn="r" rtl="1"/>
                      <a:endParaRPr lang="ar-SA" sz="12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200" b="1"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CADBA5E-4532-4792-A258-A0D67C635858}"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 June 2021</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9" name="Slide Number Placeholder 1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F505-338F-4A63-8E60-F3E66EC2060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4" name="Picture 3" descr="A picture containing floor&#10;&#10;Description automatically generated">
            <a:extLst>
              <a:ext uri="{FF2B5EF4-FFF2-40B4-BE49-F238E27FC236}">
                <a16:creationId xmlns:a16="http://schemas.microsoft.com/office/drawing/2014/main" id="{32042CFA-DE87-5244-8F0E-30AF8B5AFE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098" y="952762"/>
            <a:ext cx="3187700" cy="2552700"/>
          </a:xfrm>
          <a:prstGeom prst="rect">
            <a:avLst/>
          </a:prstGeom>
        </p:spPr>
      </p:pic>
      <p:pic>
        <p:nvPicPr>
          <p:cNvPr id="8" name="Picture 7" descr="A picture containing child, posing&#10;&#10;Description automatically generated">
            <a:extLst>
              <a:ext uri="{FF2B5EF4-FFF2-40B4-BE49-F238E27FC236}">
                <a16:creationId xmlns:a16="http://schemas.microsoft.com/office/drawing/2014/main" id="{BCC6FAE3-A46F-174E-B774-1E10EAF8BF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8566" y="3681412"/>
            <a:ext cx="3093118" cy="2857500"/>
          </a:xfrm>
          <a:prstGeom prst="rect">
            <a:avLst/>
          </a:prstGeom>
        </p:spPr>
      </p:pic>
    </p:spTree>
    <p:extLst>
      <p:ext uri="{BB962C8B-B14F-4D97-AF65-F5344CB8AC3E}">
        <p14:creationId xmlns:p14="http://schemas.microsoft.com/office/powerpoint/2010/main" val="30246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36738845"/>
              </p:ext>
            </p:extLst>
          </p:nvPr>
        </p:nvGraphicFramePr>
        <p:xfrm>
          <a:off x="180109" y="276529"/>
          <a:ext cx="11804073" cy="5984106"/>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u="none" baseline="0" dirty="0">
                          <a:solidFill>
                            <a:schemeClr val="tx1"/>
                          </a:solidFill>
                          <a:latin typeface="Sakkal Majalla" panose="02000000000000000000" pitchFamily="2" charset="-78"/>
                          <a:cs typeface="Sakkal Majalla" panose="02000000000000000000" pitchFamily="2" charset="-78"/>
                        </a:rPr>
                        <a:t>أهداف أخرى: 1 - تنمية التآزر البصري الحركي 2- تنمية المهارات الحركية الصغرى . </a:t>
                      </a:r>
                      <a:r>
                        <a:rPr lang="en-US" sz="1200" b="1" u="none" baseline="0" dirty="0">
                          <a:solidFill>
                            <a:schemeClr val="tx1"/>
                          </a:solidFill>
                          <a:latin typeface="Sakkal Majalla" panose="02000000000000000000" pitchFamily="2" charset="-78"/>
                          <a:cs typeface="Sakkal Majalla" panose="02000000000000000000" pitchFamily="2" charset="-78"/>
                        </a:rPr>
                        <a:t>3</a:t>
                      </a:r>
                      <a:r>
                        <a:rPr lang="ar-SA" sz="1200" b="1" u="none" baseline="0" dirty="0">
                          <a:solidFill>
                            <a:schemeClr val="tx1"/>
                          </a:solidFill>
                          <a:latin typeface="Sakkal Majalla" panose="02000000000000000000" pitchFamily="2" charset="-78"/>
                          <a:cs typeface="Sakkal Majalla" panose="02000000000000000000" pitchFamily="2" charset="-78"/>
                        </a:rPr>
                        <a:t>- تنمية المهارات الحركية الكبرى .</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algn="r" rtl="1"/>
                      <a:endParaRPr lang="ar-AE" sz="1200" b="1" u="none" baseline="0" dirty="0">
                        <a:solidFill>
                          <a:schemeClr val="tx1"/>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a:solidFill>
                            <a:schemeClr val="tx1"/>
                          </a:solidFill>
                          <a:latin typeface="Sakkal Majalla" panose="02000000000000000000" pitchFamily="2" charset="-78"/>
                          <a:cs typeface="Sakkal Majalla" panose="02000000000000000000" pitchFamily="2" charset="-78"/>
                        </a:rPr>
                        <a:t>التهيئة للحصة (إلقاء التحية ، السلام على الطلاب ، التذكير بما تم تعلمه في الحصة السابقة).</a:t>
                      </a:r>
                    </a:p>
                    <a:p>
                      <a:pPr marL="228600" indent="-228600" algn="r" rtl="1">
                        <a:buFont typeface="+mj-lt"/>
                        <a:buAutoNum type="arabicPeriod"/>
                      </a:pPr>
                      <a:r>
                        <a:rPr lang="ar-AE" sz="1200" b="1" u="none" baseline="0" dirty="0">
                          <a:solidFill>
                            <a:schemeClr val="tx1"/>
                          </a:solidFill>
                          <a:latin typeface="Sakkal Majalla" panose="02000000000000000000" pitchFamily="2" charset="-78"/>
                          <a:cs typeface="Sakkal Majalla" panose="02000000000000000000" pitchFamily="2" charset="-78"/>
                        </a:rPr>
                        <a:t>عرض فيديو خاص بالدرس عن أدوات النظافة ( ماء – صابون – ممسحة ).</a:t>
                      </a:r>
                    </a:p>
                    <a:p>
                      <a:pPr marL="228600" indent="-228600" algn="r" rtl="1">
                        <a:buFont typeface="+mj-lt"/>
                        <a:buAutoNum type="arabicPeriod"/>
                      </a:pPr>
                      <a:r>
                        <a:rPr lang="ar-AE" sz="1200" b="1" u="none" baseline="0" dirty="0">
                          <a:solidFill>
                            <a:schemeClr val="tx1"/>
                          </a:solidFill>
                          <a:latin typeface="Sakkal Majalla" panose="02000000000000000000" pitchFamily="2" charset="-78"/>
                          <a:cs typeface="Sakkal Majalla" panose="02000000000000000000" pitchFamily="2" charset="-78"/>
                        </a:rPr>
                        <a:t>تدريبات  على  تنمية المهارات الحركية الصغرى  والكبرى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baseline="0" dirty="0">
                          <a:solidFill>
                            <a:schemeClr val="tx1"/>
                          </a:solidFill>
                          <a:latin typeface="Sakkal Majalla" panose="02000000000000000000" pitchFamily="2" charset="-78"/>
                          <a:cs typeface="Sakkal Majalla" panose="02000000000000000000" pitchFamily="2" charset="-78"/>
                        </a:rPr>
                        <a:t>يبتكر المدرس أنشطة وتمارين إضافية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حصص الرعاية الذاتية تنظيف الطاولة بعد تناول وجبة الأفطار .</a:t>
                      </a:r>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الرياضي </a:t>
                      </a:r>
                      <a:r>
                        <a:rPr lang="en-GB" sz="1200" b="1" u="none" baseline="0" dirty="0">
                          <a:solidFill>
                            <a:srgbClr val="FF0000"/>
                          </a:solidFill>
                          <a:latin typeface="Sakkal Majalla" panose="02000000000000000000" pitchFamily="2" charset="-78"/>
                          <a:cs typeface="Sakkal Majalla" panose="02000000000000000000" pitchFamily="2" charset="-78"/>
                        </a:rPr>
                        <a:t>:</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200" b="1" i="0" u="none" strike="noStrike" kern="1200" cap="none" spc="0" normalizeH="0" baseline="0" noProof="0" dirty="0">
                          <a:ln>
                            <a:noFill/>
                          </a:ln>
                          <a:effectLst/>
                          <a:uLnTx/>
                          <a:uFillTx/>
                          <a:latin typeface="Sakkal Majalla" panose="02000000000000000000" pitchFamily="2" charset="-78"/>
                          <a:ea typeface="+mn-ea"/>
                          <a:cs typeface="Sakkal Majalla" panose="02000000000000000000" pitchFamily="2" charset="-78"/>
                        </a:rPr>
                        <a:t>نشاط عمل مسابفة في تنظيف طاولة الطعام بعد الانتهاء من تناول وجبة الأفطار ، حيث يقوم المعلم باعداد ثلاث طاولات  وتقسيم الطلاب إلى ثلاث مجموعات ويطلب منهم  تنظيف الطاولة والأرضية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200" b="1" i="0" u="none" strike="noStrike" kern="1200" cap="none" spc="0" normalizeH="0" baseline="0" noProof="0" dirty="0">
                          <a:ln>
                            <a:noFill/>
                          </a:ln>
                          <a:effectLst/>
                          <a:uLnTx/>
                          <a:uFillTx/>
                          <a:latin typeface="Sakkal Majalla" panose="02000000000000000000" pitchFamily="2" charset="-78"/>
                          <a:ea typeface="+mn-ea"/>
                          <a:cs typeface="Sakkal Majalla" panose="02000000000000000000" pitchFamily="2" charset="-78"/>
                        </a:rPr>
                        <a:t>والفريق الأسرع في  تنظيف هو الفريق الفائز .</a:t>
                      </a:r>
                      <a:endParaRPr lang="en-US" sz="1200" b="1" u="none" baseline="0" dirty="0">
                        <a:solidFill>
                          <a:srgbClr val="FF0000"/>
                        </a:solidFill>
                        <a:latin typeface="Sakkal Majalla" panose="02000000000000000000" pitchFamily="2" charset="-78"/>
                        <a:cs typeface="Sakkal Majalla" panose="02000000000000000000" pitchFamily="2" charset="-78"/>
                      </a:endParaRPr>
                    </a:p>
                    <a:p>
                      <a:pPr algn="r" rtl="1"/>
                      <a:endParaRPr lang="en-US"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الفني:</a:t>
                      </a:r>
                    </a:p>
                    <a:p>
                      <a:pPr marL="228600" indent="-228600" algn="r" rtl="1">
                        <a:buFont typeface="+mj-lt"/>
                        <a:buAutoNum type="arabicPeriod"/>
                      </a:pPr>
                      <a:r>
                        <a:rPr lang="ar-AE" sz="1200" b="1" u="none" baseline="0" dirty="0">
                          <a:solidFill>
                            <a:schemeClr val="tx1"/>
                          </a:solidFill>
                          <a:latin typeface="Sakkal Majalla" panose="02000000000000000000" pitchFamily="2" charset="-78"/>
                          <a:cs typeface="Sakkal Majalla" panose="02000000000000000000" pitchFamily="2" charset="-78"/>
                        </a:rPr>
                        <a:t>عرض صور أدوات التنظيف على الطلاب وطلب منهم قصها ولصقها على البورد.</a:t>
                      </a:r>
                    </a:p>
                    <a:p>
                      <a:pPr algn="r" rtl="1"/>
                      <a:endParaRPr lang="ar-AE" sz="12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u="none" baseline="0" dirty="0">
                          <a:solidFill>
                            <a:schemeClr val="tx1"/>
                          </a:solidFill>
                          <a:latin typeface="Sakkal Majalla" panose="02000000000000000000" pitchFamily="2" charset="-78"/>
                          <a:cs typeface="Sakkal Majalla" panose="02000000000000000000" pitchFamily="2" charset="-78"/>
                        </a:rPr>
                        <a:t>1</a:t>
                      </a:r>
                      <a:r>
                        <a:rPr lang="ar-SA" sz="1200" b="1" u="none" baseline="0" dirty="0">
                          <a:solidFill>
                            <a:schemeClr val="tx1"/>
                          </a:solidFill>
                          <a:latin typeface="Sakkal Majalla" panose="02000000000000000000" pitchFamily="2" charset="-78"/>
                          <a:cs typeface="Sakkal Majalla" panose="02000000000000000000" pitchFamily="2" charset="-78"/>
                        </a:rPr>
                        <a:t>-  عرض نشيد </a:t>
                      </a:r>
                      <a:r>
                        <a:rPr lang="ar-SA" sz="1200" b="1" i="0" kern="1200" dirty="0">
                          <a:solidFill>
                            <a:schemeClr val="tx1"/>
                          </a:solidFill>
                          <a:effectLst/>
                          <a:latin typeface="Sakkal Majalla" panose="02000000000000000000" pitchFamily="2" charset="-78"/>
                          <a:ea typeface="+mn-ea"/>
                          <a:cs typeface="Sakkal Majalla" panose="02000000000000000000" pitchFamily="2" charset="-78"/>
                        </a:rPr>
                        <a:t>عن النظافة للأطفال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u="none" baseline="0" dirty="0">
                          <a:solidFill>
                            <a:schemeClr val="tx1"/>
                          </a:solidFill>
                          <a:latin typeface="Sakkal Majalla" panose="02000000000000000000" pitchFamily="2" charset="-78"/>
                          <a:cs typeface="Sakkal Majalla" panose="02000000000000000000" pitchFamily="2" charset="-78"/>
                        </a:rPr>
                        <a:t>https://youtu.be/_3hmUuQ0LL4?t=31</a:t>
                      </a: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200" b="1" baseline="0"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دليل للمعلم</a:t>
                      </a:r>
                    </a:p>
                    <a:p>
                      <a:pPr algn="ctr" rtl="1"/>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baseline="0" dirty="0">
                          <a:latin typeface="Sakkal Majalla" panose="02000000000000000000" pitchFamily="2" charset="-78"/>
                          <a:cs typeface="Sakkal Majalla" panose="02000000000000000000" pitchFamily="2" charset="-78"/>
                        </a:rPr>
                        <a:t>يساعد الأهل ابنهم بالتدرب على  استخدام  أدوات التنظيف من خلال استخدام ما هو متوفر في المنزل ويمكن استغلال الأوقات التي تجتمع العائلة وقت الغداء أو العشاء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الواجب المنزلي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19971">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الآيباد  ،  سمارت بورد  ،،، توك </a:t>
                      </a:r>
                    </a:p>
                    <a:p>
                      <a:pPr marL="0" indent="0" algn="r" rtl="1">
                        <a:buFont typeface="+mj-lt"/>
                        <a:buNone/>
                      </a:pPr>
                      <a:endParaRPr lang="ar-AE"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SA" sz="1200" b="1" baseline="0" dirty="0">
                          <a:latin typeface="Sakkal Majalla" panose="02000000000000000000" pitchFamily="2" charset="-78"/>
                          <a:cs typeface="Sakkal Majalla" panose="02000000000000000000" pitchFamily="2" charset="-78"/>
                        </a:rPr>
                        <a:t>لعبة على </a:t>
                      </a:r>
                      <a:r>
                        <a:rPr lang="ar-SA" sz="1200" b="1" baseline="0" dirty="0" err="1">
                          <a:latin typeface="Sakkal Majalla" panose="02000000000000000000" pitchFamily="2" charset="-78"/>
                          <a:cs typeface="Sakkal Majalla" panose="02000000000000000000" pitchFamily="2" charset="-78"/>
                        </a:rPr>
                        <a:t>الايباد</a:t>
                      </a:r>
                      <a:r>
                        <a:rPr lang="ar-SA" sz="1200" b="1" baseline="0" dirty="0">
                          <a:latin typeface="Sakkal Majalla" panose="02000000000000000000" pitchFamily="2" charset="-78"/>
                          <a:cs typeface="Sakkal Majalla" panose="02000000000000000000" pitchFamily="2" charset="-78"/>
                        </a:rPr>
                        <a:t> اسمها</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SA" sz="1200" b="1" baseline="0" dirty="0">
                          <a:latin typeface="Sakkal Majalla" panose="02000000000000000000" pitchFamily="2" charset="-78"/>
                          <a:cs typeface="Sakkal Majalla" panose="02000000000000000000" pitchFamily="2" charset="-78"/>
                        </a:rPr>
                        <a:t>العاب تنظيف المنزل </a:t>
                      </a:r>
                      <a:endParaRPr lang="ar-AE"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2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تمارين إلكترونية</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solidFill>
                            <a:srgbClr val="FF0000"/>
                          </a:solidFill>
                          <a:latin typeface="Sakkal Majalla" panose="02000000000000000000" pitchFamily="2" charset="-78"/>
                          <a:cs typeface="Sakkal Majalla" panose="02000000000000000000" pitchFamily="2" charset="-78"/>
                        </a:rPr>
                        <a:t>متوسط:  </a:t>
                      </a:r>
                      <a:r>
                        <a:rPr lang="ar-SA" sz="1200" b="1" dirty="0">
                          <a:latin typeface="Sakkal Majalla" panose="02000000000000000000" pitchFamily="2" charset="-78"/>
                          <a:cs typeface="Sakkal Majalla" panose="02000000000000000000" pitchFamily="2" charset="-78"/>
                        </a:rPr>
                        <a:t>استخدام الممسحة لمسح وتجفيف الأرضيات بمساعدة جسدية .</a:t>
                      </a:r>
                      <a:r>
                        <a:rPr lang="ar-AE" sz="1200" b="1" i="0" u="none" strike="noStrike" kern="1200" baseline="0" dirty="0">
                          <a:solidFill>
                            <a:srgbClr val="000000"/>
                          </a:solidFill>
                          <a:effectLst/>
                          <a:latin typeface="Sakkal Majalla" panose="02000000000000000000" pitchFamily="2" charset="-78"/>
                          <a:ea typeface="+mn-ea"/>
                          <a:cs typeface="Sakkal Majalla" panose="02000000000000000000" pitchFamily="2" charset="-78"/>
                        </a:rPr>
                        <a:t> </a:t>
                      </a:r>
                      <a:r>
                        <a:rPr lang="ar-SA" sz="1200" b="1" kern="1200" baseline="0" dirty="0">
                          <a:solidFill>
                            <a:schemeClr val="tx1"/>
                          </a:solidFill>
                          <a:effectLst/>
                          <a:latin typeface="Sakkal Majalla" panose="02000000000000000000" pitchFamily="2" charset="-78"/>
                          <a:ea typeface="+mn-ea"/>
                          <a:cs typeface="Sakkal Majalla" panose="02000000000000000000" pitchFamily="2" charset="-78"/>
                        </a:rPr>
                        <a:t>                    </a:t>
                      </a:r>
                      <a:r>
                        <a:rPr lang="ar-AE" sz="1200" b="1" baseline="0" dirty="0">
                          <a:solidFill>
                            <a:srgbClr val="FF0000"/>
                          </a:solidFill>
                          <a:latin typeface="Sakkal Majalla" panose="02000000000000000000" pitchFamily="2" charset="-78"/>
                          <a:cs typeface="Sakkal Majalla" panose="02000000000000000000" pitchFamily="2" charset="-78"/>
                        </a:rPr>
                        <a:t>جيد:  </a:t>
                      </a:r>
                      <a:r>
                        <a:rPr lang="ar-SA" sz="1200" b="1" dirty="0">
                          <a:latin typeface="Sakkal Majalla" panose="02000000000000000000" pitchFamily="2" charset="-78"/>
                          <a:cs typeface="Sakkal Majalla" panose="02000000000000000000" pitchFamily="2" charset="-78"/>
                        </a:rPr>
                        <a:t>استخدام الممسحة لمسح وتجفيف الأرضيات بمساعدة لفظية .</a:t>
                      </a:r>
                      <a:r>
                        <a:rPr lang="ar-AE" sz="1200" b="1" i="0" u="none" strike="noStrike" baseline="0" dirty="0">
                          <a:solidFill>
                            <a:srgbClr val="000000"/>
                          </a:solidFill>
                          <a:effectLst/>
                          <a:latin typeface="Sakkal Majalla" panose="02000000000000000000" pitchFamily="2" charset="-78"/>
                          <a:cs typeface="Sakkal Majalla" panose="02000000000000000000" pitchFamily="2" charset="-78"/>
                        </a:rPr>
                        <a:t>                                    </a:t>
                      </a:r>
                      <a:r>
                        <a:rPr lang="ar-AE" sz="1200" b="1" baseline="0" dirty="0">
                          <a:solidFill>
                            <a:srgbClr val="FF0000"/>
                          </a:solidFill>
                          <a:latin typeface="Sakkal Majalla" panose="02000000000000000000" pitchFamily="2" charset="-78"/>
                          <a:cs typeface="Sakkal Majalla" panose="02000000000000000000" pitchFamily="2" charset="-78"/>
                        </a:rPr>
                        <a:t>مرتفع:</a:t>
                      </a:r>
                      <a:r>
                        <a:rPr lang="ar-AE" sz="1200" b="1" baseline="0" dirty="0">
                          <a:latin typeface="Sakkal Majalla" panose="02000000000000000000" pitchFamily="2" charset="-78"/>
                          <a:cs typeface="Sakkal Majalla" panose="02000000000000000000" pitchFamily="2" charset="-78"/>
                        </a:rPr>
                        <a:t>. </a:t>
                      </a:r>
                      <a:r>
                        <a:rPr lang="ar-SA" sz="1200" b="1" dirty="0">
                          <a:latin typeface="Sakkal Majalla" panose="02000000000000000000" pitchFamily="2" charset="-78"/>
                          <a:cs typeface="Sakkal Majalla" panose="02000000000000000000" pitchFamily="2" charset="-78"/>
                        </a:rPr>
                        <a:t>استخدام الممسحة لمسح وتجفيف الأرضيات بدون مساعدة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br>
                        <a:rPr lang="en-US" sz="1200" b="1" dirty="0">
                          <a:latin typeface="Sakkal Majalla" panose="02000000000000000000" pitchFamily="2" charset="-78"/>
                          <a:cs typeface="Sakkal Majalla" panose="02000000000000000000" pitchFamily="2" charset="-78"/>
                        </a:rPr>
                      </a:b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التقييم</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28 June 2021</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5</a:t>
            </a:fld>
            <a:endParaRPr lang="en-GB"/>
          </a:p>
        </p:txBody>
      </p:sp>
      <p:pic>
        <p:nvPicPr>
          <p:cNvPr id="6" name="Picture 5">
            <a:extLst>
              <a:ext uri="{FF2B5EF4-FFF2-40B4-BE49-F238E27FC236}">
                <a16:creationId xmlns:a16="http://schemas.microsoft.com/office/drawing/2014/main" id="{2418ECF5-DD6D-6C44-AADE-96B5E12A9C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109" y="1352549"/>
            <a:ext cx="2102315" cy="2102315"/>
          </a:xfrm>
          <a:prstGeom prst="rect">
            <a:avLst/>
          </a:prstGeom>
        </p:spPr>
      </p:pic>
    </p:spTree>
    <p:extLst>
      <p:ext uri="{BB962C8B-B14F-4D97-AF65-F5344CB8AC3E}">
        <p14:creationId xmlns:p14="http://schemas.microsoft.com/office/powerpoint/2010/main" val="2747801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7F701A42-506F-418F-B8A2-E5D0B6C702CA}"/>
              </a:ext>
            </a:extLst>
          </p:cNvPr>
          <p:cNvSpPr>
            <a:spLocks noGrp="1"/>
          </p:cNvSpPr>
          <p:nvPr>
            <p:ph type="dt" sz="half" idx="10"/>
          </p:nvPr>
        </p:nvSpPr>
        <p:spPr/>
        <p:txBody>
          <a:bodyPr/>
          <a:lstStyle/>
          <a:p>
            <a:fld id="{FA1294A2-9656-4745-B2D6-CACA84C83854}" type="datetime3">
              <a:rPr lang="en-US" smtClean="0"/>
              <a:t>28 June 2021</a:t>
            </a:fld>
            <a:endParaRPr lang="en-GB"/>
          </a:p>
        </p:txBody>
      </p:sp>
      <p:sp>
        <p:nvSpPr>
          <p:cNvPr id="3" name="عنصر نائب لرقم الشريحة 2">
            <a:extLst>
              <a:ext uri="{FF2B5EF4-FFF2-40B4-BE49-F238E27FC236}">
                <a16:creationId xmlns:a16="http://schemas.microsoft.com/office/drawing/2014/main" id="{C72D8786-3486-41D8-B7F7-1D98AAD02810}"/>
              </a:ext>
            </a:extLst>
          </p:cNvPr>
          <p:cNvSpPr>
            <a:spLocks noGrp="1"/>
          </p:cNvSpPr>
          <p:nvPr>
            <p:ph type="sldNum" sz="quarter" idx="12"/>
          </p:nvPr>
        </p:nvSpPr>
        <p:spPr/>
        <p:txBody>
          <a:bodyPr/>
          <a:lstStyle/>
          <a:p>
            <a:fld id="{60F9F505-338F-4A63-8E60-F3E66EC2060F}" type="slidenum">
              <a:rPr lang="en-GB" smtClean="0"/>
              <a:t>6</a:t>
            </a:fld>
            <a:endParaRPr lang="en-GB"/>
          </a:p>
        </p:txBody>
      </p:sp>
      <p:pic>
        <p:nvPicPr>
          <p:cNvPr id="4" name="صورة 3">
            <a:extLst>
              <a:ext uri="{FF2B5EF4-FFF2-40B4-BE49-F238E27FC236}">
                <a16:creationId xmlns:a16="http://schemas.microsoft.com/office/drawing/2014/main" id="{57AB7D7A-7E6C-4947-BF95-F34B5EA347F3}"/>
              </a:ext>
            </a:extLst>
          </p:cNvPr>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backgroundRemoval t="6905" b="97619" l="3462" r="97308">
                        <a14:foregroundMark x1="89231" y1="6905" x2="85769" y2="11905"/>
                        <a14:foregroundMark x1="88846" y1="8333" x2="81923" y2="19048"/>
                        <a14:foregroundMark x1="50385" y1="71667" x2="50769" y2="72143"/>
                        <a14:foregroundMark x1="49615" y1="82143" x2="43846" y2="91190"/>
                        <a14:foregroundMark x1="10385" y1="92381" x2="18846" y2="89762"/>
                        <a14:foregroundMark x1="32692" y1="91667" x2="36538" y2="79286"/>
                        <a14:foregroundMark x1="36538" y1="79286" x2="39231" y2="77381"/>
                        <a14:foregroundMark x1="38077" y1="73810" x2="45769" y2="73810"/>
                        <a14:foregroundMark x1="35769" y1="67619" x2="42692" y2="71190"/>
                        <a14:foregroundMark x1="53077" y1="90476" x2="45769" y2="95476"/>
                        <a14:foregroundMark x1="43462" y1="86429" x2="50385" y2="83095"/>
                        <a14:foregroundMark x1="70000" y1="82143" x2="83077" y2="80238"/>
                        <a14:foregroundMark x1="97692" y1="70238" x2="97692" y2="70714"/>
                        <a14:foregroundMark x1="3846" y1="90000" x2="3846" y2="90000"/>
                        <a14:foregroundMark x1="41923" y1="97619" x2="46923" y2="95952"/>
                        <a14:backgroundMark x1="54231" y1="15714" x2="54231" y2="15714"/>
                        <a14:backgroundMark x1="54231" y1="15714" x2="54231" y2="15714"/>
                        <a14:backgroundMark x1="54231" y1="15714" x2="40769" y2="28571"/>
                        <a14:backgroundMark x1="40769" y1="28571" x2="40769" y2="28571"/>
                      </a14:backgroundRemoval>
                    </a14:imgEffect>
                  </a14:imgLayer>
                </a14:imgProps>
              </a:ext>
            </a:extLst>
          </a:blip>
          <a:stretch>
            <a:fillRect/>
          </a:stretch>
        </p:blipFill>
        <p:spPr>
          <a:xfrm>
            <a:off x="1892077" y="1691305"/>
            <a:ext cx="2660873" cy="4298333"/>
          </a:xfrm>
          <a:prstGeom prst="rect">
            <a:avLst/>
          </a:prstGeom>
          <a:ln w="57150">
            <a:solidFill>
              <a:schemeClr val="tx1"/>
            </a:solidFill>
          </a:ln>
        </p:spPr>
      </p:pic>
      <p:sp>
        <p:nvSpPr>
          <p:cNvPr id="5" name="مربع نص 4">
            <a:extLst>
              <a:ext uri="{FF2B5EF4-FFF2-40B4-BE49-F238E27FC236}">
                <a16:creationId xmlns:a16="http://schemas.microsoft.com/office/drawing/2014/main" id="{B81AEB73-5985-41F3-982B-3350504BDF7B}"/>
              </a:ext>
            </a:extLst>
          </p:cNvPr>
          <p:cNvSpPr txBox="1"/>
          <p:nvPr/>
        </p:nvSpPr>
        <p:spPr>
          <a:xfrm>
            <a:off x="4810125" y="514350"/>
            <a:ext cx="2486025" cy="707886"/>
          </a:xfrm>
          <a:prstGeom prst="rect">
            <a:avLst/>
          </a:prstGeom>
          <a:noFill/>
        </p:spPr>
        <p:txBody>
          <a:bodyPr wrap="square" rtlCol="1">
            <a:spAutoFit/>
          </a:bodyPr>
          <a:lstStyle/>
          <a:p>
            <a:r>
              <a:rPr lang="ar-AE" sz="4000" dirty="0"/>
              <a:t>هيا نلون </a:t>
            </a:r>
          </a:p>
        </p:txBody>
      </p:sp>
      <p:pic>
        <p:nvPicPr>
          <p:cNvPr id="6" name="صورة 5">
            <a:extLst>
              <a:ext uri="{FF2B5EF4-FFF2-40B4-BE49-F238E27FC236}">
                <a16:creationId xmlns:a16="http://schemas.microsoft.com/office/drawing/2014/main" id="{386EDCA7-327F-4DE1-B4B8-20EF5C8F48FA}"/>
              </a:ext>
            </a:extLst>
          </p:cNvPr>
          <p:cNvPicPr>
            <a:picLocks noChangeAspect="1"/>
          </p:cNvPicPr>
          <p:nvPr/>
        </p:nvPicPr>
        <p:blipFill>
          <a:blip r:embed="rId4"/>
          <a:stretch>
            <a:fillRect/>
          </a:stretch>
        </p:blipFill>
        <p:spPr>
          <a:xfrm>
            <a:off x="8439150" y="1759149"/>
            <a:ext cx="2660873" cy="4230489"/>
          </a:xfrm>
          <a:prstGeom prst="rect">
            <a:avLst/>
          </a:prstGeom>
          <a:ln w="38100">
            <a:solidFill>
              <a:schemeClr val="tx1"/>
            </a:solidFill>
          </a:ln>
        </p:spPr>
      </p:pic>
    </p:spTree>
    <p:extLst>
      <p:ext uri="{BB962C8B-B14F-4D97-AF65-F5344CB8AC3E}">
        <p14:creationId xmlns:p14="http://schemas.microsoft.com/office/powerpoint/2010/main" val="2794387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3.xml><?xml version="1.0" encoding="utf-8"?>
<ds:datastoreItem xmlns:ds="http://schemas.openxmlformats.org/officeDocument/2006/customXml" ds:itemID="{72EED42B-3B47-45C2-9F50-0B4533C0F1E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9009</TotalTime>
  <Words>778</Words>
  <Application>Microsoft Office PowerPoint</Application>
  <PresentationFormat>شاشة عريضة</PresentationFormat>
  <Paragraphs>137</Paragraphs>
  <Slides>6</Slides>
  <Notes>4</Notes>
  <HiddenSlides>0</HiddenSlides>
  <MMClips>0</MMClips>
  <ScaleCrop>false</ScaleCrop>
  <HeadingPairs>
    <vt:vector size="6" baseType="variant">
      <vt:variant>
        <vt:lpstr>الخطوط المستخدمة</vt:lpstr>
      </vt:variant>
      <vt:variant>
        <vt:i4>4</vt:i4>
      </vt:variant>
      <vt:variant>
        <vt:lpstr>نسق</vt:lpstr>
      </vt:variant>
      <vt:variant>
        <vt:i4>2</vt:i4>
      </vt:variant>
      <vt:variant>
        <vt:lpstr>عناوين الشرائح</vt:lpstr>
      </vt:variant>
      <vt:variant>
        <vt:i4>6</vt:i4>
      </vt:variant>
    </vt:vector>
  </HeadingPairs>
  <TitlesOfParts>
    <vt:vector size="12" baseType="lpstr">
      <vt:lpstr>Arial</vt:lpstr>
      <vt:lpstr>Calibri</vt:lpstr>
      <vt:lpstr>Calibri Light</vt:lpstr>
      <vt:lpstr>Sakkal Majalla</vt:lpstr>
      <vt:lpstr>Office Theme</vt:lpstr>
      <vt:lpstr>1_Office Theme</vt:lpstr>
      <vt:lpstr>استخدام الممسحة لمسح وتجفيف الأرضيات</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khadeja alkaabi</cp:lastModifiedBy>
  <cp:revision>459</cp:revision>
  <dcterms:created xsi:type="dcterms:W3CDTF">2020-07-26T19:33:45Z</dcterms:created>
  <dcterms:modified xsi:type="dcterms:W3CDTF">2021-06-28T05:45:14Z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