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  <p:sldMasterId id="2147483660" r:id="rId5"/>
  </p:sldMasterIdLst>
  <p:notesMasterIdLst>
    <p:notesMasterId r:id="rId11"/>
  </p:notesMasterIdLst>
  <p:sldIdLst>
    <p:sldId id="267" r:id="rId6"/>
    <p:sldId id="257" r:id="rId7"/>
    <p:sldId id="258" r:id="rId8"/>
    <p:sldId id="268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723" autoAdjust="0"/>
    <p:restoredTop sz="91963" autoAdjust="0"/>
  </p:normalViewPr>
  <p:slideViewPr>
    <p:cSldViewPr snapToGrid="0">
      <p:cViewPr varScale="1">
        <p:scale>
          <a:sx n="62" d="100"/>
          <a:sy n="62" d="100"/>
        </p:scale>
        <p:origin x="340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0" d="100"/>
          <a:sy n="50" d="100"/>
        </p:scale>
        <p:origin x="2640" y="2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1284D9-1D4B-468A-A010-F649C632A758}" type="datetimeFigureOut">
              <a:rPr lang="en-US" smtClean="0"/>
              <a:t>6/27/2021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7DD44-B744-42AC-B498-54EF3C6033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303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081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7237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8783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00C8F7-8467-3041-A730-392BF4A7A9EA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6148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0F5DDA-372B-43CF-86FE-C9B6645BBCC7}" type="datetime3">
              <a:rPr lang="en-US" smtClean="0"/>
              <a:t>27 June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342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2F16D-244F-47C2-842A-9317BC736D29}" type="datetime3">
              <a:rPr lang="en-US" smtClean="0"/>
              <a:t>27 June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488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A787B-4AB8-4174-BC68-AD1479FF75F2}" type="datetime3">
              <a:rPr lang="en-US" smtClean="0"/>
              <a:t>27 June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668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aphic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 noProof="0" dirty="0"/>
            </a:p>
          </p:txBody>
        </p:sp>
      </p:grpSp>
      <p:sp>
        <p:nvSpPr>
          <p:cNvPr id="3" name="Subtitle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/>
              <a:t>CLICK TO EDIT MASTER</a:t>
            </a:r>
          </a:p>
        </p:txBody>
      </p:sp>
      <p:sp>
        <p:nvSpPr>
          <p:cNvPr id="42" name="Picture Placeholder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Presentation</a:t>
            </a:r>
            <a:br>
              <a:rPr lang="en-US" noProof="0"/>
            </a:br>
            <a:r>
              <a:rPr lang="en-US" noProof="0"/>
              <a:t>Title</a:t>
            </a:r>
          </a:p>
        </p:txBody>
      </p:sp>
      <p:sp>
        <p:nvSpPr>
          <p:cNvPr id="45" name="Text Placeholder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MONTH</a:t>
            </a:r>
            <a:br>
              <a:rPr lang="en-US" noProof="0"/>
            </a:br>
            <a:r>
              <a:rPr lang="en-U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796671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C1685-7933-4893-93CD-584791D7F10F}" type="datetime3">
              <a:rPr lang="en-US" smtClean="0"/>
              <a:t>27 June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1007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780D-DAAC-4CAC-AE62-1A67156FB528}" type="datetime3">
              <a:rPr lang="en-US" smtClean="0"/>
              <a:t>27 June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421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D25B4-CC4C-4EFB-A44E-87BF4A4DC3F4}" type="datetime3">
              <a:rPr lang="en-US" smtClean="0"/>
              <a:t>27 June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2797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DA938-F1B5-4E67-A02C-9BCC4C2F9DA0}" type="datetime3">
              <a:rPr lang="en-US" smtClean="0"/>
              <a:t>27 June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916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2AD15-594A-4FB9-B2B8-10786D4C4BC0}" type="datetime3">
              <a:rPr lang="en-US" smtClean="0"/>
              <a:t>27 June 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24879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75B283-5B98-4FE8-8FC6-B76E00DC4565}" type="datetime3">
              <a:rPr lang="en-US" smtClean="0"/>
              <a:t>27 June 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83630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94A2-9656-4745-B2D6-CACA84C83854}" type="datetime3">
              <a:rPr lang="en-US" smtClean="0"/>
              <a:t>27 June 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160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998D2-4126-411A-8949-6F4D826F56A2}" type="datetime3">
              <a:rPr lang="en-US" smtClean="0"/>
              <a:t>27 June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948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7ED719-B36A-46AD-9CFF-82BE8320A41F}" type="datetime3">
              <a:rPr lang="en-US" smtClean="0"/>
              <a:t>27 June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3784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704C3-F6CC-498F-BC59-5F55BF57AFC9}" type="datetime3">
              <a:rPr lang="en-US" smtClean="0"/>
              <a:t>27 June 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089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FEE24-E4A7-4E9A-95AD-6574493E8F41}" type="datetime3">
              <a:rPr lang="en-US" smtClean="0"/>
              <a:t>27 June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311897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050551-4CE6-4950-8D1F-8A1EE9D6E42D}" type="datetime3">
              <a:rPr lang="en-US" smtClean="0"/>
              <a:t>27 June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9805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65BA1-66C5-4C23-B9BA-F1EDD450FA3F}" type="datetime3">
              <a:rPr lang="en-US" smtClean="0"/>
              <a:t>27 June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9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F4428-25CE-497A-9941-367C16ECCEA0}" type="datetime3">
              <a:rPr lang="en-US" smtClean="0"/>
              <a:t>27 June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5730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53F8D-8F5F-4D98-B67F-54B571C7FB47}" type="datetime3">
              <a:rPr lang="en-US" smtClean="0"/>
              <a:t>27 June 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863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C29FF-CCF6-46F0-B460-CA0EFD3579DE}" type="datetime3">
              <a:rPr lang="en-US" smtClean="0"/>
              <a:t>27 June 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1904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E4715-3104-467E-A5F5-3DDF7E4FA2A3}" type="datetime3">
              <a:rPr lang="en-US" smtClean="0"/>
              <a:t>27 June 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3F583-97E1-40F8-841A-DA31DC16C36F}" type="datetime3">
              <a:rPr lang="en-US" smtClean="0"/>
              <a:t>27 June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189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A5538-93A8-4427-B2D0-69F246BC64D3}" type="datetime3">
              <a:rPr lang="en-US" smtClean="0"/>
              <a:t>27 June 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308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6487B0-7C3C-4749-A2B6-DB540BDFBDD3}" type="datetime3">
              <a:rPr lang="en-US" smtClean="0"/>
              <a:t>27 June 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F8585A-9C13-4586-A4AB-6DF698F2DF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9630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3" r:id="rId12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C4949-77A1-40BB-B52A-9D549E788AAB}" type="datetime3">
              <a:rPr lang="en-US" smtClean="0"/>
              <a:t>27 June 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9F505-338F-4A63-8E60-F3E66EC206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128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Relationship Id="rId4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 rot="840000">
            <a:off x="7276176" y="2727825"/>
            <a:ext cx="4851352" cy="1713597"/>
          </a:xfrm>
        </p:spPr>
        <p:txBody>
          <a:bodyPr>
            <a:normAutofit/>
          </a:bodyPr>
          <a:lstStyle/>
          <a:p>
            <a:pPr algn="ctr" rtl="1"/>
            <a:r>
              <a:rPr lang="ar-SA" sz="2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الاستقلال بشكل كامل في استخدام المرحاض</a:t>
            </a:r>
            <a:endParaRPr lang="ar-AE" sz="2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7" name="Picture Placeholder 6">
            <a:extLst>
              <a:ext uri="{FF2B5EF4-FFF2-40B4-BE49-F238E27FC236}">
                <a16:creationId xmlns:a16="http://schemas.microsoft.com/office/drawing/2014/main" id="{B3CFDD16-DABB-F943-A2BF-FCBFC97175A4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364" r="13364"/>
          <a:stretch>
            <a:fillRect/>
          </a:stretch>
        </p:blipFill>
        <p:spPr>
          <a:xfrm>
            <a:off x="294942" y="1600915"/>
            <a:ext cx="5697895" cy="4263234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A30DB19-3AAF-5F4E-8248-6A1056F5D5F5}"/>
              </a:ext>
            </a:extLst>
          </p:cNvPr>
          <p:cNvSpPr txBox="1"/>
          <p:nvPr/>
        </p:nvSpPr>
        <p:spPr>
          <a:xfrm rot="740450">
            <a:off x="8399571" y="5143372"/>
            <a:ext cx="306251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20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مقدم الهدف </a:t>
            </a:r>
          </a:p>
          <a:p>
            <a:pPr algn="ctr"/>
            <a:r>
              <a:rPr lang="ar-SA" sz="2000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عفرة محمد </a:t>
            </a:r>
            <a:r>
              <a:rPr lang="ar-SA" sz="2000" dirty="0" err="1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المقبالي</a:t>
            </a:r>
            <a:endParaRPr lang="en-US" sz="2000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435287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1851369"/>
              </p:ext>
            </p:extLst>
          </p:nvPr>
        </p:nvGraphicFramePr>
        <p:xfrm>
          <a:off x="939441" y="352210"/>
          <a:ext cx="10707960" cy="611187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657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70084">
                  <a:extLst>
                    <a:ext uri="{9D8B030D-6E8A-4147-A177-3AD203B41FA5}">
                      <a16:colId xmlns:a16="http://schemas.microsoft.com/office/drawing/2014/main" val="2032493190"/>
                    </a:ext>
                  </a:extLst>
                </a:gridCol>
                <a:gridCol w="2624994">
                  <a:extLst>
                    <a:ext uri="{9D8B030D-6E8A-4147-A177-3AD203B41FA5}">
                      <a16:colId xmlns:a16="http://schemas.microsoft.com/office/drawing/2014/main" val="4078435238"/>
                    </a:ext>
                  </a:extLst>
                </a:gridCol>
                <a:gridCol w="11471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7902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المراجعة: أ. </a:t>
                      </a:r>
                      <a:r>
                        <a:rPr lang="en-US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خديجة الكعبي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الإعداد : أ.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عفرة محمد </a:t>
                      </a:r>
                      <a:r>
                        <a:rPr lang="ar-SA" sz="1200" b="1" dirty="0" err="1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المقبالي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الاستقلال بشكل كامل في استخدام المرحاض</a:t>
                      </a:r>
                      <a:br>
                        <a:rPr lang="en-US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endParaRPr lang="en-US" sz="1200" b="1" kern="120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6275"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الفئة العمرية: 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3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</a:t>
                      </a:r>
                      <a:r>
                        <a:rPr lang="en-US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15 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س</a:t>
                      </a: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نوات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مستوى الشدة:  الشديدة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فئة الإعاقة : الإعاقة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الشديدة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بيانات 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12628275"/>
                  </a:ext>
                </a:extLst>
              </a:tr>
              <a:tr h="5147699">
                <a:tc gridSpan="3">
                  <a:txBody>
                    <a:bodyPr/>
                    <a:lstStyle/>
                    <a:p>
                      <a:pPr algn="r" rtl="1"/>
                      <a:endParaRPr lang="ar-AE" sz="12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قصة :</a:t>
                      </a:r>
                    </a:p>
                    <a:p>
                      <a:pPr algn="r" rtl="1"/>
                      <a:r>
                        <a:rPr lang="ar-AE" sz="12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نادى حمد والدته </a:t>
                      </a:r>
                    </a:p>
                    <a:p>
                      <a:pPr algn="r" rtl="1"/>
                      <a:r>
                        <a:rPr lang="ar-AE" sz="12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امي اريد أن اذهب للحمام ساعديني </a:t>
                      </a:r>
                    </a:p>
                    <a:p>
                      <a:pPr algn="r" rtl="1"/>
                      <a:r>
                        <a:rPr lang="ar-AE" sz="12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قالت الام </a:t>
                      </a:r>
                    </a:p>
                    <a:p>
                      <a:pPr algn="r" rtl="1"/>
                      <a:r>
                        <a:rPr lang="ar-AE" sz="12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هيا يا حمد  انت بطل ولا تحتاج إلى مساعدة </a:t>
                      </a:r>
                    </a:p>
                    <a:p>
                      <a:pPr algn="r" rtl="1"/>
                      <a:r>
                        <a:rPr lang="ar-AE" sz="12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دخل حمد للحمام وجلس على المرحاض بدون مساعدة </a:t>
                      </a:r>
                    </a:p>
                    <a:p>
                      <a:pPr algn="r" rtl="1"/>
                      <a:r>
                        <a:rPr lang="ar-AE" sz="12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قدمت الام له مساعدة بسيطة </a:t>
                      </a:r>
                    </a:p>
                    <a:p>
                      <a:pPr algn="r" rtl="1"/>
                      <a:r>
                        <a:rPr lang="ar-AE" sz="12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صفقت الام ل حمد وقالت </a:t>
                      </a:r>
                    </a:p>
                    <a:p>
                      <a:pPr algn="r" rtl="1"/>
                      <a:r>
                        <a:rPr lang="ar-AE" sz="12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احسنت يا بطل </a:t>
                      </a:r>
                    </a:p>
                    <a:p>
                      <a:pPr algn="r" rtl="1"/>
                      <a:r>
                        <a:rPr lang="ar-AE" sz="1200" b="0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فرح حمد أنه أخيرا استطاع أن يكون مستقل في الجلوس على المرحاض 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0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كتاب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الطالب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1D01CF-05FC-40DD-9306-5E37CEF60A8F}" type="datetime3">
              <a:rPr lang="en-US" smtClean="0"/>
              <a:t>27 June 2021</a:t>
            </a:fld>
            <a:endParaRPr lang="en-GB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2</a:t>
            </a:fld>
            <a:endParaRPr lang="en-GB"/>
          </a:p>
        </p:txBody>
      </p:sp>
      <p:pic>
        <p:nvPicPr>
          <p:cNvPr id="5" name="Picture 4" descr="A baby sitting on a toilet&#10;&#10;Description automatically generated with medium confidence">
            <a:extLst>
              <a:ext uri="{FF2B5EF4-FFF2-40B4-BE49-F238E27FC236}">
                <a16:creationId xmlns:a16="http://schemas.microsoft.com/office/drawing/2014/main" id="{182777C4-EBB7-6C4F-A4A1-32EBDC4DAE8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0402" y="3553423"/>
            <a:ext cx="4735598" cy="2731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81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2100478"/>
              </p:ext>
            </p:extLst>
          </p:nvPr>
        </p:nvGraphicFramePr>
        <p:xfrm>
          <a:off x="136479" y="173255"/>
          <a:ext cx="11943226" cy="64778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825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60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876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الاستقلال بشكل كامل في استخدام المرحاض</a:t>
                      </a:r>
                      <a:endParaRPr lang="ar-AE" sz="14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8810">
                <a:tc>
                  <a:txBody>
                    <a:bodyPr/>
                    <a:lstStyle/>
                    <a:p>
                      <a:pPr algn="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استراتيجيات التعليم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0228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EG" sz="14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 ستراتيجيات التعليم:</a:t>
                      </a: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EG" sz="14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endParaRPr lang="ar-EG" sz="1400" b="1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المحكاه والتقليد :</a:t>
                      </a:r>
                    </a:p>
                    <a:p>
                      <a:pPr algn="r" rtl="1"/>
                      <a:endParaRPr lang="ar-AE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يقوم المعلم بتوفير  مرحاض للعب ويشرح للأطفال كيفية استخدامه ومتى نستخدمه ثم يطلب من الطلاب تقليده .</a:t>
                      </a:r>
                    </a:p>
                    <a:p>
                      <a:pPr algn="r" rtl="1"/>
                      <a:endParaRPr lang="ar-AE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اللعب الجماعي  المسرح والدراما :</a:t>
                      </a:r>
                    </a:p>
                    <a:p>
                      <a:pPr algn="r" rtl="1"/>
                      <a:endParaRPr lang="ar-AE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يقوم المعلم بتوزيع الطلاب إلي مجموعات ويوزع الأدوار عليهم ثم تقوم كل مجموعة بتمثيل المشهد الخاص بها في استخدام المرحاض .</a:t>
                      </a:r>
                    </a:p>
                    <a:p>
                      <a:pPr algn="r" rtl="1"/>
                      <a:endParaRPr lang="ar-AE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6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التدريب العملي </a:t>
                      </a:r>
                    </a:p>
                    <a:p>
                      <a:pPr algn="r" rtl="1"/>
                      <a:endParaRPr lang="ar-AE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none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تدريب الطالب على الاستقلالية في استخدام الحمام </a:t>
                      </a:r>
                    </a:p>
                    <a:p>
                      <a:pPr algn="r" rtl="1"/>
                      <a:endParaRPr lang="ar-AE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6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التعزيز الفوري للطالب </a:t>
                      </a:r>
                    </a:p>
                    <a:p>
                      <a:pPr algn="r" rtl="1"/>
                      <a:r>
                        <a:rPr lang="ar-AE" sz="16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وتقديم الدعم المناسب </a:t>
                      </a: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indent="0" algn="ctr" rtl="1">
                        <a:buFont typeface="Arial" panose="020B0604020202020204" pitchFamily="34" charset="0"/>
                        <a:buNone/>
                      </a:pPr>
                      <a:endParaRPr lang="ar-SA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4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DBA5E-4532-4792-A258-A0D67C635858}" type="datetime3">
              <a:rPr lang="en-US" smtClean="0"/>
              <a:t>27 June 2021</a:t>
            </a:fld>
            <a:endParaRPr lang="en-GB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3</a:t>
            </a:fld>
            <a:endParaRPr lang="en-GB"/>
          </a:p>
        </p:txBody>
      </p:sp>
      <p:pic>
        <p:nvPicPr>
          <p:cNvPr id="5" name="Picture 4" descr="A picture containing floor, indoor, wall, person&#10;&#10;Description automatically generated">
            <a:extLst>
              <a:ext uri="{FF2B5EF4-FFF2-40B4-BE49-F238E27FC236}">
                <a16:creationId xmlns:a16="http://schemas.microsoft.com/office/drawing/2014/main" id="{697B2A96-F8E4-8942-B028-78342195DD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313697"/>
            <a:ext cx="3289300" cy="2463800"/>
          </a:xfrm>
          <a:prstGeom prst="rect">
            <a:avLst/>
          </a:prstGeom>
        </p:spPr>
      </p:pic>
      <p:pic>
        <p:nvPicPr>
          <p:cNvPr id="7" name="Picture 6" descr="A picture containing toilet, wall, indoor&#10;&#10;Description automatically generated">
            <a:extLst>
              <a:ext uri="{FF2B5EF4-FFF2-40B4-BE49-F238E27FC236}">
                <a16:creationId xmlns:a16="http://schemas.microsoft.com/office/drawing/2014/main" id="{BBAFC759-DECD-6944-84C5-3D879B63EC5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000" y="4232006"/>
            <a:ext cx="4826000" cy="20539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64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8952126"/>
              </p:ext>
            </p:extLst>
          </p:nvPr>
        </p:nvGraphicFramePr>
        <p:xfrm>
          <a:off x="136479" y="0"/>
          <a:ext cx="11943226" cy="6583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369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62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868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الاستقلال بشكل كامل في استخدام المرحاض</a:t>
                      </a:r>
                      <a:endParaRPr lang="ar-AE" sz="1200" b="1" i="0" u="none" strike="noStrike" dirty="0">
                        <a:solidFill>
                          <a:srgbClr val="000000"/>
                        </a:solidFill>
                        <a:effectLst/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982">
                <a:tc>
                  <a:txBody>
                    <a:bodyPr/>
                    <a:lstStyle/>
                    <a:p>
                      <a:pPr algn="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نشطه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مهارية</a:t>
                      </a:r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المكونات </a:t>
                      </a:r>
                      <a:endParaRPr lang="en-US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13016">
                <a:tc>
                  <a:txBody>
                    <a:bodyPr/>
                    <a:lstStyle/>
                    <a:p>
                      <a:pPr marL="0" indent="0" algn="r" rtl="1">
                        <a:buFont typeface="Arial" panose="020B0604020202020204" pitchFamily="34" charset="0"/>
                        <a:buNone/>
                      </a:pPr>
                      <a:r>
                        <a:rPr lang="ar-SA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</a:t>
                      </a:r>
                      <a:r>
                        <a:rPr lang="ar-SA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شطه الصفية </a:t>
                      </a:r>
                      <a:r>
                        <a:rPr lang="ar-AE" sz="12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وضع صور تحليل المهارة في الحمام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أنشطة تدريب الطالب  على  استخدام المرحاض </a:t>
                      </a:r>
                      <a:r>
                        <a:rPr lang="ar-SA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بطريقة صحيحة</a:t>
                      </a:r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.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ar-A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عرض</a:t>
                      </a:r>
                      <a:r>
                        <a:rPr kumimoji="0" lang="en-US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  </a:t>
                      </a:r>
                      <a:r>
                        <a:rPr kumimoji="0" lang="ar-A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فيديو تعليمي  عن استخدام المرحاض.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ar-AE" sz="1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عرض صور تعليمية في تقليد استخدام المرحاض.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تحليل الهدف :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SA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ان يفتح الطالب غطاء الكرسي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</a:t>
                      </a:r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2-أن  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ييخلع  الطالب البنطال قبل أن يجلس على الكرسي</a:t>
                      </a:r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3-أن </a:t>
                      </a:r>
                      <a:r>
                        <a:rPr lang="ar-SA" sz="1200" b="1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يجلس الطالب على الكرسي ويقضي حاجته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</a:t>
                      </a:r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4-أن 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ينظف الطالب نفسه بالغسيل بالماء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</a:t>
                      </a:r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</a:t>
                      </a:r>
                      <a:r>
                        <a:rPr lang="ar-SA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أن  </a:t>
                      </a:r>
                      <a:r>
                        <a:rPr lang="ar-AE" sz="1200" b="1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يأخذ الطالب المناديل الورقية بالقدر الذي يحتاجه 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en-US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6</a:t>
                      </a:r>
                      <a:r>
                        <a:rPr lang="ar-SA" sz="1200" b="1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 أن 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يجفف الطالب المنطقة بالمنديل  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7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-  </a:t>
                      </a:r>
                      <a:r>
                        <a:rPr lang="ar-AE" sz="1200" b="1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أن يرمي الطالب المناديل المتسخة في القمامة 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8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أن يرتدي الطالب ملابسه 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9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 – أن يصرف الطالب الماء ( سحب السيفون ) .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10</a:t>
                      </a:r>
                      <a:r>
                        <a:rPr lang="ar-SA" sz="1200" b="1" kern="1200" baseline="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- أن يغسل الطالب يديه بالماء والصابون .</a:t>
                      </a:r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نقاط مهمة في  الحصة الدرسية</a:t>
                      </a:r>
                      <a:endParaRPr lang="ar-SA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-تحفيز الطالب على التفاعل مع المعلمة.</a:t>
                      </a:r>
                    </a:p>
                    <a:p>
                      <a:pPr algn="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 مراعاة الفروق الفردية للحالات وإن تشابهت نسبة الذكاء والتقييم.</a:t>
                      </a:r>
                    </a:p>
                    <a:p>
                      <a:pPr algn="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.إعطاء كل طالب حقه من الحصة .</a:t>
                      </a:r>
                    </a:p>
                    <a:p>
                      <a:pPr algn="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 تقسيم الحصة إلى عمل جماعي وفردي .</a:t>
                      </a:r>
                    </a:p>
                    <a:p>
                      <a:pPr algn="r" rtl="1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-يمكن الدمج بين الأساليب لتحقيق أقصى فائدة ممكنة.</a:t>
                      </a:r>
                      <a:endParaRPr lang="ar-AE" sz="12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200" b="1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SA" sz="1200" b="1" u="none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2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CADBA5E-4532-4792-A258-A0D67C635858}" type="datetime3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 June 2021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F9F505-338F-4A63-8E60-F3E66EC2060F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8562D0D-7071-9A4A-93AC-D8F530A386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8904" y="960894"/>
            <a:ext cx="2628900" cy="2746644"/>
          </a:xfrm>
          <a:prstGeom prst="rect">
            <a:avLst/>
          </a:prstGeom>
        </p:spPr>
      </p:pic>
      <p:pic>
        <p:nvPicPr>
          <p:cNvPr id="6" name="Picture 5" descr="A picture containing person, wall, indoor, baby&#10;&#10;Description automatically generated">
            <a:extLst>
              <a:ext uri="{FF2B5EF4-FFF2-40B4-BE49-F238E27FC236}">
                <a16:creationId xmlns:a16="http://schemas.microsoft.com/office/drawing/2014/main" id="{7293FC37-45A0-0F46-8DB5-1D2AC7536B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852" y="3970859"/>
            <a:ext cx="3467100" cy="234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667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78069" y="98386"/>
            <a:ext cx="18473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sz="2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1014501"/>
              </p:ext>
            </p:extLst>
          </p:nvPr>
        </p:nvGraphicFramePr>
        <p:xfrm>
          <a:off x="180109" y="276529"/>
          <a:ext cx="11804073" cy="63149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833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61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40904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الحصة الدراسية:</a:t>
                      </a:r>
                      <a:endParaRPr lang="ar-AE" sz="14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أهداف أخرى: 1 - تنمية مهارة التقليد 2- تنمية المهارات الحركية الصغرى  3- تنمية الحركات الكبرى.   </a:t>
                      </a:r>
                      <a:r>
                        <a:rPr lang="en-US" sz="14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4</a:t>
                      </a:r>
                      <a:r>
                        <a:rPr lang="ar-SA" sz="14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– تنمية مهارة التخيل عند الطالب .</a:t>
                      </a:r>
                      <a:endParaRPr lang="ar-AE" sz="14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4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التهيئة للحصة (إلقاء التحية ، السلام على الطلاب ، التذكير بما تم تعلمه في الحصة السابقة).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4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عرض فيديو خاص بالدرس عن كيفية ااستخدام المرحاض.</a:t>
                      </a:r>
                    </a:p>
                    <a:p>
                      <a:pPr marL="228600" indent="-228600" algn="r" rtl="1">
                        <a:buFont typeface="+mj-lt"/>
                        <a:buAutoNum type="arabicPeriod"/>
                      </a:pPr>
                      <a:r>
                        <a:rPr lang="ar-AE" sz="14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تدريبات  على  تنمية المهارات الحركية الصغرى  ، والحكات الكبرى .</a:t>
                      </a: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ar-AE" sz="14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يبتكر المدرس أنشطة وتمارين إضافية  مثل </a:t>
                      </a:r>
                      <a:r>
                        <a:rPr lang="ar-AE" sz="1400" b="1" kern="1200" dirty="0">
                          <a:solidFill>
                            <a:schemeClr val="tx1"/>
                          </a:solidFill>
                          <a:effectLst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افراد ركن خاص يتم فيه وضع شخصيات ودمى وملابس مختلفة .</a:t>
                      </a:r>
                      <a:endParaRPr lang="ar-SA" sz="1400" b="1" u="none" kern="1200" baseline="0" dirty="0">
                        <a:solidFill>
                          <a:schemeClr val="tx1"/>
                        </a:solidFill>
                        <a:effectLst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</a:endParaRPr>
                    </a:p>
                    <a:p>
                      <a:pPr marL="228600" marR="0" lvl="0" indent="-22860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arabicPeriod"/>
                        <a:tabLst/>
                        <a:defRPr/>
                      </a:pPr>
                      <a:endParaRPr lang="ar-AE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الرياضي </a:t>
                      </a:r>
                      <a:r>
                        <a:rPr lang="en-GB" sz="14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:</a:t>
                      </a:r>
                      <a:endParaRPr lang="ar-AE" sz="14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ar-AE" sz="1400" b="1" i="0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  <a:latin typeface="Sakkal Majalla" panose="02000000000000000000" pitchFamily="2" charset="-78"/>
                          <a:ea typeface="+mn-ea"/>
                          <a:cs typeface="Sakkal Majalla" panose="02000000000000000000" pitchFamily="2" charset="-78"/>
                        </a:rPr>
                        <a:t>نشاط عمل مسابقة  بين مجموعات الفصل ترتيب صور خطوات استخدام الحمام  والمجموعة التي تنتهي قبل تكون هي الفائزة .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u="none" baseline="0" dirty="0">
                        <a:solidFill>
                          <a:srgbClr val="FF0000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الفني:</a:t>
                      </a:r>
                    </a:p>
                    <a:p>
                      <a:pPr algn="r" rtl="1"/>
                      <a:r>
                        <a:rPr lang="en-US" sz="14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</a:t>
                      </a:r>
                      <a:r>
                        <a:rPr lang="ar-SA" sz="14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-</a:t>
                      </a:r>
                      <a:r>
                        <a:rPr lang="ar-SA" sz="14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أن  يعرض المعلم مجموعة صور  ويطلب من الطالب أن يقص  الصور التي تبين استخدام المرحاض.</a:t>
                      </a:r>
                      <a:endParaRPr lang="ar-AE" sz="14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r>
                        <a:rPr lang="ar-AE" sz="1400" b="1" u="none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النشاط الموسيقي </a:t>
                      </a:r>
                    </a:p>
                    <a:p>
                      <a:pPr algn="r" rtl="1"/>
                      <a:r>
                        <a:rPr lang="en-US" sz="1400" b="1" u="none" baseline="0" dirty="0">
                          <a:solidFill>
                            <a:schemeClr val="tx1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https://youtu.be/kZe4hu8HyUo?t=29</a:t>
                      </a:r>
                      <a:endParaRPr lang="ar-AE" sz="14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r" rtl="1"/>
                      <a:endParaRPr lang="ar-AE" sz="1400" b="1" u="none" baseline="0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algn="ct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دليل للمعلم</a:t>
                      </a:r>
                    </a:p>
                    <a:p>
                      <a:pPr algn="ctr" rtl="1"/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929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يساعد الأهل ابنهم  بتدريبه على استخدام المرحاض 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الواجب المنزلي 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19971">
                <a:tc>
                  <a:txBody>
                    <a:bodyPr/>
                    <a:lstStyle/>
                    <a:p>
                      <a:pPr algn="r" rtl="1"/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مجموعة تدريبات على الآيباد  ،  سمارت بورد  ،،، توك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لعبه </a:t>
                      </a: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b="1" baseline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My talking tom</a:t>
                      </a:r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تمارين إلكترونية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8302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متوسط:  </a:t>
                      </a:r>
                      <a:r>
                        <a:rPr lang="ar-AE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SA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الاستقلال بشكل كامل في استخدام المرحاض بمساعدة جسدية بسيطة   .               </a:t>
                      </a:r>
                      <a:r>
                        <a:rPr lang="ar-AE" sz="14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جيد:  </a:t>
                      </a:r>
                      <a:r>
                        <a:rPr lang="ar-SA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الاستقلال بشكل كامل في استخدام المرحاض مع بعض الدعم اللفظي .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baseline="0" dirty="0">
                          <a:solidFill>
                            <a:srgbClr val="FF0000"/>
                          </a:solidFill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                                                          مرتفع:</a:t>
                      </a:r>
                      <a:r>
                        <a:rPr lang="ar-AE" sz="1400" b="1" baseline="0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 </a:t>
                      </a:r>
                      <a:r>
                        <a:rPr lang="ar-SA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الاستقلال بشكل كامل في استخدام المرحاض بدون مساعدة .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.</a:t>
                      </a:r>
                      <a:br>
                        <a:rPr lang="en-US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</a:br>
                      <a:endParaRPr lang="ar-AE" sz="1400" b="1" baseline="0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التقييم</a:t>
                      </a:r>
                      <a:endParaRPr lang="en-US" sz="14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4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19267-0502-414C-ADC8-E730C18BC296}" type="datetime3">
              <a:rPr lang="en-US" smtClean="0"/>
              <a:t>27 June 2021</a:t>
            </a:fld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F9F505-338F-4A63-8E60-F3E66EC2060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7801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0F0A00B7A297B40A126585C06040BF9" ma:contentTypeVersion="13" ma:contentTypeDescription="Create a new document." ma:contentTypeScope="" ma:versionID="e211a196983eb4ca7a51c67aa200c8b9">
  <xsd:schema xmlns:xsd="http://www.w3.org/2001/XMLSchema" xmlns:xs="http://www.w3.org/2001/XMLSchema" xmlns:p="http://schemas.microsoft.com/office/2006/metadata/properties" xmlns:ns3="0860e916-1933-4f54-bf75-902e7a9d18bb" xmlns:ns4="c1803469-1359-4921-b8b2-4aa11e6de6e4" targetNamespace="http://schemas.microsoft.com/office/2006/metadata/properties" ma:root="true" ma:fieldsID="fbe2735384649c69160ac846166d8c23" ns3:_="" ns4:_="">
    <xsd:import namespace="0860e916-1933-4f54-bf75-902e7a9d18bb"/>
    <xsd:import namespace="c1803469-1359-4921-b8b2-4aa11e6de6e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60e916-1933-4f54-bf75-902e7a9d18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803469-1359-4921-b8b2-4aa11e6de6e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2EED42B-3B47-45C2-9F50-0B4533C0F1E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1803469-1359-4921-b8b2-4aa11e6de6e4"/>
    <ds:schemaRef ds:uri="http://purl.org/dc/elements/1.1/"/>
    <ds:schemaRef ds:uri="http://schemas.microsoft.com/office/2006/metadata/properties"/>
    <ds:schemaRef ds:uri="0860e916-1933-4f54-bf75-902e7a9d18b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B1D1AD35-AF57-4B32-8A96-2853E34EF9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E79A6E-C66F-474D-AEC3-AC8B4C5AC1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860e916-1933-4f54-bf75-902e7a9d18bb"/>
    <ds:schemaRef ds:uri="c1803469-1359-4921-b8b2-4aa11e6de6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10198</TotalTime>
  <Words>595</Words>
  <Application>Microsoft Office PowerPoint</Application>
  <PresentationFormat>شاشة عريضة</PresentationFormat>
  <Paragraphs>134</Paragraphs>
  <Slides>5</Slides>
  <Notes>4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2</vt:i4>
      </vt:variant>
      <vt:variant>
        <vt:lpstr>عناوين الشرائح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Sakkal Majalla</vt:lpstr>
      <vt:lpstr>Office Theme</vt:lpstr>
      <vt:lpstr>1_Office Theme</vt:lpstr>
      <vt:lpstr>الاستقلال بشكل كامل في استخدام المرحاض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العنوان الرئيسي للهدف</dc:title>
  <dc:creator>NADYAH NASSER ALKAABI</dc:creator>
  <cp:lastModifiedBy>khadeja alkaabi</cp:lastModifiedBy>
  <cp:revision>452</cp:revision>
  <dcterms:created xsi:type="dcterms:W3CDTF">2020-07-26T19:33:45Z</dcterms:created>
  <dcterms:modified xsi:type="dcterms:W3CDTF">2021-06-28T05:30:29Z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0x01010020F0A00B7A297B40A126585C06040BF9</vt:lpwstr>
  </property>
</Properties>
</file>