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1"/>
  </p:notesMasterIdLst>
  <p:sldIdLst>
    <p:sldId id="267" r:id="rId6"/>
    <p:sldId id="257" r:id="rId7"/>
    <p:sldId id="258" r:id="rId8"/>
    <p:sldId id="268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23" autoAdjust="0"/>
    <p:restoredTop sz="91963" autoAdjust="0"/>
  </p:normalViewPr>
  <p:slideViewPr>
    <p:cSldViewPr snapToGrid="0">
      <p:cViewPr varScale="1">
        <p:scale>
          <a:sx n="62" d="100"/>
          <a:sy n="62" d="100"/>
        </p:scale>
        <p:origin x="34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6/27/2021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8783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4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27 June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27 June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27 June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27 June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27 June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27 June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27 June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27 June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27 June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27 June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27 June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27 June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27 June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27 June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27 June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27 June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27 June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27 June 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27 June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27 June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27 June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27 June 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27 June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27 June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276176" y="2727825"/>
            <a:ext cx="4851352" cy="1713597"/>
          </a:xfrm>
        </p:spPr>
        <p:txBody>
          <a:bodyPr>
            <a:normAutofit/>
          </a:bodyPr>
          <a:lstStyle/>
          <a:p>
            <a:pPr algn="ctr" rtl="1"/>
            <a:r>
              <a:rPr lang="ar-SA" sz="20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الاستقلال بشكل كامل في استخدام المرحاض</a:t>
            </a:r>
            <a:endParaRPr lang="ar-AE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B3CFDD16-DABB-F943-A2BF-FCBFC97175A4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4" r="13364"/>
          <a:stretch>
            <a:fillRect/>
          </a:stretch>
        </p:blipFill>
        <p:spPr>
          <a:xfrm>
            <a:off x="294942" y="1600915"/>
            <a:ext cx="5697895" cy="4263234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A30DB19-3AAF-5F4E-8248-6A1056F5D5F5}"/>
              </a:ext>
            </a:extLst>
          </p:cNvPr>
          <p:cNvSpPr txBox="1"/>
          <p:nvPr/>
        </p:nvSpPr>
        <p:spPr>
          <a:xfrm rot="740450">
            <a:off x="8399571" y="5143372"/>
            <a:ext cx="30625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0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مقدم الهدف </a:t>
            </a:r>
          </a:p>
          <a:p>
            <a:pPr algn="ctr"/>
            <a:r>
              <a:rPr lang="ar-SA" sz="200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عفرة محمد </a:t>
            </a:r>
            <a:r>
              <a:rPr lang="ar-SA" sz="2000" dirty="0" err="1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المقبالي</a:t>
            </a:r>
            <a:endParaRPr lang="en-US" sz="2000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851369"/>
              </p:ext>
            </p:extLst>
          </p:nvPr>
        </p:nvGraphicFramePr>
        <p:xfrm>
          <a:off x="939441" y="352210"/>
          <a:ext cx="10707960" cy="61118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657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008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624994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1471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790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خديجة الكعبي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 أ.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عفرة محمد </a:t>
                      </a:r>
                      <a:r>
                        <a:rPr lang="ar-SA" sz="1200" b="1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المقبالي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الاستقلال بشكل كامل في استخدام المرحاض</a:t>
                      </a:r>
                      <a:b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27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3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15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نوات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 الشديدة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الإعاقة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الشديدة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147699">
                <a:tc gridSpan="3">
                  <a:txBody>
                    <a:bodyPr/>
                    <a:lstStyle/>
                    <a:p>
                      <a:pPr algn="r" rtl="1"/>
                      <a:endParaRPr lang="ar-AE" sz="12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قصة :</a:t>
                      </a:r>
                    </a:p>
                    <a:p>
                      <a:pPr algn="r" rtl="1"/>
                      <a:r>
                        <a:rPr lang="ar-AE" sz="12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نادى حمد والدته </a:t>
                      </a:r>
                    </a:p>
                    <a:p>
                      <a:pPr algn="r" rtl="1"/>
                      <a:r>
                        <a:rPr lang="ar-AE" sz="12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امي اريد أن اذهب للحمام ساعديني </a:t>
                      </a:r>
                    </a:p>
                    <a:p>
                      <a:pPr algn="r" rtl="1"/>
                      <a:r>
                        <a:rPr lang="ar-AE" sz="12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قالت الام </a:t>
                      </a:r>
                    </a:p>
                    <a:p>
                      <a:pPr algn="r" rtl="1"/>
                      <a:r>
                        <a:rPr lang="ar-AE" sz="12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هيا يا حمد  انت بطل ولا تحتاج إلى مساعدة </a:t>
                      </a:r>
                    </a:p>
                    <a:p>
                      <a:pPr algn="r" rtl="1"/>
                      <a:r>
                        <a:rPr lang="ar-AE" sz="12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دخل حمد للحمام وجلس على المرحاض بدون مساعدة </a:t>
                      </a:r>
                    </a:p>
                    <a:p>
                      <a:pPr algn="r" rtl="1"/>
                      <a:r>
                        <a:rPr lang="ar-AE" sz="12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قدمت الام له مساعدة بسيطة </a:t>
                      </a:r>
                    </a:p>
                    <a:p>
                      <a:pPr algn="r" rtl="1"/>
                      <a:r>
                        <a:rPr lang="ar-AE" sz="12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صفقت الام ل حمد وقالت </a:t>
                      </a:r>
                    </a:p>
                    <a:p>
                      <a:pPr algn="r" rtl="1"/>
                      <a:r>
                        <a:rPr lang="ar-AE" sz="12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احسنت يا بطل </a:t>
                      </a:r>
                    </a:p>
                    <a:p>
                      <a:pPr algn="r" rtl="1"/>
                      <a:r>
                        <a:rPr lang="ar-AE" sz="1200" b="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فرح حمد أنه أخيرا استطاع أن يكون مستقل في الجلوس على المرحاض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0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27 June 2021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5" name="Picture 4" descr="A baby sitting on a toilet&#10;&#10;Description automatically generated with medium confidence">
            <a:extLst>
              <a:ext uri="{FF2B5EF4-FFF2-40B4-BE49-F238E27FC236}">
                <a16:creationId xmlns:a16="http://schemas.microsoft.com/office/drawing/2014/main" id="{182777C4-EBB7-6C4F-A4A1-32EBDC4DAE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402" y="3553423"/>
            <a:ext cx="4735598" cy="273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100478"/>
              </p:ext>
            </p:extLst>
          </p:nvPr>
        </p:nvGraphicFramePr>
        <p:xfrm>
          <a:off x="136479" y="173255"/>
          <a:ext cx="11943226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82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0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الاستقلال بشكل كامل في استخدام المرحاض</a:t>
                      </a:r>
                      <a:endParaRPr lang="ar-AE" sz="14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استراتيجيات التعليم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4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التعليم: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EG" sz="14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EG" sz="14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المحكاه والتقليد :</a:t>
                      </a:r>
                    </a:p>
                    <a:p>
                      <a:pPr algn="r" rtl="1"/>
                      <a:endParaRPr lang="ar-AE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يقوم المعلم بتوفير  مرحاض للعب ويشرح للأطفال كيفية استخدامه ومتى نستخدمه ثم يطلب من الطلاب تقليده .</a:t>
                      </a:r>
                    </a:p>
                    <a:p>
                      <a:pPr algn="r" rtl="1"/>
                      <a:endParaRPr lang="ar-AE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اللعب الجماعي  المسرح والدراما :</a:t>
                      </a:r>
                    </a:p>
                    <a:p>
                      <a:pPr algn="r" rtl="1"/>
                      <a:endParaRPr lang="ar-AE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يقوم المعلم بتوزيع الطلاب إلي مجموعات ويوزع الأدوار عليهم ثم تقوم كل مجموعة بتمثيل المشهد الخاص بها في استخدام المرحاض .</a:t>
                      </a:r>
                    </a:p>
                    <a:p>
                      <a:pPr algn="r" rtl="1"/>
                      <a:endParaRPr lang="ar-AE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6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التدريب العملي </a:t>
                      </a:r>
                    </a:p>
                    <a:p>
                      <a:pPr algn="r" rtl="1"/>
                      <a:endParaRPr lang="ar-AE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تدريب الطالب على الاستقلالية في استخدام الحمام </a:t>
                      </a:r>
                    </a:p>
                    <a:p>
                      <a:pPr algn="r" rtl="1"/>
                      <a:endParaRPr lang="ar-AE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6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التعزيز الفوري للطالب </a:t>
                      </a:r>
                    </a:p>
                    <a:p>
                      <a:pPr algn="r" rtl="1"/>
                      <a:r>
                        <a:rPr lang="ar-AE" sz="16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وتقديم الدعم المناسب </a:t>
                      </a: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ctr" rtl="1">
                        <a:buFont typeface="Arial" panose="020B0604020202020204" pitchFamily="34" charset="0"/>
                        <a:buNone/>
                      </a:pPr>
                      <a:endParaRPr lang="ar-SA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27 June 2021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pic>
        <p:nvPicPr>
          <p:cNvPr id="5" name="Picture 4" descr="A picture containing floor, indoor, wall, person&#10;&#10;Description automatically generated">
            <a:extLst>
              <a:ext uri="{FF2B5EF4-FFF2-40B4-BE49-F238E27FC236}">
                <a16:creationId xmlns:a16="http://schemas.microsoft.com/office/drawing/2014/main" id="{697B2A96-F8E4-8942-B028-78342195DD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13697"/>
            <a:ext cx="3289300" cy="2463800"/>
          </a:xfrm>
          <a:prstGeom prst="rect">
            <a:avLst/>
          </a:prstGeom>
        </p:spPr>
      </p:pic>
      <p:pic>
        <p:nvPicPr>
          <p:cNvPr id="7" name="Picture 6" descr="A picture containing toilet, wall, indoor&#10;&#10;Description automatically generated">
            <a:extLst>
              <a:ext uri="{FF2B5EF4-FFF2-40B4-BE49-F238E27FC236}">
                <a16:creationId xmlns:a16="http://schemas.microsoft.com/office/drawing/2014/main" id="{BBAFC759-DECD-6944-84C5-3D879B63EC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4232006"/>
            <a:ext cx="4826000" cy="2053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952126"/>
              </p:ext>
            </p:extLst>
          </p:nvPr>
        </p:nvGraphicFramePr>
        <p:xfrm>
          <a:off x="136479" y="0"/>
          <a:ext cx="11943226" cy="6583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868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الاستقلال بشكل كامل في استخدام المرحاض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98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3016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SA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</a:t>
                      </a:r>
                      <a:r>
                        <a:rPr lang="ar-SA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شطه الصفية 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وضع صور تحليل المهارة في الحمام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أنشطة تدريب الطالب  على  استخدام المرحاض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بطريقة صحيحة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عرض</a:t>
                      </a: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  </a:t>
                      </a:r>
                      <a:r>
                        <a:rPr kumimoji="0" lang="ar-A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فيديو تعليمي  عن استخدام المرحاض.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kumimoji="0" lang="ar-AE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عرض صور تعليمية في تقليد استخدام المرحاض.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تحليل الهدف :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SA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ان يفتح الطالب غطاء الكرسي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</a:t>
                      </a:r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2-أن 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ييخلع  الطالب البنطال قبل أن يجلس على الكرسي</a:t>
                      </a: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3-أن </a:t>
                      </a:r>
                      <a:r>
                        <a:rPr lang="ar-SA" sz="12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يجلس الطالب على الكرسي ويقضي حاجته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</a:t>
                      </a:r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4-أن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ينظف الطالب نفسه بالغسيل بالماء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</a:t>
                      </a:r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</a:t>
                      </a:r>
                      <a:r>
                        <a:rPr lang="ar-SA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أن 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يأخذ الطالب المناديل الورقية بالقدر الذي يحتاجه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6</a:t>
                      </a:r>
                      <a:r>
                        <a:rPr lang="ar-SA" sz="1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 أن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يجفف الطالب المنطقة بالمنديل  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-  </a:t>
                      </a:r>
                      <a:r>
                        <a:rPr lang="ar-AE" sz="12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أن يرمي الطالب المناديل المتسخة في القمامة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8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أن يرتدي الطالب ملابسه 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9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– أن يصرف الطالب الماء ( سحب السيفون ) .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10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- أن يغسل الطالب يديه بالماء والصابون .</a:t>
                      </a:r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نقاط مهمة في  الحصة الدرسية</a:t>
                      </a:r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-تحفيز الطالب على التفاعل مع المعلمة.</a:t>
                      </a:r>
                    </a:p>
                    <a:p>
                      <a:pPr algn="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مراعاة الفروق الفردية للحالات وإن تشابهت نسبة الذكاء والتقييم.</a:t>
                      </a:r>
                    </a:p>
                    <a:p>
                      <a:pPr algn="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.إعطاء كل طالب حقه من الحصة .</a:t>
                      </a:r>
                    </a:p>
                    <a:p>
                      <a:pPr algn="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تقسيم الحصة إلى عمل جماعي وفردي .</a:t>
                      </a:r>
                    </a:p>
                    <a:p>
                      <a:pPr algn="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-يمكن الدمج بين الأساليب لتحقيق أقصى فائدة ممكنة.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DBA5E-4532-4792-A258-A0D67C635858}" type="datetime3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 June 2021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0F9F505-338F-4A63-8E60-F3E66EC2060F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562D0D-7071-9A4A-93AC-D8F530A386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8904" y="960894"/>
            <a:ext cx="2628900" cy="2746644"/>
          </a:xfrm>
          <a:prstGeom prst="rect">
            <a:avLst/>
          </a:prstGeom>
        </p:spPr>
      </p:pic>
      <p:pic>
        <p:nvPicPr>
          <p:cNvPr id="6" name="Picture 5" descr="A picture containing person, wall, indoor, baby&#10;&#10;Description automatically generated">
            <a:extLst>
              <a:ext uri="{FF2B5EF4-FFF2-40B4-BE49-F238E27FC236}">
                <a16:creationId xmlns:a16="http://schemas.microsoft.com/office/drawing/2014/main" id="{7293FC37-45A0-0F46-8DB5-1D2AC7536B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52" y="3970859"/>
            <a:ext cx="3467100" cy="234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667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014501"/>
              </p:ext>
            </p:extLst>
          </p:nvPr>
        </p:nvGraphicFramePr>
        <p:xfrm>
          <a:off x="180109" y="276529"/>
          <a:ext cx="11804073" cy="6314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الحصة الدراسية:</a:t>
                      </a:r>
                      <a:endParaRPr lang="ar-AE" sz="14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أهداف أخرى: 1 - تنمية مهارة التقليد 2- تنمية المهارات الحركية الصغرى  3- تنمية الحركات الكبرى.   </a:t>
                      </a:r>
                      <a:r>
                        <a:rPr lang="en-US" sz="14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</a:t>
                      </a:r>
                      <a:r>
                        <a:rPr lang="ar-SA" sz="14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– تنمية مهارة التخيل عند الطالب .</a:t>
                      </a:r>
                      <a:endParaRPr lang="ar-AE" sz="14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4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التهيئة للحصة (إلقاء التحية ، السلام على الطلاب ، التذكير بما تم تعلمه في الحصة السابقة).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4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فيديو خاص بالدرس عن كيفية ااستخدام المرحاض.</a:t>
                      </a:r>
                    </a:p>
                    <a:p>
                      <a:pPr marL="228600" indent="-228600" algn="r" rtl="1">
                        <a:buFont typeface="+mj-lt"/>
                        <a:buAutoNum type="arabicPeriod"/>
                      </a:pPr>
                      <a:r>
                        <a:rPr lang="ar-AE" sz="14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تدريبات  على  تنمية المهارات الحركية الصغرى  ، والحكات الكبرى .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ar-AE" sz="14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يبتكر المدرس أنشطة وتمارين إضافية  مثل </a:t>
                      </a:r>
                      <a:r>
                        <a:rPr lang="ar-AE" sz="1400" b="1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افراد ركن خاص يتم فيه وضع شخصيات ودمى وملابس مختلفة .</a:t>
                      </a:r>
                      <a:endParaRPr lang="ar-SA" sz="1400" b="1" u="none" kern="1200" baseline="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ar-AE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الرياضي </a:t>
                      </a:r>
                      <a:r>
                        <a:rPr lang="en-GB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endParaRPr lang="ar-AE" sz="14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4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نشاط عمل مسابقة  بين مجموعات الفصل ترتيب صور خطوات استخدام الحمام  والمجموعة التي تنتهي قبل تكون هي الفائزة .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الفني:</a:t>
                      </a:r>
                    </a:p>
                    <a:p>
                      <a:pPr algn="r" rtl="1"/>
                      <a:r>
                        <a:rPr lang="en-US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</a:t>
                      </a:r>
                      <a:r>
                        <a:rPr lang="ar-SA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  <a:r>
                        <a:rPr lang="ar-SA" sz="14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أن  يعرض المعلم مجموعة صور  ويطلب من الطالب أن يقص  الصور التي تبين استخدام المرحاض.</a:t>
                      </a:r>
                      <a:endParaRPr lang="ar-AE" sz="14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4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الموسيقي </a:t>
                      </a:r>
                    </a:p>
                    <a:p>
                      <a:pPr algn="r" rtl="1"/>
                      <a:r>
                        <a:rPr lang="en-US" sz="14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https://youtu.be/kZe4hu8HyUo?t=29</a:t>
                      </a:r>
                      <a:endParaRPr lang="ar-AE" sz="14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400" b="1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يساعد الأهل ابنهم  بتدريبه على استخدام المرحاض 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19971">
                <a:tc>
                  <a:txBody>
                    <a:bodyPr/>
                    <a:lstStyle/>
                    <a:p>
                      <a:pPr algn="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مجموعة تدريبات على الآيباد  ،  سمارت بورد  ،،، توك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لعبه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1" baseline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My talking tom</a:t>
                      </a:r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إلكترونية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متوسط:  </a:t>
                      </a:r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الاستقلال بشكل كامل في استخدام المرحاض بمساعدة جسدية بسيطة   .               </a:t>
                      </a:r>
                      <a:r>
                        <a:rPr lang="ar-AE" sz="14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جيد:  </a:t>
                      </a:r>
                      <a:r>
                        <a:rPr lang="ar-SA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الاستقلال بشكل كامل في استخدام المرحاض مع بعض الدعم اللفظي .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                                                       مرتفع: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 </a:t>
                      </a:r>
                      <a:r>
                        <a:rPr lang="ar-SA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الاستقلال بشكل كامل في استخدام المرحاض بدون مساعدة .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br>
                        <a:rPr lang="en-US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27 June 2021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801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EED42B-3B47-45C2-9F50-0B4533C0F1E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1803469-1359-4921-b8b2-4aa11e6de6e4"/>
    <ds:schemaRef ds:uri="http://purl.org/dc/elements/1.1/"/>
    <ds:schemaRef ds:uri="http://schemas.microsoft.com/office/2006/metadata/properties"/>
    <ds:schemaRef ds:uri="0860e916-1933-4f54-bf75-902e7a9d18b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10198</TotalTime>
  <Words>595</Words>
  <Application>Microsoft Office PowerPoint</Application>
  <PresentationFormat>شاشة عريضة</PresentationFormat>
  <Paragraphs>134</Paragraphs>
  <Slides>5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Sakkal Majalla</vt:lpstr>
      <vt:lpstr>Office Theme</vt:lpstr>
      <vt:lpstr>1_Office Theme</vt:lpstr>
      <vt:lpstr>الاستقلال بشكل كامل في استخدام المرحاض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khadeja alkaabi</cp:lastModifiedBy>
  <cp:revision>452</cp:revision>
  <dcterms:created xsi:type="dcterms:W3CDTF">2020-07-26T19:33:45Z</dcterms:created>
  <dcterms:modified xsi:type="dcterms:W3CDTF">2021-06-28T05:30:29Z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