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</p:sldMasterIdLst>
  <p:notesMasterIdLst>
    <p:notesMasterId r:id="rId17"/>
  </p:notesMasterIdLst>
  <p:sldIdLst>
    <p:sldId id="291" r:id="rId5"/>
    <p:sldId id="295" r:id="rId6"/>
    <p:sldId id="306" r:id="rId7"/>
    <p:sldId id="307" r:id="rId8"/>
    <p:sldId id="308" r:id="rId9"/>
    <p:sldId id="296" r:id="rId10"/>
    <p:sldId id="301" r:id="rId11"/>
    <p:sldId id="302" r:id="rId12"/>
    <p:sldId id="303" r:id="rId13"/>
    <p:sldId id="309" r:id="rId14"/>
    <p:sldId id="310" r:id="rId15"/>
    <p:sldId id="30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698" autoAdjust="0"/>
    <p:restoredTop sz="94660"/>
  </p:normalViewPr>
  <p:slideViewPr>
    <p:cSldViewPr snapToGrid="0">
      <p:cViewPr>
        <p:scale>
          <a:sx n="82" d="100"/>
          <a:sy n="82" d="100"/>
        </p:scale>
        <p:origin x="138" y="-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0" d="100"/>
          <a:sy n="50" d="100"/>
        </p:scale>
        <p:origin x="2640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284D9-1D4B-468A-A010-F649C632A758}" type="datetimeFigureOut">
              <a:rPr lang="en-US" smtClean="0"/>
              <a:t>1/10/2021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27DD44-B744-42AC-B498-54EF3C603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303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45957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45957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C1685-7933-4893-93CD-584791D7F10F}" type="datetime3">
              <a:rPr lang="en-US" smtClean="0"/>
              <a:t>10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007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FEE24-E4A7-4E9A-95AD-6574493E8F41}" type="datetime3">
              <a:rPr lang="en-US" smtClean="0"/>
              <a:t>10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118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0551-4CE6-4950-8D1F-8A1EE9D6E42D}" type="datetime3">
              <a:rPr lang="en-US" smtClean="0"/>
              <a:t>10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8051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ide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c 16">
            <a:extLst>
              <a:ext uri="{FF2B5EF4-FFF2-40B4-BE49-F238E27FC236}">
                <a16:creationId xmlns:a16="http://schemas.microsoft.com/office/drawing/2014/main" xmlns="" id="{10E52898-F619-494E-9A8E-D3CD0AF8B0E9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xmlns="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xmlns="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1752" y="5382175"/>
            <a:ext cx="3968496" cy="8321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anchor="ctr" anchorCtr="0"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3" name="Media Placeholder 12">
            <a:extLst>
              <a:ext uri="{FF2B5EF4-FFF2-40B4-BE49-F238E27FC236}">
                <a16:creationId xmlns:a16="http://schemas.microsoft.com/office/drawing/2014/main" xmlns="" id="{60B14607-605B-4FF3-A0F5-BB2FCD9460CC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1743456" y="1113044"/>
            <a:ext cx="8705088" cy="405079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media</a:t>
            </a:r>
            <a:endParaRPr lang="en-US" noProof="0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xmlns="" id="{C014D0AB-6E42-4C38-96B3-E4512EF81B12}"/>
              </a:ext>
            </a:extLst>
          </p:cNvPr>
          <p:cNvSpPr/>
          <p:nvPr/>
        </p:nvSpPr>
        <p:spPr>
          <a:xfrm>
            <a:off x="-12729" y="3056551"/>
            <a:ext cx="1309593" cy="470436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xmlns="" id="{D0C0C476-0F93-4FFD-8D6A-6F1E2859E1FF}"/>
              </a:ext>
            </a:extLst>
          </p:cNvPr>
          <p:cNvSpPr/>
          <p:nvPr/>
        </p:nvSpPr>
        <p:spPr>
          <a:xfrm>
            <a:off x="-12729" y="2995521"/>
            <a:ext cx="1525739" cy="73744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en-US" noProof="0" dirty="0"/>
              <a:t>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xmlns="" id="{37DED860-B2F3-4B02-B7C4-F0FC61CFA7AC}"/>
              </a:ext>
            </a:extLst>
          </p:cNvPr>
          <p:cNvSpPr/>
          <p:nvPr/>
        </p:nvSpPr>
        <p:spPr>
          <a:xfrm>
            <a:off x="10792048" y="-12728"/>
            <a:ext cx="1398594" cy="16655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xmlns="" id="{A8325BE9-BD79-4F37-99D7-6CE4487E9256}"/>
              </a:ext>
            </a:extLst>
          </p:cNvPr>
          <p:cNvSpPr/>
          <p:nvPr/>
        </p:nvSpPr>
        <p:spPr>
          <a:xfrm>
            <a:off x="10686456" y="-12728"/>
            <a:ext cx="1513025" cy="1983461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569575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xmlns="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xmlns="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xmlns="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xmlns="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xmlns="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xmlns="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xmlns="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xmlns="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xmlns="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xmlns="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xmlns="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xmlns="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xmlns="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xmlns="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xmlns="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xmlns="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</a:t>
            </a:r>
          </a:p>
        </p:txBody>
      </p:sp>
      <p:sp>
        <p:nvSpPr>
          <p:cNvPr id="42" name="Picture Placeholder 26">
            <a:extLst>
              <a:ext uri="{FF2B5EF4-FFF2-40B4-BE49-F238E27FC236}">
                <a16:creationId xmlns:a16="http://schemas.microsoft.com/office/drawing/2014/main" xmlns="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xmlns="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MONTH</a:t>
            </a:r>
            <a:br>
              <a:rPr lang="en-US" noProof="0"/>
            </a:br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2835719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1780D-DAAC-4CAC-AE62-1A67156FB528}" type="datetime3">
              <a:rPr lang="en-US" smtClean="0"/>
              <a:t>10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42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25B4-CC4C-4EFB-A44E-87BF4A4DC3F4}" type="datetime3">
              <a:rPr lang="en-US" smtClean="0"/>
              <a:t>10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2797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DA938-F1B5-4E67-A02C-9BCC4C2F9DA0}" type="datetime3">
              <a:rPr lang="en-US" smtClean="0"/>
              <a:t>10 January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791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2AD15-594A-4FB9-B2B8-10786D4C4BC0}" type="datetime3">
              <a:rPr lang="en-US" smtClean="0"/>
              <a:t>10 January 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2487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5B283-5B98-4FE8-8FC6-B76E00DC4565}" type="datetime3">
              <a:rPr lang="en-US" smtClean="0"/>
              <a:t>10 January 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8363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10 January 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605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D719-B36A-46AD-9CFF-82BE8320A41F}" type="datetime3">
              <a:rPr lang="en-US" smtClean="0"/>
              <a:t>10 January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378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704C3-F6CC-498F-BC59-5F55BF57AFC9}" type="datetime3">
              <a:rPr lang="en-US" smtClean="0"/>
              <a:t>10 January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0897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C4949-77A1-40BB-B52A-9D549E788AAB}" type="datetime3">
              <a:rPr lang="en-US" smtClean="0"/>
              <a:t>10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128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5" r:id="rId12"/>
    <p:sldLayoutId id="2147483676" r:id="rId13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US_ngtnUAwU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gif"/><Relationship Id="rId4" Type="http://schemas.openxmlformats.org/officeDocument/2006/relationships/image" Target="../media/image4.gi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FF535A0-9A52-40AD-972C-D0F96C9052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840000">
            <a:off x="7028916" y="2697465"/>
            <a:ext cx="5088407" cy="1827069"/>
          </a:xfrm>
        </p:spPr>
        <p:txBody>
          <a:bodyPr>
            <a:normAutofit/>
          </a:bodyPr>
          <a:lstStyle/>
          <a:p>
            <a:pPr lvl="0" algn="ctr" rtl="1">
              <a:lnSpc>
                <a:spcPct val="100000"/>
              </a:lnSpc>
              <a:spcBef>
                <a:spcPts val="0"/>
              </a:spcBef>
              <a:defRPr/>
            </a:pPr>
            <a:r>
              <a:rPr lang="ar-AE" sz="2800" b="1" dirty="0">
                <a:latin typeface="Sakkal Majalla" pitchFamily="2" charset="-78"/>
                <a:cs typeface="Sakkal Majalla" pitchFamily="2" charset="-78"/>
              </a:rPr>
              <a:t>استخدام أدوات العناية الذاتية ( مثل قصافة )</a:t>
            </a:r>
            <a:endParaRPr lang="en-US" sz="2800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0A30DB19-3AAF-5F4E-8248-6A1056F5D5F5}"/>
              </a:ext>
            </a:extLst>
          </p:cNvPr>
          <p:cNvSpPr txBox="1"/>
          <p:nvPr/>
        </p:nvSpPr>
        <p:spPr>
          <a:xfrm rot="740450">
            <a:off x="8519886" y="5138056"/>
            <a:ext cx="30625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dirty="0">
                <a:solidFill>
                  <a:schemeClr val="bg1"/>
                </a:solidFill>
              </a:rPr>
              <a:t>مقدم الهدف </a:t>
            </a:r>
          </a:p>
          <a:p>
            <a:pPr algn="ctr"/>
            <a:r>
              <a:rPr lang="ar-AE" dirty="0">
                <a:solidFill>
                  <a:schemeClr val="bg1"/>
                </a:solidFill>
              </a:rPr>
              <a:t>شمسه المنصوري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" name="Picture 3" descr="A picture containing tool, brush&#10;&#10;Description automatically generated">
            <a:extLst>
              <a:ext uri="{FF2B5EF4-FFF2-40B4-BE49-F238E27FC236}">
                <a16:creationId xmlns:a16="http://schemas.microsoft.com/office/drawing/2014/main" xmlns="" id="{6673A600-9F7D-4042-B25D-7BD8954168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952971">
            <a:off x="410558" y="2499008"/>
            <a:ext cx="4363806" cy="2878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91353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10 January 2021</a:t>
            </a:fld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10</a:t>
            </a:fld>
            <a:endParaRPr lang="en-GB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206187" y="390303"/>
            <a:ext cx="5905365" cy="83210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en-US" sz="3600" dirty="0" smtClean="0">
                <a:solidFill>
                  <a:schemeClr val="bg1"/>
                </a:solidFill>
              </a:rPr>
              <a:t>4</a:t>
            </a:r>
            <a:r>
              <a:rPr lang="ar-AE" sz="3600" dirty="0" smtClean="0">
                <a:solidFill>
                  <a:schemeClr val="bg1"/>
                </a:solidFill>
              </a:rPr>
              <a:t>- يشير الطالب لصورة شعر مرتب.</a:t>
            </a:r>
            <a:r>
              <a:rPr lang="ar-SA" sz="3600" dirty="0" smtClean="0">
                <a:solidFill>
                  <a:schemeClr val="bg1"/>
                </a:solidFill>
              </a:rPr>
              <a:t/>
            </a:r>
            <a:br>
              <a:rPr lang="ar-SA" sz="3600" dirty="0" smtClean="0">
                <a:solidFill>
                  <a:schemeClr val="bg1"/>
                </a:solidFill>
              </a:rPr>
            </a:br>
            <a:endParaRPr lang="en-US" sz="3600" dirty="0">
              <a:solidFill>
                <a:schemeClr val="bg1"/>
              </a:solidFill>
            </a:endParaRPr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xmlns="" id="{512ABCB5-18B6-4442-B01C-040F8FAFCD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0353" y="2145633"/>
            <a:ext cx="4294207" cy="3770504"/>
          </a:xfrm>
          <a:prstGeom prst="rect">
            <a:avLst/>
          </a:prstGeom>
        </p:spPr>
      </p:pic>
      <p:pic>
        <p:nvPicPr>
          <p:cNvPr id="8" name="Picture 7" descr="A picture containing doll, computer, train&#10;&#10;Description automatically generated">
            <a:extLst>
              <a:ext uri="{FF2B5EF4-FFF2-40B4-BE49-F238E27FC236}">
                <a16:creationId xmlns:a16="http://schemas.microsoft.com/office/drawing/2014/main" xmlns="" id="{C22FF499-1778-874F-8200-B8E4B44AD30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6244" y="2145633"/>
            <a:ext cx="4294207" cy="3770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11590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10 January 2021</a:t>
            </a:fld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11</a:t>
            </a:fld>
            <a:endParaRPr lang="en-GB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860966" y="563287"/>
            <a:ext cx="3968496" cy="83210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rtl="1"/>
            <a:r>
              <a:rPr lang="en-US" sz="2800" dirty="0" smtClean="0">
                <a:solidFill>
                  <a:schemeClr val="bg1"/>
                </a:solidFill>
              </a:rPr>
              <a:t>5</a:t>
            </a:r>
            <a:r>
              <a:rPr lang="ar-AE" sz="2800" dirty="0" smtClean="0">
                <a:solidFill>
                  <a:schemeClr val="bg1"/>
                </a:solidFill>
              </a:rPr>
              <a:t>- يشير لأداة تمشيط الشعر.</a:t>
            </a:r>
            <a:r>
              <a:rPr lang="ar-SA" sz="2800" dirty="0" smtClean="0">
                <a:solidFill>
                  <a:schemeClr val="bg1"/>
                </a:solidFill>
              </a:rPr>
              <a:t/>
            </a:r>
            <a:br>
              <a:rPr lang="ar-SA" sz="2800" dirty="0" smtClean="0">
                <a:solidFill>
                  <a:schemeClr val="bg1"/>
                </a:solidFill>
              </a:rPr>
            </a:br>
            <a:endParaRPr lang="en-US" sz="2800" dirty="0">
              <a:solidFill>
                <a:schemeClr val="bg1"/>
              </a:solidFill>
            </a:endParaRPr>
          </a:p>
        </p:txBody>
      </p:sp>
      <p:pic>
        <p:nvPicPr>
          <p:cNvPr id="5" name="Picture 4" descr="A picture containing tool, brush&#10;&#10;Description automatically generated">
            <a:extLst>
              <a:ext uri="{FF2B5EF4-FFF2-40B4-BE49-F238E27FC236}">
                <a16:creationId xmlns:a16="http://schemas.microsoft.com/office/drawing/2014/main" xmlns="" id="{4B981730-12D8-E449-981D-10D595CEE5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0697" y="2352591"/>
            <a:ext cx="3968497" cy="3292437"/>
          </a:xfrm>
          <a:prstGeom prst="rect">
            <a:avLst/>
          </a:prstGeom>
        </p:spPr>
      </p:pic>
      <p:pic>
        <p:nvPicPr>
          <p:cNvPr id="6" name="Picture 5" descr="Arrow&#10;&#10;Description automatically generated">
            <a:extLst>
              <a:ext uri="{FF2B5EF4-FFF2-40B4-BE49-F238E27FC236}">
                <a16:creationId xmlns:a16="http://schemas.microsoft.com/office/drawing/2014/main" xmlns="" id="{83B0FD3F-BEF2-A544-811A-E75900D5CE4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0965" y="2222339"/>
            <a:ext cx="3744249" cy="3422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72810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10 January 2021</a:t>
            </a:fld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12</a:t>
            </a:fld>
            <a:endParaRPr lang="en-GB"/>
          </a:p>
        </p:txBody>
      </p:sp>
      <p:graphicFrame>
        <p:nvGraphicFramePr>
          <p:cNvPr id="4" name="Media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98256530"/>
              </p:ext>
            </p:extLst>
          </p:nvPr>
        </p:nvGraphicFramePr>
        <p:xfrm>
          <a:off x="173583" y="375859"/>
          <a:ext cx="11804073" cy="461560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3345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7061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652295">
                <a:tc>
                  <a:txBody>
                    <a:bodyPr/>
                    <a:lstStyle/>
                    <a:p>
                      <a:pPr algn="r" rtl="1"/>
                      <a:endParaRPr lang="ar-AE" sz="1200" b="1" u="none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r>
                        <a:rPr lang="ar-AE" sz="1200" b="1" u="none" kern="1200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الحصة الدراسية: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الهدف الرئيسي:  -التلويح باليد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                                  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ar-AE" sz="1200" b="0" u="none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AE" sz="1200" b="0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1- </a:t>
                      </a: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قراءة الدرس بطريقة معبرة للطلبة عدة مرات مع الإشارة إلى الصور  في كتاب دليل  الطالب.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2- </a:t>
                      </a: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تنفيذ التمارين والأنشطة الصفية في كتاب دليل الطالب. 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ar-AE" sz="1200" b="1" u="none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200" b="1" u="sng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النشاط الرياضي</a:t>
                      </a:r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: </a:t>
                      </a:r>
                      <a:r>
                        <a:rPr lang="ar-SA" sz="1200" b="1" u="none" baseline="0" dirty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يرفع الطالب كرة متوسطة الحجم و خفيفة الوزن الى الأعلى و الأسفل.</a:t>
                      </a:r>
                      <a:endParaRPr lang="ar-AE" sz="1200" b="1" u="none" baseline="0" dirty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200" b="1" u="sng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النشاط الفني</a:t>
                      </a:r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: </a:t>
                      </a:r>
                      <a:r>
                        <a:rPr lang="ar-AE" sz="1200" b="1" dirty="0">
                          <a:latin typeface="Sakkal Majalla" pitchFamily="2" charset="-78"/>
                          <a:cs typeface="Sakkal Majalla" pitchFamily="2" charset="-78"/>
                        </a:rPr>
                        <a:t>يطلب معلم من الطالب يغرس مزازات العصير أو أعواد اذن  في معجون مشكل بشكل بيظاوي لتشكيل مشط.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SA" sz="1200" b="1" u="sng" kern="1200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نشاط موسيقي</a:t>
                      </a:r>
                      <a:r>
                        <a:rPr lang="ar-AE" sz="1200" b="1" u="sng" kern="1200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:</a:t>
                      </a:r>
                      <a:r>
                        <a:rPr lang="ar-SA" sz="1200" b="1" u="sng" kern="1200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 </a:t>
                      </a:r>
                      <a:r>
                        <a:rPr lang="ar-AE" sz="1200" b="1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سماع انشودة عن 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تمشيط الشعر </a:t>
                      </a:r>
                      <a:r>
                        <a:rPr lang="en-US" sz="1200" b="1" u="none" baseline="0" dirty="0">
                          <a:latin typeface="Sakkal Majalla" pitchFamily="2" charset="-78"/>
                          <a:cs typeface="Sakkal Majalla" pitchFamily="2" charset="-78"/>
                          <a:hlinkClick r:id="rId2"/>
                        </a:rPr>
                        <a:t>https://www.youtube.com/watch?v=US_ngtnUAwU</a:t>
                      </a:r>
                      <a:r>
                        <a:rPr lang="en-US" sz="1200" b="1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 </a:t>
                      </a:r>
                      <a:endParaRPr lang="ar-AE" sz="1200" b="1" u="sng" kern="1200" baseline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دليل للمعلم</a:t>
                      </a:r>
                    </a:p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4492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طلب من الأسرة 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على الطالب مشط الشعر قبل الذهاب خارج المنزل </a:t>
                      </a: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الواجب المنزلي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8642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 سماع انشودة تمشيط الشعر (</a:t>
                      </a:r>
                      <a:r>
                        <a:rPr lang="en-US" sz="1200" b="1" u="none" baseline="0" dirty="0">
                          <a:latin typeface="Sakkal Majalla" pitchFamily="2" charset="-78"/>
                          <a:cs typeface="Sakkal Majalla" pitchFamily="2" charset="-78"/>
                          <a:hlinkClick r:id="rId2"/>
                        </a:rPr>
                        <a:t>https://www.youtube.com/watch?v=US_ngtnUAwU</a:t>
                      </a:r>
                      <a:r>
                        <a:rPr lang="en-US" sz="1200" b="1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 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)</a:t>
                      </a:r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 نشاط رقم (4)</a:t>
                      </a:r>
                      <a:r>
                        <a:rPr lang="en-US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</a:t>
                      </a: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  نشاط رقم (</a:t>
                      </a:r>
                      <a:r>
                        <a:rPr lang="en-US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5</a:t>
                      </a: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)</a:t>
                      </a:r>
                      <a:endParaRPr lang="ar-SA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تمارين الكترونية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78302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جيد: ان  يمسك الطالب المشط بيده و يمشط شعره بمساعدة جسدية عالية.                          متوسط: أن  يمسك الطالب المشط و يمشط شعره بمساعدة جسدية بسيطة.                                   مرتفع: ان يمسك و يمشط الطالب شعره بمفرده.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التقييم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1258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DBA5E-4532-4792-A258-A0D67C635858}" type="datetime3">
              <a:rPr lang="en-US" smtClean="0"/>
              <a:t>10 January 2021</a:t>
            </a:fld>
            <a:endParaRPr lang="en-GB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2</a:t>
            </a:fld>
            <a:endParaRPr lang="en-GB"/>
          </a:p>
        </p:txBody>
      </p:sp>
      <p:graphicFrame>
        <p:nvGraphicFramePr>
          <p:cNvPr id="5" name="Media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60251169"/>
              </p:ext>
            </p:extLst>
          </p:nvPr>
        </p:nvGraphicFramePr>
        <p:xfrm>
          <a:off x="142774" y="209618"/>
          <a:ext cx="11906451" cy="632929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9843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413704">
                  <a:extLst>
                    <a:ext uri="{9D8B030D-6E8A-4147-A177-3AD203B41FA5}">
                      <a16:colId xmlns:a16="http://schemas.microsoft.com/office/drawing/2014/main" xmlns="" val="2032493190"/>
                    </a:ext>
                  </a:extLst>
                </a:gridCol>
                <a:gridCol w="2883378">
                  <a:extLst>
                    <a:ext uri="{9D8B030D-6E8A-4147-A177-3AD203B41FA5}">
                      <a16:colId xmlns:a16="http://schemas.microsoft.com/office/drawing/2014/main" xmlns="" val="4078435238"/>
                    </a:ext>
                  </a:extLst>
                </a:gridCol>
                <a:gridCol w="131093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48762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المراجعة:أ. امنه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الإعداد :</a:t>
                      </a:r>
                      <a:r>
                        <a:rPr lang="en-US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  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SA" sz="1200" dirty="0">
                          <a:latin typeface="Sakkal Majalla" pitchFamily="2" charset="-78"/>
                          <a:cs typeface="Sakkal Majalla" pitchFamily="2" charset="-78"/>
                        </a:rPr>
                        <a:t>شمسة المنصوري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ar-AE" sz="1200" b="1" dirty="0">
                          <a:latin typeface="Sakkal Majalla" pitchFamily="2" charset="-78"/>
                          <a:cs typeface="Sakkal Majalla" pitchFamily="2" charset="-78"/>
                        </a:rPr>
                        <a:t>استخدام أدوات العناية الذاتية ( مثل قصافة</a:t>
                      </a:r>
                      <a:r>
                        <a:rPr lang="en-US" sz="1200" b="1" dirty="0">
                          <a:latin typeface="Sakkal Majalla" pitchFamily="2" charset="-78"/>
                          <a:cs typeface="Sakkal Majalla" pitchFamily="2" charset="-78"/>
                        </a:rPr>
                        <a:t>(</a:t>
                      </a:r>
                      <a:r>
                        <a:rPr lang="ar-AE" sz="1200" b="1" dirty="0">
                          <a:latin typeface="Sakkal Majalla" pitchFamily="2" charset="-78"/>
                          <a:cs typeface="Sakkal Majalla" pitchFamily="2" charset="-78"/>
                        </a:rPr>
                        <a:t> </a:t>
                      </a:r>
                      <a:endParaRPr lang="en-US" sz="1200" b="1" dirty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ar-AE" sz="1200" b="1" dirty="0">
                          <a:latin typeface="Sakkal Majalla" pitchFamily="2" charset="-78"/>
                          <a:cs typeface="Sakkal Majalla" pitchFamily="2" charset="-78"/>
                        </a:rPr>
                        <a:t>رقم</a:t>
                      </a:r>
                      <a:r>
                        <a:rPr lang="ar-AE" sz="1200" b="1" baseline="0" dirty="0">
                          <a:latin typeface="Sakkal Majalla" pitchFamily="2" charset="-78"/>
                          <a:cs typeface="Sakkal Majalla" pitchFamily="2" charset="-78"/>
                        </a:rPr>
                        <a:t> </a:t>
                      </a:r>
                      <a:r>
                        <a:rPr lang="ar-AE" sz="1200" b="1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الهدف(</a:t>
                      </a:r>
                      <a:r>
                        <a:rPr lang="en-US" sz="1200" b="1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854</a:t>
                      </a:r>
                      <a:r>
                        <a:rPr lang="ar-AE" sz="1200" b="1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)</a:t>
                      </a:r>
                      <a:endParaRPr lang="en-US" sz="1200" b="1" dirty="0"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85406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الفئة العمرية: ٣-١٥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مستوى الشدة: شديدة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فئة الإعاقة : اعاقة شديدة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بيانات 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812628275"/>
                  </a:ext>
                </a:extLst>
              </a:tr>
              <a:tr h="5568603">
                <a:tc gridSpan="3">
                  <a:txBody>
                    <a:bodyPr/>
                    <a:lstStyle/>
                    <a:p>
                      <a:pPr marL="0" algn="r" defTabSz="914400" rtl="1" eaLnBrk="1" latinLnBrk="0" hangingPunct="1"/>
                      <a:r>
                        <a:rPr lang="ar-SA" sz="1400" b="1" kern="120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عنوان الدرس : </a:t>
                      </a:r>
                      <a:r>
                        <a:rPr lang="ar-SA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هند مرتبة</a:t>
                      </a: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1-كان شعر هند غير مرتب، طلبت الأم من هند تمشيط شعرها. </a:t>
                      </a: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يقول المعلم : </a:t>
                      </a:r>
                      <a:r>
                        <a:rPr lang="ar-SA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مشطت هند شعرها (مع عمل إمائه تمشيط الشعر)</a:t>
                      </a: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en-US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en-US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2- </a:t>
                      </a:r>
                      <a:r>
                        <a:rPr lang="ar-SA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شعر  </a:t>
                      </a:r>
                    </a:p>
                    <a:p>
                      <a:pPr marL="0" algn="r" defTabSz="914400" rtl="1" eaLnBrk="1" latinLnBrk="0" hangingPunct="1"/>
                      <a:r>
                        <a:rPr lang="ar-SA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يقول المعلم : أن شعرك يا (اسم الطالب )</a:t>
                      </a: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3ـ- مشط </a:t>
                      </a:r>
                      <a:endParaRPr lang="ar-SA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يقول المعلم:</a:t>
                      </a:r>
                      <a:r>
                        <a:rPr lang="en-US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 </a:t>
                      </a:r>
                      <a:r>
                        <a:rPr lang="ar-SA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هذا مشط (يرفع  المعلم  المشط)</a:t>
                      </a: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SA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SA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r>
                        <a:rPr lang="ar-AE" sz="1400" b="1" u="sng" kern="1200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</a:p>
                    <a:p>
                      <a:pPr marL="0" algn="r" defTabSz="914400" rtl="1" eaLnBrk="1" latinLnBrk="0" hangingPunct="1"/>
                      <a:endParaRPr lang="en-US" sz="1400" b="1" u="sng" kern="1200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</a:t>
                      </a: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pic>
        <p:nvPicPr>
          <p:cNvPr id="3" name="Picture 2" descr="A close up of a toy&#10;&#10;Description automatically generated">
            <a:extLst>
              <a:ext uri="{FF2B5EF4-FFF2-40B4-BE49-F238E27FC236}">
                <a16:creationId xmlns:a16="http://schemas.microsoft.com/office/drawing/2014/main" xmlns="" id="{C9197DCC-78A6-FB4F-BEAF-02EF9CB4477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4153" y="2025747"/>
            <a:ext cx="1963615" cy="1237077"/>
          </a:xfrm>
          <a:prstGeom prst="rect">
            <a:avLst/>
          </a:prstGeom>
        </p:spPr>
      </p:pic>
      <p:pic>
        <p:nvPicPr>
          <p:cNvPr id="6" name="Picture 5" descr="A picture containing tool, brush&#10;&#10;Description automatically generated">
            <a:extLst>
              <a:ext uri="{FF2B5EF4-FFF2-40B4-BE49-F238E27FC236}">
                <a16:creationId xmlns:a16="http://schemas.microsoft.com/office/drawing/2014/main" xmlns="" id="{83E79964-33B3-0848-B4E4-6671A7F9526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7884" y="5303838"/>
            <a:ext cx="1268632" cy="1052512"/>
          </a:xfrm>
          <a:prstGeom prst="rect">
            <a:avLst/>
          </a:prstGeom>
        </p:spPr>
      </p:pic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xmlns="" id="{6C0271F7-2829-384A-A5FF-7895D07D58A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9238" y="3726523"/>
            <a:ext cx="987278" cy="873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35049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10 January 2021</a:t>
            </a:fld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3</a:t>
            </a:fld>
            <a:endParaRPr lang="en-GB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005840" y="488112"/>
            <a:ext cx="8315579" cy="83210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ar-AE" sz="2400" smtClean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1-يجب على المعلم قول</a:t>
            </a:r>
            <a:r>
              <a:rPr lang="ar-SA" sz="2400" smtClean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مشط شعرك (اسم الطالب). مع عمل إمائه تمشيط الشعر</a:t>
            </a:r>
            <a:r>
              <a:rPr lang="ar-AE" sz="2400" smtClean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/>
            </a:r>
            <a:br>
              <a:rPr lang="ar-AE" sz="2400" smtClean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endParaRPr lang="en-US" sz="2400" dirty="0">
              <a:solidFill>
                <a:schemeClr val="bg1"/>
              </a:solidFill>
            </a:endParaRPr>
          </a:p>
        </p:txBody>
      </p:sp>
      <p:pic>
        <p:nvPicPr>
          <p:cNvPr id="5" name="Picture 4" descr="A close up of a toy&#10;&#10;Description automatically generated">
            <a:extLst>
              <a:ext uri="{FF2B5EF4-FFF2-40B4-BE49-F238E27FC236}">
                <a16:creationId xmlns:a16="http://schemas.microsoft.com/office/drawing/2014/main" xmlns="" id="{5B0DEAE4-94C2-7341-9918-66CFDE36F5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0765" y="1701478"/>
            <a:ext cx="6643868" cy="4340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96287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10 January 2021</a:t>
            </a:fld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4</a:t>
            </a:fld>
            <a:endParaRPr lang="en-GB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10937" y="500541"/>
            <a:ext cx="7574507" cy="83210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AE" smtClean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2-يجب على المعلم قول شعر  و يأشر على شعره.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xmlns="" id="{03C64B23-23B9-4347-88BF-F20546DAED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5327" y="1446836"/>
            <a:ext cx="6007260" cy="5274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291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10 January 2021</a:t>
            </a:fld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5</a:t>
            </a:fld>
            <a:endParaRPr lang="en-GB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897041" y="318859"/>
            <a:ext cx="7670042" cy="83210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AE" sz="2400" smtClean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3-يجب على المعلم قول مشط بعد  ان ينظر الطالب لصورة المشط  </a:t>
            </a:r>
            <a:endParaRPr lang="en-US" sz="2400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5" name="Picture 4" descr="A picture containing tool, brush&#10;&#10;Description automatically generated">
            <a:extLst>
              <a:ext uri="{FF2B5EF4-FFF2-40B4-BE49-F238E27FC236}">
                <a16:creationId xmlns:a16="http://schemas.microsoft.com/office/drawing/2014/main" xmlns="" id="{CFCE8F4C-A627-3848-ACEA-E64075D94F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1154" y="1908343"/>
            <a:ext cx="5801448" cy="4813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92678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2544152"/>
              </p:ext>
            </p:extLst>
          </p:nvPr>
        </p:nvGraphicFramePr>
        <p:xfrm>
          <a:off x="371061" y="223029"/>
          <a:ext cx="11589108" cy="64778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42946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5964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28764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ar-AE" sz="1100" b="1" dirty="0" smtClean="0">
                          <a:latin typeface="Sakkal Majalla" pitchFamily="2" charset="-78"/>
                          <a:cs typeface="Sakkal Majalla" pitchFamily="2" charset="-78"/>
                        </a:rPr>
                        <a:t>استخدام أدوات العناية الذاتية ( مثل قصافة</a:t>
                      </a:r>
                      <a:r>
                        <a:rPr lang="en-US" sz="1100" b="1" dirty="0" smtClean="0">
                          <a:latin typeface="Sakkal Majalla" pitchFamily="2" charset="-78"/>
                          <a:cs typeface="Sakkal Majalla" pitchFamily="2" charset="-78"/>
                        </a:rPr>
                        <a:t>(</a:t>
                      </a:r>
                      <a:r>
                        <a:rPr lang="ar-AE" sz="1100" b="1" dirty="0" smtClean="0">
                          <a:latin typeface="Sakkal Majalla" pitchFamily="2" charset="-78"/>
                          <a:cs typeface="Sakkal Majalla" pitchFamily="2" charset="-78"/>
                        </a:rPr>
                        <a:t> </a:t>
                      </a:r>
                      <a:endParaRPr lang="en-US" sz="1100" b="1" dirty="0"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78810">
                <a:tc>
                  <a:txBody>
                    <a:bodyPr/>
                    <a:lstStyle/>
                    <a:p>
                      <a:pPr algn="r" rtl="1"/>
                      <a:r>
                        <a:rPr lang="ar-SA" sz="11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انشطه</a:t>
                      </a:r>
                      <a:r>
                        <a:rPr lang="ar-SA" sz="11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مهارية</a:t>
                      </a:r>
                      <a:endParaRPr lang="ar-AE" sz="11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المكونات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470228">
                <a:tc>
                  <a:txBody>
                    <a:bodyPr/>
                    <a:lstStyle/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EG" sz="1100" b="1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 ستراتيجيات التعليم:</a:t>
                      </a: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/>
                      </a:r>
                      <a:b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</a:br>
                      <a:endParaRPr lang="ar-SA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en-US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EG" sz="12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1- </a:t>
                      </a:r>
                      <a:r>
                        <a:rPr lang="ar-AE" sz="12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النمذجة والمحاكاة</a:t>
                      </a:r>
                      <a:r>
                        <a:rPr lang="ar-EG" sz="12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:</a:t>
                      </a:r>
                      <a:endParaRPr lang="en-US" sz="1200" b="0" i="0" kern="1200" dirty="0">
                        <a:solidFill>
                          <a:srgbClr val="FF0000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SA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يقوم الطالب بتقليد المعلم في حركة.  </a:t>
                      </a: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SA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SA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en-US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ar-EG" sz="12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2- ا</a:t>
                      </a:r>
                      <a:r>
                        <a:rPr lang="ar-EG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ستراتيجيات بناء وتعزيز القيم والمفاهيم</a:t>
                      </a:r>
                      <a:r>
                        <a:rPr lang="ar-EG" sz="12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:</a:t>
                      </a:r>
                    </a:p>
                    <a:p>
                      <a:pPr algn="r"/>
                      <a:r>
                        <a:rPr lang="ar-SA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يكتسب الطالب قيمة المحافظة على أدواته للعناية بالذات.</a:t>
                      </a:r>
                      <a:endParaRPr lang="en-US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/>
                      <a:endParaRPr lang="en-US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/>
                      <a:endParaRPr lang="en-US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/>
                      <a:endParaRPr lang="en-US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defTabSz="914400" rtl="1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en-US" sz="12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3</a:t>
                      </a:r>
                      <a:r>
                        <a:rPr lang="ar-SA" sz="12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- التعلم عن طريق الموسيقى و الأغاني </a:t>
                      </a:r>
                      <a:r>
                        <a:rPr lang="en-US" sz="12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Super simple learning</a:t>
                      </a:r>
                      <a:endParaRPr lang="ar-EG" sz="1200" b="0" i="0" kern="1200" dirty="0">
                        <a:solidFill>
                          <a:srgbClr val="FF0000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EG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يسمع و يشاهد الطالب الاغنية للاستمتاع و التقليد.</a:t>
                      </a: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المقدمة 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endParaRPr lang="ar-EG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DBA5E-4532-4792-A258-A0D67C635858}" type="datetime3">
              <a:rPr lang="en-US" smtClean="0"/>
              <a:t>10 January 2021</a:t>
            </a:fld>
            <a:endParaRPr lang="en-GB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72420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7</a:t>
            </a:fld>
            <a:endParaRPr lang="en-US" noProof="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3944514"/>
              </p:ext>
            </p:extLst>
          </p:nvPr>
        </p:nvGraphicFramePr>
        <p:xfrm>
          <a:off x="108128" y="160598"/>
          <a:ext cx="11906451" cy="189136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5955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1093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891369">
                <a:tc>
                  <a:txBody>
                    <a:bodyPr/>
                    <a:lstStyle/>
                    <a:p>
                      <a:pPr marL="0" algn="r" defTabSz="914400" rtl="1" eaLnBrk="1" latinLnBrk="0" hangingPunct="1"/>
                      <a:r>
                        <a:rPr lang="ar-AE" sz="1400" b="1" u="sng" kern="1200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الأنشطة الصفية</a:t>
                      </a:r>
                      <a:r>
                        <a:rPr lang="ar-AE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</a:p>
                    <a:p>
                      <a:pPr marL="0" algn="r" defTabSz="914400" rtl="1" eaLnBrk="1" latinLnBrk="0" hangingPunct="1"/>
                      <a:r>
                        <a:rPr lang="ar-AE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1- يطلب المعلم من الطالب أن يشير الطالب لصورة المشط.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2- يطلب المعلم من الطالب </a:t>
                      </a:r>
                      <a:r>
                        <a:rPr lang="ar-SA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أن يمسك الطالب المشط.</a:t>
                      </a:r>
                      <a:endParaRPr lang="ar-AE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3- يطلب </a:t>
                      </a:r>
                      <a:r>
                        <a:rPr lang="ar-SA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</a:t>
                      </a:r>
                      <a:r>
                        <a:rPr lang="ar-AE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معلم من الطالب </a:t>
                      </a:r>
                      <a:r>
                        <a:rPr lang="ar-SA" sz="12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أ</a:t>
                      </a:r>
                      <a:r>
                        <a:rPr lang="ar-AE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ن يمشط الطالب شعره بالمشط.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4- يطلب المعلم من الطالب أن يشير لصورة الطالب مرتب الشعر.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lang="ar-SA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يطلب المعلم من الطالب أن يشير لأداة تمشيط الشعر الصحيحة. </a:t>
                      </a: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§</a:t>
                      </a:r>
                      <a:endParaRPr lang="ar-AE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endParaRPr lang="ar-AE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6" name="Title 1"/>
          <p:cNvSpPr txBox="1">
            <a:spLocks/>
          </p:cNvSpPr>
          <p:nvPr/>
        </p:nvSpPr>
        <p:spPr>
          <a:xfrm>
            <a:off x="4267907" y="2265127"/>
            <a:ext cx="3968496" cy="832104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144000" tIns="45720" rIns="91440" bIns="4572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r" rtl="1"/>
            <a:r>
              <a:rPr lang="ar-AE" dirty="0"/>
              <a:t>1- يشير الطالب لصورة المشط.</a:t>
            </a:r>
            <a:endParaRPr lang="en-US" dirty="0"/>
          </a:p>
        </p:txBody>
      </p:sp>
      <p:pic>
        <p:nvPicPr>
          <p:cNvPr id="7" name="Picture 6" descr="A picture containing tool, brush&#10;&#10;Description automatically generated">
            <a:extLst>
              <a:ext uri="{FF2B5EF4-FFF2-40B4-BE49-F238E27FC236}">
                <a16:creationId xmlns:a16="http://schemas.microsoft.com/office/drawing/2014/main" xmlns="" id="{3047E536-4FD4-3E4F-AF80-1471FD2F4E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907" y="3404965"/>
            <a:ext cx="3968497" cy="3292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36712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8</a:t>
            </a:fld>
            <a:endParaRPr lang="en-US" noProof="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554267" y="778098"/>
            <a:ext cx="4649933" cy="548548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144000" tIns="45720" rIns="91440" bIns="4572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r" rtl="1"/>
            <a:r>
              <a:rPr lang="ar-AE" dirty="0"/>
              <a:t>2- يمسك الطالب المشط</a:t>
            </a:r>
            <a:r>
              <a:rPr lang="ar-SA" dirty="0"/>
              <a:t>.</a:t>
            </a:r>
          </a:p>
        </p:txBody>
      </p:sp>
      <p:pic>
        <p:nvPicPr>
          <p:cNvPr id="1026" name="Picture 2" descr="187 Hand Holding Plastic Hairbrush Photos - Free &amp; Royalty-Free Stock  Photos from Dreamstime">
            <a:extLst>
              <a:ext uri="{FF2B5EF4-FFF2-40B4-BE49-F238E27FC236}">
                <a16:creationId xmlns:a16="http://schemas.microsoft.com/office/drawing/2014/main" xmlns="" id="{49D445E9-AEE8-7146-9646-15C65AA8715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244"/>
          <a:stretch/>
        </p:blipFill>
        <p:spPr bwMode="auto">
          <a:xfrm>
            <a:off x="2743199" y="2119385"/>
            <a:ext cx="6251173" cy="4084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93037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9</a:t>
            </a:fld>
            <a:endParaRPr lang="en-US" noProof="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960667" y="778098"/>
            <a:ext cx="4649933" cy="548548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144000" tIns="45720" rIns="91440" bIns="4572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r" rtl="1"/>
            <a:r>
              <a:rPr lang="ar-AE" dirty="0"/>
              <a:t>3- يمشط الطالب شعره بالمشط</a:t>
            </a:r>
            <a:r>
              <a:rPr lang="ar-SA" dirty="0"/>
              <a:t>.</a:t>
            </a:r>
          </a:p>
        </p:txBody>
      </p:sp>
      <p:pic>
        <p:nvPicPr>
          <p:cNvPr id="2050" name="Picture 2" descr="brush hair clipart - Google Search | Hair clipart, Long hair cartoon, Hair  illustration">
            <a:extLst>
              <a:ext uri="{FF2B5EF4-FFF2-40B4-BE49-F238E27FC236}">
                <a16:creationId xmlns:a16="http://schemas.microsoft.com/office/drawing/2014/main" xmlns="" id="{024E05F9-54F5-0C4D-AF28-5A44CFEC18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3659" y="2181002"/>
            <a:ext cx="3556000" cy="3898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625264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F0A00B7A297B40A126585C06040BF9" ma:contentTypeVersion="13" ma:contentTypeDescription="Create a new document." ma:contentTypeScope="" ma:versionID="e211a196983eb4ca7a51c67aa200c8b9">
  <xsd:schema xmlns:xsd="http://www.w3.org/2001/XMLSchema" xmlns:xs="http://www.w3.org/2001/XMLSchema" xmlns:p="http://schemas.microsoft.com/office/2006/metadata/properties" xmlns:ns3="0860e916-1933-4f54-bf75-902e7a9d18bb" xmlns:ns4="c1803469-1359-4921-b8b2-4aa11e6de6e4" targetNamespace="http://schemas.microsoft.com/office/2006/metadata/properties" ma:root="true" ma:fieldsID="fbe2735384649c69160ac846166d8c23" ns3:_="" ns4:_="">
    <xsd:import namespace="0860e916-1933-4f54-bf75-902e7a9d18bb"/>
    <xsd:import namespace="c1803469-1359-4921-b8b2-4aa11e6de6e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60e916-1933-4f54-bf75-902e7a9d18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803469-1359-4921-b8b2-4aa11e6de6e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1D1AD35-AF57-4B32-8A96-2853E34EF9C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5E79A6E-C66F-474D-AEC3-AC8B4C5AC162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0860e916-1933-4f54-bf75-902e7a9d18bb"/>
    <ds:schemaRef ds:uri="c1803469-1359-4921-b8b2-4aa11e6de6e4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2EED42B-3B47-45C2-9F50-0B4533C0F1E3}">
  <ds:schemaRefs>
    <ds:schemaRef ds:uri="http://schemas.microsoft.com/office/2006/documentManagement/types"/>
    <ds:schemaRef ds:uri="http://schemas.microsoft.com/office/infopath/2007/PartnerControls"/>
    <ds:schemaRef ds:uri="c1803469-1359-4921-b8b2-4aa11e6de6e4"/>
    <ds:schemaRef ds:uri="http://purl.org/dc/elements/1.1/"/>
    <ds:schemaRef ds:uri="http://schemas.microsoft.com/office/2006/metadata/properties"/>
    <ds:schemaRef ds:uri="0860e916-1933-4f54-bf75-902e7a9d18bb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12585</TotalTime>
  <Words>438</Words>
  <Application>Microsoft Office PowerPoint</Application>
  <PresentationFormat>Custom</PresentationFormat>
  <Paragraphs>124</Paragraphs>
  <Slides>12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1_Office Theme</vt:lpstr>
      <vt:lpstr>استخدام أدوات العناية الذاتية ( مثل قصافة 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العنوان الرئيسي للهدف</dc:title>
  <dc:creator>NADYAH NASSER ALKAABI</dc:creator>
  <cp:lastModifiedBy>USER</cp:lastModifiedBy>
  <cp:revision>126</cp:revision>
  <dcterms:created xsi:type="dcterms:W3CDTF">2020-07-26T19:33:45Z</dcterms:created>
  <dcterms:modified xsi:type="dcterms:W3CDTF">2021-01-10T11:40:57Z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0x01010020F0A00B7A297B40A126585C06040BF9</vt:lpwstr>
  </property>
</Properties>
</file>