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1"/>
  </p:notesMasterIdLst>
  <p:sldIdLst>
    <p:sldId id="267" r:id="rId6"/>
    <p:sldId id="257" r:id="rId7"/>
    <p:sldId id="258"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38" autoAdjust="0"/>
    <p:restoredTop sz="94343" autoAdjust="0"/>
  </p:normalViewPr>
  <p:slideViewPr>
    <p:cSldViewPr snapToGrid="0">
      <p:cViewPr varScale="1">
        <p:scale>
          <a:sx n="67" d="100"/>
          <a:sy n="67" d="100"/>
        </p:scale>
        <p:origin x="116" y="56"/>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5 February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5 February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5 February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5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5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5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5 February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5 February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5 February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5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5 February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5 February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62451" y="2726139"/>
            <a:ext cx="4851352" cy="1827069"/>
          </a:xfrm>
        </p:spPr>
        <p:txBody>
          <a:bodyPr>
            <a:normAutofit/>
          </a:bodyPr>
          <a:lstStyle/>
          <a:p>
            <a:pPr algn="ctr" rtl="1"/>
            <a:r>
              <a:rPr lang="ar-SA" sz="2400" b="1" dirty="0">
                <a:latin typeface="Sakkal Majalla" panose="02000000000000000000" pitchFamily="2" charset="-78"/>
                <a:cs typeface="Sakkal Majalla" panose="02000000000000000000" pitchFamily="2" charset="-78"/>
              </a:rPr>
              <a:t>اعداد وجبة طعام رئيسية</a:t>
            </a:r>
            <a:endParaRPr lang="ar-AE" sz="2400" b="1" dirty="0">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B3CFDD16-DABB-F943-A2BF-FCBFC97175A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3364" r="13364"/>
          <a:stretch>
            <a:fillRect/>
          </a:stretch>
        </p:blipFill>
        <p:spPr>
          <a:xfrm>
            <a:off x="294942" y="1600915"/>
            <a:ext cx="5697895" cy="4263234"/>
          </a:xfrm>
        </p:spPr>
      </p:pic>
      <p:sp>
        <p:nvSpPr>
          <p:cNvPr id="8" name="TextBox 7">
            <a:extLst>
              <a:ext uri="{FF2B5EF4-FFF2-40B4-BE49-F238E27FC236}">
                <a16:creationId xmlns:a16="http://schemas.microsoft.com/office/drawing/2014/main" id="{0A30DB19-3AAF-5F4E-8248-6A1056F5D5F5}"/>
              </a:ext>
            </a:extLst>
          </p:cNvPr>
          <p:cNvSpPr txBox="1"/>
          <p:nvPr/>
        </p:nvSpPr>
        <p:spPr>
          <a:xfrm rot="740450">
            <a:off x="8360861" y="5058978"/>
            <a:ext cx="3062515" cy="830997"/>
          </a:xfrm>
          <a:prstGeom prst="rect">
            <a:avLst/>
          </a:prstGeom>
          <a:noFill/>
        </p:spPr>
        <p:txBody>
          <a:bodyPr wrap="square" rtlCol="0">
            <a:spAutoFit/>
          </a:bodyPr>
          <a:lstStyle/>
          <a:p>
            <a:pPr algn="ctr"/>
            <a:r>
              <a:rPr lang="ar-SA" sz="2400" b="1" dirty="0">
                <a:solidFill>
                  <a:schemeClr val="bg1"/>
                </a:solidFill>
                <a:latin typeface="Sakkal Majalla" panose="02000000000000000000" pitchFamily="2" charset="-78"/>
                <a:cs typeface="Sakkal Majalla" panose="02000000000000000000" pitchFamily="2" charset="-78"/>
              </a:rPr>
              <a:t>مقدم الهدف </a:t>
            </a:r>
          </a:p>
          <a:p>
            <a:pPr algn="ctr"/>
            <a:r>
              <a:rPr lang="ar-SA" sz="2400" b="1" dirty="0">
                <a:solidFill>
                  <a:schemeClr val="bg1"/>
                </a:solidFill>
                <a:latin typeface="Sakkal Majalla" panose="02000000000000000000" pitchFamily="2" charset="-78"/>
                <a:cs typeface="Sakkal Majalla" panose="02000000000000000000" pitchFamily="2" charset="-78"/>
              </a:rPr>
              <a:t>عفرة محمد </a:t>
            </a:r>
            <a:r>
              <a:rPr lang="ar-SA" sz="2400" b="1" dirty="0" err="1">
                <a:solidFill>
                  <a:schemeClr val="bg1"/>
                </a:solidFill>
                <a:latin typeface="Sakkal Majalla" panose="02000000000000000000" pitchFamily="2" charset="-78"/>
                <a:cs typeface="Sakkal Majalla" panose="02000000000000000000" pitchFamily="2" charset="-78"/>
              </a:rPr>
              <a:t>المقبالي</a:t>
            </a:r>
            <a:endParaRPr lang="en-US"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32080124"/>
              </p:ext>
            </p:extLst>
          </p:nvPr>
        </p:nvGraphicFramePr>
        <p:xfrm>
          <a:off x="154004" y="224444"/>
          <a:ext cx="11906451"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46249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a:t>
                      </a:r>
                      <a:r>
                        <a:rPr lang="en-US" sz="1200" b="1" dirty="0">
                          <a:latin typeface="Sakkal Majalla" panose="02000000000000000000" pitchFamily="2" charset="-78"/>
                          <a:cs typeface="Sakkal Majalla" panose="02000000000000000000" pitchFamily="2" charset="-78"/>
                        </a:rPr>
                        <a:t> </a:t>
                      </a:r>
                      <a:r>
                        <a:rPr lang="ar-SA" sz="1200" b="1" dirty="0">
                          <a:latin typeface="Sakkal Majalla" panose="02000000000000000000" pitchFamily="2" charset="-78"/>
                          <a:cs typeface="Sakkal Majalla" panose="02000000000000000000" pitchFamily="2" charset="-78"/>
                        </a:rPr>
                        <a:t>خديجة الكعبي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a:t>
                      </a:r>
                      <a:r>
                        <a:rPr lang="ar-SA" sz="1200" b="1" dirty="0">
                          <a:latin typeface="Sakkal Majalla" panose="02000000000000000000" pitchFamily="2" charset="-78"/>
                          <a:cs typeface="Sakkal Majalla" panose="02000000000000000000" pitchFamily="2" charset="-78"/>
                        </a:rPr>
                        <a:t> عفرة محمد </a:t>
                      </a:r>
                      <a:r>
                        <a:rPr lang="ar-SA" sz="1200" b="1" dirty="0" err="1">
                          <a:latin typeface="Sakkal Majalla" panose="02000000000000000000" pitchFamily="2" charset="-78"/>
                          <a:cs typeface="Sakkal Majalla" panose="02000000000000000000" pitchFamily="2" charset="-78"/>
                        </a:rPr>
                        <a:t>المقبالي</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SA" sz="1200" b="1" dirty="0">
                          <a:latin typeface="Sakkal Majalla" panose="02000000000000000000" pitchFamily="2" charset="-78"/>
                          <a:cs typeface="Sakkal Majalla" panose="02000000000000000000" pitchFamily="2" charset="-78"/>
                        </a:rPr>
                        <a:t>اعداد وجبة طعام رئيسية</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  </a:t>
                      </a:r>
                      <a:r>
                        <a:rPr lang="ar-AE" sz="1200" b="1" baseline="0" dirty="0">
                          <a:latin typeface="Sakkal Majalla" panose="02000000000000000000" pitchFamily="2" charset="-78"/>
                          <a:cs typeface="Sakkal Majalla" panose="02000000000000000000" pitchFamily="2" charset="-78"/>
                        </a:rPr>
                        <a:t> </a:t>
                      </a:r>
                      <a:r>
                        <a:rPr lang="en-US" sz="1200" b="1" baseline="0" dirty="0">
                          <a:latin typeface="Sakkal Majalla" panose="02000000000000000000" pitchFamily="2" charset="-78"/>
                          <a:cs typeface="Sakkal Majalla" panose="02000000000000000000" pitchFamily="2" charset="-78"/>
                        </a:rPr>
                        <a:t>  3</a:t>
                      </a:r>
                      <a:r>
                        <a:rPr lang="ar-AE" sz="1200" b="1" baseline="0" dirty="0">
                          <a:latin typeface="Sakkal Majalla" panose="02000000000000000000" pitchFamily="2" charset="-78"/>
                          <a:cs typeface="Sakkal Majalla" panose="02000000000000000000" pitchFamily="2" charset="-78"/>
                        </a:rPr>
                        <a:t>-</a:t>
                      </a:r>
                      <a:r>
                        <a:rPr lang="en-US" sz="1200" b="1" baseline="0" dirty="0">
                          <a:latin typeface="Sakkal Majalla" panose="02000000000000000000" pitchFamily="2" charset="-78"/>
                          <a:cs typeface="Sakkal Majalla" panose="02000000000000000000" pitchFamily="2" charset="-78"/>
                        </a:rPr>
                        <a:t>15 </a:t>
                      </a:r>
                      <a:r>
                        <a:rPr lang="ar-AE" sz="1200" b="1" baseline="0" dirty="0">
                          <a:latin typeface="Sakkal Majalla" panose="02000000000000000000" pitchFamily="2" charset="-78"/>
                          <a:cs typeface="Sakkal Majalla" panose="02000000000000000000" pitchFamily="2" charset="-78"/>
                        </a:rPr>
                        <a:t>س</a:t>
                      </a:r>
                      <a:r>
                        <a:rPr lang="ar-AE" sz="1200" b="1" dirty="0">
                          <a:latin typeface="Sakkal Majalla" panose="02000000000000000000" pitchFamily="2" charset="-78"/>
                          <a:cs typeface="Sakkal Majalla" panose="02000000000000000000" pitchFamily="2" charset="-78"/>
                        </a:rPr>
                        <a:t>نوات</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الإعاقة </a:t>
                      </a:r>
                      <a:r>
                        <a:rPr lang="ar-SA" sz="1200" b="1" dirty="0">
                          <a:latin typeface="Sakkal Majalla" panose="02000000000000000000" pitchFamily="2" charset="-78"/>
                          <a:cs typeface="Sakkal Majalla" panose="02000000000000000000" pitchFamily="2" charset="-78"/>
                        </a:rPr>
                        <a:t>الشديدة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بيانات 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قصة</a:t>
                      </a:r>
                    </a:p>
                    <a:p>
                      <a:pPr algn="r" rtl="1"/>
                      <a:endParaRPr lang="ar-AE"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kern="1200" dirty="0">
                          <a:solidFill>
                            <a:schemeClr val="tx1"/>
                          </a:solidFill>
                          <a:effectLst/>
                          <a:latin typeface="Sakkal Majalla" panose="02000000000000000000" pitchFamily="2" charset="-78"/>
                          <a:ea typeface="+mn-ea"/>
                          <a:cs typeface="Sakkal Majalla" panose="02000000000000000000" pitchFamily="2" charset="-78"/>
                        </a:rPr>
                        <a:t>وقتُ العشاء، بدأت الأم بتحضير السندويشات وتقديمها لأطفالها ، قالت نورة : أنا أريد ان أساعدك يا أمي.قالت الأم: هيا فاليختار كل منكم ما يريد ، وضعت الأم المربى والجبن واللبنة على السفرة وقالت: تعالو كي نتعلم كيف نعد الساندويش بمفردنا، بدأت الام باعداد الساندويش أمام الأطفال. كانت نورة  تراقب أمها جيداً فأعدت سندويشتها ثم طلبت من أمها  أن تساعدها في اعداد سندويشات لاخوتها الاصغر منها. فرحت الام بذلك كثيرا وقالت لنورة  ستكوني مساعدتي في المطبخ منذ اليوم .</a:t>
                      </a: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dirty="0">
                          <a:latin typeface="Sakkal Majalla" panose="02000000000000000000" pitchFamily="2" charset="-78"/>
                          <a:cs typeface="Sakkal Majalla" panose="02000000000000000000" pitchFamily="2" charset="-78"/>
                        </a:rPr>
                        <a:t>كتاب</a:t>
                      </a:r>
                      <a:r>
                        <a:rPr lang="ar-AE" sz="12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5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4" name="Picture 3" descr="A picture containing person&#10;&#10;Description automatically generated">
            <a:extLst>
              <a:ext uri="{FF2B5EF4-FFF2-40B4-BE49-F238E27FC236}">
                <a16:creationId xmlns:a16="http://schemas.microsoft.com/office/drawing/2014/main" id="{D812AFEF-67C9-954D-9911-73B81FE76B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6278" y="3429000"/>
            <a:ext cx="8150087" cy="2846819"/>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17140203"/>
              </p:ext>
            </p:extLst>
          </p:nvPr>
        </p:nvGraphicFramePr>
        <p:xfrm>
          <a:off x="136479" y="173255"/>
          <a:ext cx="11943226" cy="6589118"/>
        </p:xfrm>
        <a:graphic>
          <a:graphicData uri="http://schemas.openxmlformats.org/drawingml/2006/table">
            <a:tbl>
              <a:tblPr firstRow="1" bandRow="1">
                <a:tableStyleId>{5940675A-B579-460E-94D1-54222C63F5DA}</a:tableStyleId>
              </a:tblPr>
              <a:tblGrid>
                <a:gridCol w="10782533">
                  <a:extLst>
                    <a:ext uri="{9D8B030D-6E8A-4147-A177-3AD203B41FA5}">
                      <a16:colId xmlns:a16="http://schemas.microsoft.com/office/drawing/2014/main" val="20000"/>
                    </a:ext>
                  </a:extLst>
                </a:gridCol>
                <a:gridCol w="1160693">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a:t>
                      </a:r>
                      <a:r>
                        <a:rPr lang="ar-SA" sz="1200" b="1" dirty="0">
                          <a:latin typeface="Sakkal Majalla" panose="02000000000000000000" pitchFamily="2" charset="-78"/>
                          <a:cs typeface="Sakkal Majalla" panose="02000000000000000000" pitchFamily="2" charset="-78"/>
                        </a:rPr>
                        <a:t>اعداد وجبة طعام رئيسية</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200" b="1" dirty="0">
                          <a:latin typeface="Sakkal Majalla" panose="02000000000000000000" pitchFamily="2" charset="-78"/>
                          <a:cs typeface="Sakkal Majalla" panose="02000000000000000000" pitchFamily="2" charset="-78"/>
                        </a:rPr>
                        <a:t>استراتيجيات التعليم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200" b="1" baseline="0" dirty="0">
                          <a:solidFill>
                            <a:srgbClr val="FF0000"/>
                          </a:solidFill>
                          <a:latin typeface="Sakkal Majalla" panose="02000000000000000000" pitchFamily="2" charset="-78"/>
                          <a:cs typeface="Sakkal Majalla" panose="02000000000000000000" pitchFamily="2" charset="-78"/>
                        </a:rPr>
                        <a:t>ا ستراتيجيات التعليم:</a:t>
                      </a:r>
                    </a:p>
                    <a:p>
                      <a:pPr marL="0" indent="0" algn="r" rtl="1">
                        <a:buFont typeface="Arial" panose="020B0604020202020204" pitchFamily="34" charset="0"/>
                        <a:buNone/>
                      </a:pPr>
                      <a:endParaRPr lang="ar-EG" sz="12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r>
                        <a:rPr lang="ar-EG" sz="1200" b="1" i="0" kern="1200" baseline="0" dirty="0">
                          <a:solidFill>
                            <a:srgbClr val="FF0000"/>
                          </a:solidFill>
                          <a:effectLst/>
                          <a:latin typeface="Sakkal Majalla" panose="02000000000000000000" pitchFamily="2" charset="-78"/>
                          <a:ea typeface="+mn-ea"/>
                          <a:cs typeface="Sakkal Majalla" panose="02000000000000000000" pitchFamily="2" charset="-78"/>
                        </a:rPr>
                        <a:t>اللعب الحر  :</a:t>
                      </a:r>
                    </a:p>
                    <a:p>
                      <a:pPr marL="0" indent="0" algn="r" rtl="1">
                        <a:buFont typeface="Arial" panose="020B0604020202020204" pitchFamily="34" charset="0"/>
                        <a:buNone/>
                      </a:pPr>
                      <a:endParaRPr lang="ar-EG" sz="1200" b="1" i="0" kern="1200" baseline="0" dirty="0">
                        <a:solidFill>
                          <a:srgbClr val="FF0000"/>
                        </a:solidFill>
                        <a:effectLst/>
                        <a:latin typeface="Sakkal Majalla" panose="02000000000000000000" pitchFamily="2" charset="-78"/>
                        <a:ea typeface="+mn-ea"/>
                        <a:cs typeface="Sakkal Majalla" panose="02000000000000000000" pitchFamily="2" charset="-78"/>
                      </a:endParaRPr>
                    </a:p>
                    <a:p>
                      <a:pPr marL="0" indent="0" algn="r" rtl="1">
                        <a:buFont typeface="Arial" panose="020B0604020202020204" pitchFamily="34" charset="0"/>
                        <a:buNone/>
                      </a:pP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تستخدم اللعب بأدوات المنزل في صقل شخصية الطفل زيادة اعتماده على نفسه.</a:t>
                      </a:r>
                      <a:br>
                        <a:rPr lang="en-US" sz="1200" b="1" i="0" kern="1200" dirty="0">
                          <a:solidFill>
                            <a:schemeClr val="tx1"/>
                          </a:solidFill>
                          <a:effectLst/>
                          <a:latin typeface="Sakkal Majalla" panose="02000000000000000000" pitchFamily="2" charset="-78"/>
                          <a:ea typeface="+mn-ea"/>
                          <a:cs typeface="Sakkal Majalla" panose="02000000000000000000" pitchFamily="2" charset="-78"/>
                        </a:rPr>
                      </a:br>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المحكاه والنمذجة:</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يقوم المعلم بتوفير أدوات الطعام ( سانويش – جبن – مربى )  ويطلب من الطلاب بتقليده ومحاكاته في كيفية اعداد الوجبة .</a:t>
                      </a:r>
                    </a:p>
                    <a:p>
                      <a:pPr algn="r" rtl="1"/>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التوجيه اللفظي:</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يوفر المعلم بتوفير أدوات الطعام ( حليب – كورن فليكس ) ويوجه الطلاب بكيفية تحضير الوجبة .</a:t>
                      </a:r>
                    </a:p>
                    <a:p>
                      <a:pPr algn="r" rtl="1"/>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اللعب الجماعي ( التمثيلي )  :</a:t>
                      </a:r>
                    </a:p>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يقوم المعلم بعمل زاوية المطبخ في الصف والطلب من الطلاب بتمثيل دور الطباخ أو الأم وكيفية اعداد الطعاموتحضير وجبة الطعام مثال سلطة الفواكه .</a:t>
                      </a: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SA" sz="1200" b="1" u="none"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200" b="1" baseline="0" dirty="0">
                        <a:latin typeface="Sakkal Majalla" panose="02000000000000000000" pitchFamily="2" charset="-78"/>
                        <a:cs typeface="Sakkal Majalla" panose="02000000000000000000" pitchFamily="2" charset="-78"/>
                      </a:endParaRPr>
                    </a:p>
                    <a:p>
                      <a:pPr algn="r" rtl="1"/>
                      <a:endParaRPr lang="ar-SA"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5 February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10" name="Picture 9" descr="A picture containing text, person&#10;&#10;Description automatically generated">
            <a:extLst>
              <a:ext uri="{FF2B5EF4-FFF2-40B4-BE49-F238E27FC236}">
                <a16:creationId xmlns:a16="http://schemas.microsoft.com/office/drawing/2014/main" id="{3194BF59-81AE-B940-9FEC-D8774149AA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138" y="1386047"/>
            <a:ext cx="2602862" cy="2440019"/>
          </a:xfrm>
          <a:prstGeom prst="rect">
            <a:avLst/>
          </a:prstGeom>
        </p:spPr>
      </p:pic>
      <p:pic>
        <p:nvPicPr>
          <p:cNvPr id="4" name="Picture 3" descr="A person smiling at the camera&#10;&#10;Description automatically generated with low confidence">
            <a:extLst>
              <a:ext uri="{FF2B5EF4-FFF2-40B4-BE49-F238E27FC236}">
                <a16:creationId xmlns:a16="http://schemas.microsoft.com/office/drawing/2014/main" id="{C0A2CCA8-F068-FD47-A8F5-0F12A4DBBF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690" y="4147930"/>
            <a:ext cx="2816678" cy="2167522"/>
          </a:xfrm>
          <a:prstGeom prst="rect">
            <a:avLst/>
          </a:prstGeom>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06886585"/>
              </p:ext>
            </p:extLst>
          </p:nvPr>
        </p:nvGraphicFramePr>
        <p:xfrm>
          <a:off x="96252" y="16209"/>
          <a:ext cx="11971421" cy="7344267"/>
        </p:xfrm>
        <a:graphic>
          <a:graphicData uri="http://schemas.openxmlformats.org/drawingml/2006/table">
            <a:tbl>
              <a:tblPr firstRow="1" bandRow="1">
                <a:tableStyleId>{5940675A-B579-460E-94D1-54222C63F5DA}</a:tableStyleId>
              </a:tblPr>
              <a:tblGrid>
                <a:gridCol w="10762322">
                  <a:extLst>
                    <a:ext uri="{9D8B030D-6E8A-4147-A177-3AD203B41FA5}">
                      <a16:colId xmlns:a16="http://schemas.microsoft.com/office/drawing/2014/main" val="20000"/>
                    </a:ext>
                  </a:extLst>
                </a:gridCol>
                <a:gridCol w="1209099">
                  <a:extLst>
                    <a:ext uri="{9D8B030D-6E8A-4147-A177-3AD203B41FA5}">
                      <a16:colId xmlns:a16="http://schemas.microsoft.com/office/drawing/2014/main" val="20001"/>
                    </a:ext>
                  </a:extLst>
                </a:gridCol>
              </a:tblGrid>
              <a:tr h="48389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dirty="0">
                          <a:latin typeface="Sakkal Majalla" panose="02000000000000000000" pitchFamily="2" charset="-78"/>
                          <a:cs typeface="Sakkal Majalla" panose="02000000000000000000" pitchFamily="2" charset="-78"/>
                        </a:rPr>
                        <a:t>اعداد وجبة طعام رئيسية</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368133">
                <a:tc>
                  <a:txBody>
                    <a:bodyPr/>
                    <a:lstStyle/>
                    <a:p>
                      <a:pPr algn="r" rtl="1"/>
                      <a:r>
                        <a:rPr lang="ar-AE" sz="1200" b="1" dirty="0">
                          <a:latin typeface="Sakkal Majalla" panose="02000000000000000000" pitchFamily="2" charset="-78"/>
                          <a:cs typeface="Sakkal Majalla" panose="02000000000000000000" pitchFamily="2" charset="-78"/>
                        </a:rPr>
                        <a:t>أ</a:t>
                      </a:r>
                      <a:r>
                        <a:rPr lang="ar-SA" sz="1200" b="1" dirty="0">
                          <a:latin typeface="Sakkal Majalla" panose="02000000000000000000" pitchFamily="2" charset="-78"/>
                          <a:cs typeface="Sakkal Majalla" panose="02000000000000000000" pitchFamily="2" charset="-78"/>
                        </a:rPr>
                        <a:t>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6005972">
                <a:tc>
                  <a:txBody>
                    <a:bodyPr/>
                    <a:lstStyle/>
                    <a:p>
                      <a:pPr marL="0" indent="0" algn="r" rtl="1">
                        <a:buFont typeface="Arial" panose="020B0604020202020204" pitchFamily="34" charset="0"/>
                        <a:buNone/>
                      </a:pPr>
                      <a:r>
                        <a:rPr lang="ar-SA" sz="1200" b="1" u="none" baseline="0" dirty="0">
                          <a:solidFill>
                            <a:srgbClr val="FF0000"/>
                          </a:solidFill>
                          <a:latin typeface="Sakkal Majalla" panose="02000000000000000000" pitchFamily="2" charset="-78"/>
                          <a:cs typeface="Sakkal Majalla" panose="02000000000000000000" pitchFamily="2" charset="-78"/>
                        </a:rPr>
                        <a:t>ال</a:t>
                      </a:r>
                      <a:r>
                        <a:rPr lang="ar-AE" sz="1200" b="1" u="none" baseline="0" dirty="0">
                          <a:solidFill>
                            <a:srgbClr val="FF0000"/>
                          </a:solidFill>
                          <a:latin typeface="Sakkal Majalla" panose="02000000000000000000" pitchFamily="2" charset="-78"/>
                          <a:cs typeface="Sakkal Majalla" panose="02000000000000000000" pitchFamily="2" charset="-78"/>
                        </a:rPr>
                        <a:t>أن</a:t>
                      </a:r>
                      <a:r>
                        <a:rPr lang="ar-SA" sz="1200" b="1" u="none" baseline="0" dirty="0">
                          <a:solidFill>
                            <a:srgbClr val="FF0000"/>
                          </a:solidFill>
                          <a:latin typeface="Sakkal Majalla" panose="02000000000000000000" pitchFamily="2" charset="-78"/>
                          <a:cs typeface="Sakkal Majalla" panose="02000000000000000000" pitchFamily="2" charset="-78"/>
                        </a:rPr>
                        <a:t>شطه الصفية </a:t>
                      </a:r>
                      <a:r>
                        <a:rPr lang="ar-AE" sz="1200" b="1" u="none" baseline="0" dirty="0">
                          <a:solidFill>
                            <a:srgbClr val="FF0000"/>
                          </a:solidFill>
                          <a:latin typeface="Sakkal Majalla" panose="02000000000000000000" pitchFamily="2" charset="-78"/>
                          <a:cs typeface="Sakkal Majalla" panose="02000000000000000000" pitchFamily="2" charset="-78"/>
                        </a:rPr>
                        <a:t>:</a:t>
                      </a:r>
                    </a:p>
                    <a:p>
                      <a:pPr marL="228600" indent="-228600" algn="r" rtl="1">
                        <a:buFont typeface="+mj-lt"/>
                        <a:buAutoNum type="arabicPeriod"/>
                      </a:pPr>
                      <a:r>
                        <a:rPr lang="ar-AE" sz="1200" b="1" baseline="0" dirty="0">
                          <a:latin typeface="Sakkal Majalla" panose="02000000000000000000" pitchFamily="2" charset="-78"/>
                          <a:cs typeface="Sakkal Majalla" panose="02000000000000000000" pitchFamily="2" charset="-78"/>
                        </a:rPr>
                        <a:t>أنشطة تدريب الطالب على الرعاية الذاتية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a:latin typeface="Sakkal Majalla" panose="02000000000000000000" pitchFamily="2" charset="-78"/>
                          <a:cs typeface="Sakkal Majalla" panose="02000000000000000000" pitchFamily="2" charset="-78"/>
                        </a:rPr>
                        <a:t>أنشطة تدريب الطالب  على تدريب الطالب تحضير الوجبة النهارية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(تحضير ساندويتش, دهن ساندويتش باستخدام السكين والملعقة والشوكة في تناول الطعام .</a:t>
                      </a:r>
                      <a:endParaRPr lang="ar-AE" sz="1200" b="1" baseline="0" dirty="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baseline="0" dirty="0">
                          <a:latin typeface="Sakkal Majalla" panose="02000000000000000000" pitchFamily="2" charset="-78"/>
                          <a:cs typeface="Sakkal Majalla" panose="02000000000000000000" pitchFamily="2" charset="-78"/>
                        </a:rPr>
                        <a:t>انشطة تدريب الطالب على أدوات الطعام ( ملعقة – سكين – شوكة ).</a:t>
                      </a:r>
                      <a:endParaRPr lang="ar-AE" sz="1200" b="1" dirty="0">
                        <a:solidFill>
                          <a:srgbClr val="FF0000"/>
                        </a:solidFill>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a:t>
                      </a:r>
                      <a:r>
                        <a:rPr kumimoji="0" lang="en-US"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فيديو تعليمي  عن كيفية اعداد وجبة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2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 صور تعليمية لآعداد وجبة ( سندويش جبن – كورن فليكس – سلطة فواكه – برقر ) .</a:t>
                      </a:r>
                      <a:endParaRPr lang="ar-SA" sz="1200" b="1" baseline="0" dirty="0">
                        <a:latin typeface="Sakkal Majalla" panose="02000000000000000000" pitchFamily="2" charset="-78"/>
                        <a:cs typeface="Sakkal Majalla" panose="02000000000000000000" pitchFamily="2" charset="-78"/>
                      </a:endParaRPr>
                    </a:p>
                    <a:p>
                      <a:pPr algn="r" rtl="1"/>
                      <a:r>
                        <a:rPr lang="ar-AE" sz="1200" b="1" baseline="0" dirty="0">
                          <a:solidFill>
                            <a:srgbClr val="FF0000"/>
                          </a:solidFill>
                          <a:latin typeface="Sakkal Majalla" panose="02000000000000000000" pitchFamily="2" charset="-78"/>
                          <a:cs typeface="Sakkal Majalla" panose="02000000000000000000" pitchFamily="2" charset="-78"/>
                        </a:rPr>
                        <a:t>تحليل الهدف :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a:t>
                      </a:r>
                      <a:r>
                        <a:rPr lang="ar-SA" sz="1200" b="1" baseline="0" dirty="0">
                          <a:solidFill>
                            <a:schemeClr val="tx1"/>
                          </a:solidFill>
                          <a:latin typeface="Sakkal Majalla" panose="02000000000000000000" pitchFamily="2" charset="-78"/>
                          <a:cs typeface="Sakkal Majalla" panose="02000000000000000000" pitchFamily="2" charset="-78"/>
                        </a:rPr>
                        <a:t>-  </a:t>
                      </a:r>
                      <a:r>
                        <a:rPr lang="ar-AE" sz="1200" b="1" baseline="0" dirty="0">
                          <a:solidFill>
                            <a:schemeClr val="tx1"/>
                          </a:solidFill>
                          <a:latin typeface="Sakkal Majalla" panose="02000000000000000000" pitchFamily="2" charset="-78"/>
                          <a:cs typeface="Sakkal Majalla" panose="02000000000000000000" pitchFamily="2" charset="-78"/>
                        </a:rPr>
                        <a:t>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يغسل الطالب يديه بالماء والصابون جيدا</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a:t>
                      </a:r>
                      <a:endParaRPr lang="ar-AE" sz="1200" b="1" baseline="0" dirty="0">
                        <a:solidFill>
                          <a:schemeClr val="tx1"/>
                        </a:solidFill>
                        <a:latin typeface="Sakkal Majalla" panose="02000000000000000000" pitchFamily="2" charset="-78"/>
                        <a:cs typeface="Sakkal Majalla" panose="02000000000000000000" pitchFamily="2" charset="-78"/>
                      </a:endParaRPr>
                    </a:p>
                    <a:p>
                      <a:pPr algn="r" rtl="1"/>
                      <a:r>
                        <a:rPr lang="ar-AE" sz="1200" b="1" baseline="0" dirty="0">
                          <a:solidFill>
                            <a:schemeClr val="tx1"/>
                          </a:solidFill>
                          <a:latin typeface="Sakkal Majalla" panose="02000000000000000000" pitchFamily="2" charset="-78"/>
                          <a:cs typeface="Sakkal Majalla" panose="02000000000000000000" pitchFamily="2" charset="-78"/>
                        </a:rPr>
                        <a:t>2-أن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ينشف الطالب يديه مستخدما الفوطة</a:t>
                      </a:r>
                      <a:r>
                        <a:rPr lang="en-US" sz="1200" b="1" dirty="0">
                          <a:effectLst/>
                          <a:latin typeface="Sakkal Majalla" panose="02000000000000000000" pitchFamily="2" charset="-78"/>
                          <a:cs typeface="Sakkal Majalla" panose="02000000000000000000" pitchFamily="2" charset="-78"/>
                        </a:rPr>
                        <a:t> </a:t>
                      </a:r>
                      <a:r>
                        <a:rPr lang="ar-AE" sz="1200" b="1" baseline="0" dirty="0">
                          <a:solidFill>
                            <a:schemeClr val="tx1"/>
                          </a:solidFill>
                          <a:latin typeface="Sakkal Majalla" panose="02000000000000000000" pitchFamily="2" charset="-78"/>
                          <a:cs typeface="Sakkal Majalla" panose="02000000000000000000"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3-أن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يرتدي الطالب مريول المطبخ</a:t>
                      </a:r>
                      <a:r>
                        <a:rPr lang="en-US" sz="1200" b="1" dirty="0">
                          <a:effectLst/>
                          <a:latin typeface="Sakkal Majalla" panose="02000000000000000000" pitchFamily="2" charset="-78"/>
                          <a:cs typeface="Sakkal Majalla" panose="02000000000000000000" pitchFamily="2" charset="-78"/>
                        </a:rPr>
                        <a:t> </a:t>
                      </a:r>
                      <a:r>
                        <a:rPr lang="ar-SA" sz="1200" b="1" dirty="0">
                          <a:effectLst/>
                          <a:latin typeface="Sakkal Majalla" panose="02000000000000000000" pitchFamily="2" charset="-78"/>
                          <a:cs typeface="Sakkal Majalla" panose="02000000000000000000" pitchFamily="2" charset="-78"/>
                        </a:rPr>
                        <a:t>.</a:t>
                      </a:r>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chemeClr val="tx1"/>
                          </a:solidFill>
                          <a:latin typeface="Sakkal Majalla" panose="02000000000000000000" pitchFamily="2" charset="-78"/>
                          <a:cs typeface="Sakkal Majalla" panose="02000000000000000000" pitchFamily="2" charset="-78"/>
                        </a:rPr>
                        <a:t>4-أن</a:t>
                      </a:r>
                      <a:r>
                        <a:rPr lang="en-US" sz="1200" b="1" baseline="0" dirty="0">
                          <a:solidFill>
                            <a:schemeClr val="tx1"/>
                          </a:solidFill>
                          <a:latin typeface="Sakkal Majalla" panose="02000000000000000000" pitchFamily="2" charset="-78"/>
                          <a:cs typeface="Sakkal Majalla" panose="02000000000000000000" pitchFamily="2" charset="-78"/>
                        </a:rPr>
                        <a:t> </a:t>
                      </a:r>
                      <a:r>
                        <a:rPr lang="ar-SA" sz="1200" b="1" baseline="0" dirty="0">
                          <a:solidFill>
                            <a:schemeClr val="tx1"/>
                          </a:solidFill>
                          <a:latin typeface="Sakkal Majalla" panose="02000000000000000000" pitchFamily="2" charset="-78"/>
                          <a:cs typeface="Sakkal Majalla" panose="02000000000000000000" pitchFamily="2" charset="-78"/>
                        </a:rPr>
                        <a:t>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يحضر الطالب الادوات المناسبة (سكينة بلاستيك, صحن بلاستيكي, الجبن, الخبز)</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 .</a:t>
                      </a:r>
                      <a:endParaRPr lang="ar-SA" sz="1200" b="1" baseline="0" dirty="0">
                        <a:solidFill>
                          <a:schemeClr val="tx1"/>
                        </a:solidFill>
                        <a:latin typeface="Sakkal Majalla" panose="02000000000000000000" pitchFamily="2" charset="-78"/>
                        <a:cs typeface="Sakkal Majalla" panose="02000000000000000000" pitchFamily="2" charset="-78"/>
                      </a:endParaRPr>
                    </a:p>
                    <a:p>
                      <a:pPr algn="r" rtl="1"/>
                      <a:r>
                        <a:rPr lang="en-US" sz="1200" b="1" baseline="0" dirty="0">
                          <a:solidFill>
                            <a:schemeClr val="tx1"/>
                          </a:solidFill>
                          <a:latin typeface="Sakkal Majalla" panose="02000000000000000000" pitchFamily="2" charset="-78"/>
                          <a:cs typeface="Sakkal Majalla" panose="02000000000000000000" pitchFamily="2" charset="-78"/>
                        </a:rPr>
                        <a:t>5</a:t>
                      </a:r>
                      <a:r>
                        <a:rPr lang="ar-SA" sz="1200" b="1" baseline="0" dirty="0">
                          <a:solidFill>
                            <a:schemeClr val="tx1"/>
                          </a:solidFill>
                          <a:latin typeface="Sakkal Majalla" panose="02000000000000000000" pitchFamily="2" charset="-78"/>
                          <a:cs typeface="Sakkal Majalla" panose="02000000000000000000" pitchFamily="2" charset="-78"/>
                        </a:rPr>
                        <a:t>-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يجلس الطالب على الكرسي</a:t>
                      </a:r>
                      <a:r>
                        <a:rPr lang="en-US" sz="1200" b="1" dirty="0">
                          <a:effectLst/>
                          <a:latin typeface="Sakkal Majalla" panose="02000000000000000000" pitchFamily="2" charset="-78"/>
                          <a:cs typeface="Sakkal Majalla" panose="02000000000000000000" pitchFamily="2" charset="-78"/>
                        </a:rPr>
                        <a:t> </a:t>
                      </a:r>
                      <a:r>
                        <a:rPr lang="ar-SA" sz="1200" b="1" dirty="0">
                          <a:effectLst/>
                          <a:latin typeface="Sakkal Majalla" panose="02000000000000000000" pitchFamily="2" charset="-78"/>
                          <a:cs typeface="Sakkal Majalla" panose="02000000000000000000" pitchFamily="2" charset="-78"/>
                        </a:rPr>
                        <a:t>.</a:t>
                      </a:r>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6</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يقطع الطالب رغيف الخبز الى 4 ارباع</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 .</a:t>
                      </a:r>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7</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يفتح الطالب الساندويش</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 .</a:t>
                      </a:r>
                      <a:endParaRPr lang="en-US"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8</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يفتح الطالب قرص الجبن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9</a:t>
                      </a:r>
                      <a:r>
                        <a:rPr lang="ar-SA" sz="1200" b="1" baseline="0" dirty="0">
                          <a:solidFill>
                            <a:schemeClr val="tx1"/>
                          </a:solidFill>
                          <a:latin typeface="Sakkal Majalla" panose="02000000000000000000" pitchFamily="2" charset="-78"/>
                          <a:cs typeface="Sakkal Majalla" panose="02000000000000000000" pitchFamily="2" charset="-78"/>
                        </a:rPr>
                        <a:t> –  أن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يفرد الطالب الجبن على الخبز مستخدما السكين البلاستيكي</a:t>
                      </a:r>
                      <a:r>
                        <a:rPr lang="en-US" sz="1200" b="1" dirty="0">
                          <a:effectLst/>
                          <a:latin typeface="Sakkal Majalla" panose="02000000000000000000" pitchFamily="2" charset="-78"/>
                          <a:cs typeface="Sakkal Majalla" panose="02000000000000000000" pitchFamily="2" charset="-78"/>
                        </a:rPr>
                        <a:t> </a:t>
                      </a:r>
                      <a:r>
                        <a:rPr lang="ar-SA" sz="1200" b="1" dirty="0">
                          <a:effectLst/>
                          <a:latin typeface="Sakkal Majalla" panose="02000000000000000000" pitchFamily="2" charset="-78"/>
                          <a:cs typeface="Sakkal Majalla" panose="02000000000000000000" pitchFamily="2" charset="-78"/>
                        </a:rPr>
                        <a:t> .</a:t>
                      </a:r>
                      <a:endParaRPr lang="ar-SA"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10</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يغلق الطالب الساندويش</a:t>
                      </a:r>
                      <a:r>
                        <a:rPr lang="en-US" sz="1200" b="1" dirty="0">
                          <a:effectLst/>
                          <a:latin typeface="Sakkal Majalla" panose="02000000000000000000" pitchFamily="2" charset="-78"/>
                          <a:cs typeface="Sakkal Majalla" panose="02000000000000000000" pitchFamily="2" charset="-78"/>
                        </a:rPr>
                        <a:t> </a:t>
                      </a:r>
                      <a:r>
                        <a:rPr lang="ar-SA" sz="1200" b="1" dirty="0">
                          <a:effectLst/>
                          <a:latin typeface="Sakkal Majalla" panose="02000000000000000000" pitchFamily="2" charset="-78"/>
                          <a:cs typeface="Sakkal Majalla" panose="02000000000000000000" pitchFamily="2" charset="-78"/>
                        </a:rPr>
                        <a:t> .</a:t>
                      </a:r>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11</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يتناول الطالب الساندويش بحجم اللقمة مراعيا اداب الطعام ( التسمية ودعاء الطعام ) .</a:t>
                      </a:r>
                      <a:endParaRPr lang="en-US"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12</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يضع الطالب الادوات في المجلى (الصحن والسكين)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Sakkal Majalla" panose="02000000000000000000" pitchFamily="2" charset="-78"/>
                          <a:cs typeface="Sakkal Majalla" panose="02000000000000000000" pitchFamily="2" charset="-78"/>
                        </a:rPr>
                        <a:t>13</a:t>
                      </a:r>
                      <a:r>
                        <a:rPr lang="ar-SA" sz="1200" b="1" baseline="0" dirty="0">
                          <a:solidFill>
                            <a:schemeClr val="tx1"/>
                          </a:solidFill>
                          <a:latin typeface="Sakkal Majalla" panose="02000000000000000000" pitchFamily="2" charset="-78"/>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يغسل الطالب يديه بالماء والصابون جيدا .</a:t>
                      </a:r>
                    </a:p>
                    <a:p>
                      <a:pPr algn="r" rtl="1"/>
                      <a:r>
                        <a:rPr lang="en-US" sz="1200" b="1" kern="1200" dirty="0">
                          <a:solidFill>
                            <a:schemeClr val="tx1"/>
                          </a:solidFill>
                          <a:effectLst/>
                          <a:latin typeface="Sakkal Majalla" panose="02000000000000000000" pitchFamily="2" charset="-78"/>
                          <a:ea typeface="+mn-ea"/>
                          <a:cs typeface="Sakkal Majalla" panose="02000000000000000000" pitchFamily="2" charset="-78"/>
                        </a:rPr>
                        <a:t>14</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يفرش الطالب اسنانه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Sakkal Majalla" panose="02000000000000000000" pitchFamily="2" charset="-78"/>
                          <a:ea typeface="+mn-ea"/>
                          <a:cs typeface="Sakkal Majalla" panose="02000000000000000000" pitchFamily="2" charset="-78"/>
                        </a:rPr>
                        <a:t>15</a:t>
                      </a:r>
                      <a:r>
                        <a:rPr lang="ar-SA" sz="1200" b="1" kern="1200" dirty="0">
                          <a:solidFill>
                            <a:schemeClr val="tx1"/>
                          </a:solidFill>
                          <a:effectLst/>
                          <a:latin typeface="Sakkal Majalla" panose="02000000000000000000" pitchFamily="2" charset="-78"/>
                          <a:ea typeface="+mn-ea"/>
                          <a:cs typeface="Sakkal Majalla" panose="02000000000000000000" pitchFamily="2" charset="-78"/>
                        </a:rPr>
                        <a:t> -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ان  ينشف الطالب يديه ووجهه جيدا  .</a:t>
                      </a:r>
                      <a:endParaRPr lang="en-US" sz="12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AE" sz="12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AE" sz="1200" b="1" kern="1200" dirty="0">
                          <a:solidFill>
                            <a:schemeClr val="tx1"/>
                          </a:solidFill>
                          <a:effectLst/>
                          <a:latin typeface="Sakkal Majalla" panose="02000000000000000000" pitchFamily="2" charset="-78"/>
                          <a:ea typeface="+mn-ea"/>
                          <a:cs typeface="Sakkal Majalla" panose="02000000000000000000" pitchFamily="2" charset="-78"/>
                        </a:rPr>
                        <a:t> </a:t>
                      </a:r>
                      <a:r>
                        <a:rPr lang="ar-AE" sz="1200" b="1" dirty="0">
                          <a:solidFill>
                            <a:srgbClr val="FF0000"/>
                          </a:solidFill>
                          <a:latin typeface="Sakkal Majalla" panose="02000000000000000000" pitchFamily="2" charset="-78"/>
                          <a:cs typeface="Sakkal Majalla" panose="02000000000000000000" pitchFamily="2" charset="-78"/>
                        </a:rPr>
                        <a:t>نقاط مهمة في  الحصة الدرسية</a:t>
                      </a:r>
                      <a:endParaRPr lang="ar-SA" sz="1200" b="1" baseline="0"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 تحفيز الطالب على التفاعل مع المعلمة.</a:t>
                      </a:r>
                    </a:p>
                    <a:p>
                      <a:pPr algn="r" rtl="1"/>
                      <a:r>
                        <a:rPr lang="ar-AE" sz="1200" b="1" dirty="0">
                          <a:latin typeface="Sakkal Majalla" panose="02000000000000000000" pitchFamily="2" charset="-78"/>
                          <a:cs typeface="Sakkal Majalla" panose="02000000000000000000" pitchFamily="2" charset="-78"/>
                        </a:rPr>
                        <a:t>. مراعاة الفروق الفردية للحالات وإن تشابهت نسبة الذكاء والتقييم.</a:t>
                      </a:r>
                    </a:p>
                    <a:p>
                      <a:pPr algn="r" rtl="1"/>
                      <a:r>
                        <a:rPr lang="ar-AE" sz="1200" b="1" dirty="0">
                          <a:latin typeface="Sakkal Majalla" panose="02000000000000000000" pitchFamily="2" charset="-78"/>
                          <a:cs typeface="Sakkal Majalla" panose="02000000000000000000" pitchFamily="2" charset="-78"/>
                        </a:rPr>
                        <a:t>.إعطاء كل طالب حقه من الحصة .</a:t>
                      </a:r>
                    </a:p>
                    <a:p>
                      <a:pPr algn="r" rtl="1"/>
                      <a:r>
                        <a:rPr lang="ar-AE" sz="1200" b="1" dirty="0">
                          <a:latin typeface="Sakkal Majalla" panose="02000000000000000000" pitchFamily="2" charset="-78"/>
                          <a:cs typeface="Sakkal Majalla" panose="02000000000000000000" pitchFamily="2" charset="-78"/>
                        </a:rPr>
                        <a:t>. تقسيم الحصة إلى عمل جماعي وفردي .</a:t>
                      </a:r>
                    </a:p>
                    <a:p>
                      <a:pPr algn="r" rtl="1"/>
                      <a:r>
                        <a:rPr lang="ar-AE" sz="1200" b="1" dirty="0">
                          <a:latin typeface="Sakkal Majalla" panose="02000000000000000000" pitchFamily="2" charset="-78"/>
                          <a:cs typeface="Sakkal Majalla" panose="02000000000000000000" pitchFamily="2" charset="-78"/>
                        </a:rPr>
                        <a:t>يمكن الدمج بين الأساليب لتحقيق أقصى فائدة ممكنة.</a:t>
                      </a:r>
                      <a:endParaRPr lang="ar-AE" sz="1200" b="1" baseline="0" dirty="0">
                        <a:latin typeface="Sakkal Majalla" panose="02000000000000000000" pitchFamily="2" charset="-78"/>
                        <a:cs typeface="Sakkal Majalla" panose="02000000000000000000" pitchFamily="2" charset="-78"/>
                      </a:endParaRPr>
                    </a:p>
                    <a:p>
                      <a:pPr algn="r" rtl="1"/>
                      <a:endParaRPr lang="ar-AE" sz="1200" b="1" u="none" baseline="0" dirty="0">
                        <a:latin typeface="Sakkal Majalla" panose="02000000000000000000" pitchFamily="2" charset="-78"/>
                        <a:cs typeface="Sakkal Majalla" panose="02000000000000000000" pitchFamily="2" charset="-78"/>
                      </a:endParaRPr>
                    </a:p>
                    <a:p>
                      <a:pPr algn="r" rtl="1"/>
                      <a:endParaRPr lang="ar-AE" sz="1200" b="1" baseline="0" dirty="0">
                        <a:solidFill>
                          <a:schemeClr val="tx1"/>
                        </a:solidFill>
                        <a:latin typeface="Sakkal Majalla" panose="02000000000000000000" pitchFamily="2" charset="-78"/>
                        <a:cs typeface="Sakkal Majalla" panose="02000000000000000000" pitchFamily="2" charset="-78"/>
                      </a:endParaRPr>
                    </a:p>
                    <a:p>
                      <a:pPr algn="r" rtl="1"/>
                      <a:endParaRPr lang="ar-AE" sz="12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2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ADBA5E-4532-4792-A258-A0D67C635858}"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 February 2021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Slide Number Placeholder 1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5" descr="A picture containing indoor, person, little, child&#10;&#10;Description automatically generated">
            <a:extLst>
              <a:ext uri="{FF2B5EF4-FFF2-40B4-BE49-F238E27FC236}">
                <a16:creationId xmlns:a16="http://schemas.microsoft.com/office/drawing/2014/main" id="{CD1C14DA-721D-5B4D-8CCF-3C97D4B51B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8751" y="3855218"/>
            <a:ext cx="2872409" cy="2501131"/>
          </a:xfrm>
          <a:prstGeom prst="rect">
            <a:avLst/>
          </a:prstGeom>
        </p:spPr>
      </p:pic>
      <p:pic>
        <p:nvPicPr>
          <p:cNvPr id="5" name="Picture 4" descr="A person and a child sitting at a table with food&#10;&#10;Description automatically generated with low confidence">
            <a:extLst>
              <a:ext uri="{FF2B5EF4-FFF2-40B4-BE49-F238E27FC236}">
                <a16:creationId xmlns:a16="http://schemas.microsoft.com/office/drawing/2014/main" id="{C3B2B17C-B5D9-8048-8C24-9393596EB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155" y="1020417"/>
            <a:ext cx="2872409" cy="2504661"/>
          </a:xfrm>
          <a:prstGeom prst="rect">
            <a:avLst/>
          </a:prstGeom>
        </p:spPr>
      </p:pic>
    </p:spTree>
    <p:extLst>
      <p:ext uri="{BB962C8B-B14F-4D97-AF65-F5344CB8AC3E}">
        <p14:creationId xmlns:p14="http://schemas.microsoft.com/office/powerpoint/2010/main" val="30246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66886866"/>
              </p:ext>
            </p:extLst>
          </p:nvPr>
        </p:nvGraphicFramePr>
        <p:xfrm>
          <a:off x="180109" y="276529"/>
          <a:ext cx="11804073" cy="6026482"/>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baseline="0" dirty="0">
                          <a:solidFill>
                            <a:schemeClr val="tx1"/>
                          </a:solidFill>
                          <a:latin typeface="Sakkal Majalla" panose="02000000000000000000" pitchFamily="2" charset="-78"/>
                          <a:cs typeface="Sakkal Majalla" panose="02000000000000000000" pitchFamily="2" charset="-78"/>
                        </a:rPr>
                        <a:t>أهداف أخرى: 1 - تنمية التآزر البصري الحركي 2- تنمية المهارات الحركية الصغرى .</a:t>
                      </a:r>
                    </a:p>
                    <a:p>
                      <a:pPr algn="r" rtl="1"/>
                      <a:endParaRPr lang="ar-AE" sz="12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التهيئة للحصة (إلقاء التحية ، السلام على الطلاب ، التذكير بما تم تعلمه في الحصة السابقة).</a:t>
                      </a: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عرض فيديو خاص بالدرس عن أدوات المطبخ ( المعلقة – السكين – الملعقة ) .</a:t>
                      </a: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تدريبات  على  تنمية المهارات الحركية الصغرى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baseline="0" dirty="0">
                          <a:solidFill>
                            <a:schemeClr val="tx1"/>
                          </a:solidFill>
                          <a:latin typeface="Sakkal Majalla" panose="02000000000000000000" pitchFamily="2" charset="-78"/>
                          <a:cs typeface="Sakkal Majalla" panose="02000000000000000000" pitchFamily="2" charset="-78"/>
                        </a:rPr>
                        <a:t>يبتكر المدرس أنشطة وتمارين إضافية </a:t>
                      </a:r>
                      <a:r>
                        <a:rPr lang="ar-AE" sz="1200" b="1" kern="1200" dirty="0">
                          <a:solidFill>
                            <a:schemeClr val="tx1"/>
                          </a:solidFill>
                          <a:effectLst/>
                          <a:latin typeface="Sakkal Majalla" panose="02000000000000000000" pitchFamily="2" charset="-78"/>
                          <a:ea typeface="+mn-ea"/>
                          <a:cs typeface="Sakkal Majalla" panose="02000000000000000000" pitchFamily="2" charset="-78"/>
                        </a:rPr>
                        <a:t>حصص الرعاية الذاتية: تحضيرالوجبات النهارية (تحضير ساندويتش, كورن فليكس وحليب  )</a:t>
                      </a:r>
                      <a:endParaRPr lang="ar-SA" sz="1200" b="1" u="none" kern="1200" baseline="0" dirty="0">
                        <a:solidFill>
                          <a:schemeClr val="tx1"/>
                        </a:solidFill>
                        <a:effectLst/>
                        <a:latin typeface="Sakkal Majalla" panose="02000000000000000000" pitchFamily="2" charset="-78"/>
                        <a:ea typeface="+mn-ea"/>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AE"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 </a:t>
                      </a:r>
                      <a:r>
                        <a:rPr lang="en-GB" sz="1200" b="1" u="none" baseline="0" dirty="0">
                          <a:solidFill>
                            <a:srgbClr val="FF0000"/>
                          </a:solidFill>
                          <a:latin typeface="Sakkal Majalla" panose="02000000000000000000" pitchFamily="2" charset="-78"/>
                          <a:cs typeface="Sakkal Majalla" panose="02000000000000000000" pitchFamily="2" charset="-78"/>
                        </a:rPr>
                        <a:t>:</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نشاط عمل مسابفة في اعداد وجة طعام ( سلطة الفواكه ، كورن فليكس وحليب ، سندويش جبنة  ) ، حيث يقوم المعلم باعداد ثلاث طاولات  وتقسيم الطلاب إلى ثلاث مجموعات ويطلب منهم  اعداد الوجبات</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2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والفريق الأسرع في  اعداد وجبته هو الفريق الفائز .</a:t>
                      </a:r>
                      <a:endParaRPr lang="en-US" sz="1200" b="1" u="none" baseline="0" dirty="0">
                        <a:solidFill>
                          <a:srgbClr val="FF0000"/>
                        </a:solidFill>
                        <a:latin typeface="Sakkal Majalla" panose="02000000000000000000" pitchFamily="2" charset="-78"/>
                        <a:cs typeface="Sakkal Majalla" panose="02000000000000000000" pitchFamily="2" charset="-78"/>
                      </a:endParaRPr>
                    </a:p>
                    <a:p>
                      <a:pPr algn="r" rtl="1"/>
                      <a:endParaRPr lang="en-US" sz="12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a:t>
                      </a:r>
                    </a:p>
                    <a:p>
                      <a:pPr marL="228600" indent="-228600" algn="r" rtl="1">
                        <a:buFont typeface="+mj-lt"/>
                        <a:buAutoNum type="arabicPeriod"/>
                      </a:pPr>
                      <a:r>
                        <a:rPr lang="ar-AE" sz="1200" b="1" u="none" baseline="0" dirty="0">
                          <a:solidFill>
                            <a:schemeClr val="tx1"/>
                          </a:solidFill>
                          <a:latin typeface="Sakkal Majalla" panose="02000000000000000000" pitchFamily="2" charset="-78"/>
                          <a:cs typeface="Sakkal Majalla" panose="02000000000000000000" pitchFamily="2" charset="-78"/>
                        </a:rPr>
                        <a:t>عرض صور الوجبات الرئيسة على الطلاب وطلب منهم قصها ولصقها على البورد.</a:t>
                      </a:r>
                    </a:p>
                    <a:p>
                      <a:pPr algn="r" rtl="1"/>
                      <a:endParaRPr lang="ar-AE"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b="1" u="none" baseline="0" dirty="0">
                          <a:solidFill>
                            <a:schemeClr val="tx1"/>
                          </a:solidFill>
                          <a:latin typeface="Sakkal Majalla" panose="02000000000000000000" pitchFamily="2" charset="-78"/>
                          <a:cs typeface="Sakkal Majalla" panose="02000000000000000000" pitchFamily="2" charset="-78"/>
                        </a:rPr>
                        <a:t>1</a:t>
                      </a:r>
                      <a:r>
                        <a:rPr lang="ar-SA" sz="1200" b="1" u="none" baseline="0" dirty="0">
                          <a:solidFill>
                            <a:schemeClr val="tx1"/>
                          </a:solidFill>
                          <a:latin typeface="Sakkal Majalla" panose="02000000000000000000" pitchFamily="2" charset="-78"/>
                          <a:cs typeface="Sakkal Majalla" panose="02000000000000000000" pitchFamily="2" charset="-78"/>
                        </a:rPr>
                        <a:t>-  عرض نشيد </a:t>
                      </a: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سمسم في المطبخ | أغنية تعرف الأطفال على الطعام المفيد لهم</a:t>
                      </a:r>
                    </a:p>
                    <a:p>
                      <a:pPr algn="r" rtl="1"/>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دليل للمعلم</a:t>
                      </a:r>
                    </a:p>
                    <a:p>
                      <a:pPr algn="ct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baseline="0" dirty="0">
                          <a:latin typeface="Sakkal Majalla" panose="02000000000000000000" pitchFamily="2" charset="-78"/>
                          <a:cs typeface="Sakkal Majalla" panose="02000000000000000000" pitchFamily="2" charset="-78"/>
                        </a:rPr>
                        <a:t>يساعد الأهل ابنهم بالتدرب على  اعداد  وجبة طعام  من خلال استخدام ما هو متوفر في المنزل ويمكن استغلال الأوقات التي تجتمع العائلة وقت الغداء أو العشاء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الواجب المنزلي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71">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الآيباد  ،  سمارت بورد  ،،، توك </a:t>
                      </a:r>
                    </a:p>
                    <a:p>
                      <a:pPr marL="0" indent="0" algn="r" rtl="1">
                        <a:buFont typeface="+mj-lt"/>
                        <a:buNone/>
                      </a:pPr>
                      <a:endParaRPr lang="ar-AE" sz="12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a:latin typeface="Sakkal Majalla" panose="02000000000000000000" pitchFamily="2" charset="-78"/>
                          <a:cs typeface="Sakkal Majalla" panose="02000000000000000000" pitchFamily="2" charset="-78"/>
                        </a:rPr>
                        <a:t>عرض فيديو  عن أالوجبات الرئيسية وسؤاله عنها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SA" sz="1200" b="1" i="0" kern="1200" dirty="0">
                          <a:solidFill>
                            <a:schemeClr val="tx1"/>
                          </a:solidFill>
                          <a:effectLst/>
                          <a:latin typeface="Sakkal Majalla" panose="02000000000000000000" pitchFamily="2" charset="-78"/>
                          <a:ea typeface="+mn-ea"/>
                          <a:cs typeface="Sakkal Majalla" panose="02000000000000000000" pitchFamily="2" charset="-78"/>
                        </a:rPr>
                        <a:t>أغنية تعرف الأطفال على الطعام المفيد لهم .</a:t>
                      </a:r>
                      <a:endParaRPr lang="ar-AE" sz="12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AE"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2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تمارين إلكترونية</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solidFill>
                            <a:srgbClr val="FF0000"/>
                          </a:solidFill>
                          <a:latin typeface="Sakkal Majalla" panose="02000000000000000000" pitchFamily="2" charset="-78"/>
                          <a:cs typeface="Sakkal Majalla" panose="02000000000000000000" pitchFamily="2" charset="-78"/>
                        </a:rPr>
                        <a:t>متوسط: </a:t>
                      </a:r>
                      <a:r>
                        <a:rPr lang="ar-SA" sz="1200" b="1" dirty="0">
                          <a:latin typeface="Sakkal Majalla" panose="02000000000000000000" pitchFamily="2" charset="-78"/>
                          <a:cs typeface="Sakkal Majalla" panose="02000000000000000000" pitchFamily="2" charset="-78"/>
                        </a:rPr>
                        <a:t>اعداد وجبة طعام رئيسية بمساعدة جسدية .</a:t>
                      </a:r>
                      <a:r>
                        <a:rPr lang="ar-AE" sz="1200" b="1" i="0" u="none" strike="noStrike" kern="1200" baseline="0" dirty="0">
                          <a:solidFill>
                            <a:srgbClr val="000000"/>
                          </a:solidFill>
                          <a:effectLst/>
                          <a:latin typeface="Sakkal Majalla" panose="02000000000000000000" pitchFamily="2" charset="-78"/>
                          <a:ea typeface="+mn-ea"/>
                          <a:cs typeface="Sakkal Majalla" panose="02000000000000000000" pitchFamily="2" charset="-78"/>
                        </a:rPr>
                        <a:t> </a:t>
                      </a:r>
                      <a:r>
                        <a:rPr lang="ar-SA" sz="1200" b="1" kern="1200" baseline="0" dirty="0">
                          <a:solidFill>
                            <a:schemeClr val="tx1"/>
                          </a:solidFill>
                          <a:effectLst/>
                          <a:latin typeface="Sakkal Majalla" panose="02000000000000000000" pitchFamily="2" charset="-78"/>
                          <a:ea typeface="+mn-ea"/>
                          <a:cs typeface="Sakkal Majalla" panose="02000000000000000000" pitchFamily="2" charset="-78"/>
                        </a:rPr>
                        <a:t>                                                          </a:t>
                      </a:r>
                      <a:r>
                        <a:rPr lang="ar-AE" sz="1200" b="1" baseline="0" dirty="0">
                          <a:solidFill>
                            <a:srgbClr val="FF0000"/>
                          </a:solidFill>
                          <a:latin typeface="Sakkal Majalla" panose="02000000000000000000" pitchFamily="2" charset="-78"/>
                          <a:cs typeface="Sakkal Majalla" panose="02000000000000000000" pitchFamily="2" charset="-78"/>
                        </a:rPr>
                        <a:t>جيد: </a:t>
                      </a:r>
                      <a:r>
                        <a:rPr lang="ar-SA" sz="1200" b="1" dirty="0">
                          <a:latin typeface="Sakkal Majalla" panose="02000000000000000000" pitchFamily="2" charset="-78"/>
                          <a:cs typeface="Sakkal Majalla" panose="02000000000000000000" pitchFamily="2" charset="-78"/>
                        </a:rPr>
                        <a:t>اعداد وجبة طعام رئيسية بمساعدة لفظية .</a:t>
                      </a:r>
                      <a:r>
                        <a:rPr lang="ar-AE" sz="1200" b="1" i="0" u="none" strike="noStrike" baseline="0" dirty="0">
                          <a:solidFill>
                            <a:srgbClr val="000000"/>
                          </a:solidFill>
                          <a:effectLst/>
                          <a:latin typeface="Sakkal Majalla" panose="02000000000000000000" pitchFamily="2" charset="-78"/>
                          <a:cs typeface="Sakkal Majalla" panose="02000000000000000000" pitchFamily="2" charset="-78"/>
                        </a:rPr>
                        <a:t>                                                            </a:t>
                      </a:r>
                      <a:r>
                        <a:rPr lang="ar-AE" sz="1200" b="1" baseline="0" dirty="0">
                          <a:solidFill>
                            <a:srgbClr val="FF0000"/>
                          </a:solidFill>
                          <a:latin typeface="Sakkal Majalla" panose="02000000000000000000" pitchFamily="2" charset="-78"/>
                          <a:cs typeface="Sakkal Majalla" panose="02000000000000000000" pitchFamily="2" charset="-78"/>
                        </a:rPr>
                        <a:t>مرتفع:</a:t>
                      </a:r>
                      <a:r>
                        <a:rPr lang="ar-AE" sz="1200" b="1" baseline="0" dirty="0">
                          <a:latin typeface="Sakkal Majalla" panose="02000000000000000000" pitchFamily="2" charset="-78"/>
                          <a:cs typeface="Sakkal Majalla" panose="02000000000000000000" pitchFamily="2" charset="-78"/>
                        </a:rPr>
                        <a:t>. </a:t>
                      </a:r>
                      <a:r>
                        <a:rPr lang="ar-SA" sz="1200" b="1" dirty="0">
                          <a:latin typeface="Sakkal Majalla" panose="02000000000000000000" pitchFamily="2" charset="-78"/>
                          <a:cs typeface="Sakkal Majalla" panose="02000000000000000000" pitchFamily="2" charset="-78"/>
                        </a:rPr>
                        <a:t>اعداد وجبة طعام رئيسية بدون مساعدة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br>
                        <a:rPr lang="en-US" sz="1200" b="1" dirty="0">
                          <a:latin typeface="Sakkal Majalla" panose="02000000000000000000" pitchFamily="2" charset="-78"/>
                          <a:cs typeface="Sakkal Majalla" panose="02000000000000000000" pitchFamily="2" charset="-78"/>
                        </a:rPr>
                      </a:b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التقييم</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5 February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5</a:t>
            </a:fld>
            <a:endParaRPr lang="en-GB"/>
          </a:p>
        </p:txBody>
      </p:sp>
      <p:pic>
        <p:nvPicPr>
          <p:cNvPr id="5" name="Picture 4" descr="A picture containing indoor, person, little&#10;&#10;Description automatically generated">
            <a:extLst>
              <a:ext uri="{FF2B5EF4-FFF2-40B4-BE49-F238E27FC236}">
                <a16:creationId xmlns:a16="http://schemas.microsoft.com/office/drawing/2014/main" id="{69A2AA0C-0FE9-094D-8196-172C8D42FE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582" y="3429000"/>
            <a:ext cx="2854187" cy="2057399"/>
          </a:xfrm>
          <a:prstGeom prst="rect">
            <a:avLst/>
          </a:prstGeom>
        </p:spPr>
      </p:pic>
      <p:pic>
        <p:nvPicPr>
          <p:cNvPr id="7" name="Picture 6" descr="A group of people sitting at a table with food&#10;&#10;Description automatically generated with low confidence">
            <a:extLst>
              <a:ext uri="{FF2B5EF4-FFF2-40B4-BE49-F238E27FC236}">
                <a16:creationId xmlns:a16="http://schemas.microsoft.com/office/drawing/2014/main" id="{8742F2F9-720F-DB46-93D7-89DD328111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582" y="384313"/>
            <a:ext cx="3077818" cy="1537252"/>
          </a:xfrm>
          <a:prstGeom prst="rect">
            <a:avLst/>
          </a:prstGeom>
        </p:spPr>
      </p:pic>
    </p:spTree>
    <p:extLst>
      <p:ext uri="{BB962C8B-B14F-4D97-AF65-F5344CB8AC3E}">
        <p14:creationId xmlns:p14="http://schemas.microsoft.com/office/powerpoint/2010/main" val="27478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customXml/itemProps2.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3.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8637</TotalTime>
  <Words>783</Words>
  <Application>Microsoft Office PowerPoint</Application>
  <PresentationFormat>شاشة عريضة</PresentationFormat>
  <Paragraphs>139</Paragraphs>
  <Slides>5</Slides>
  <Notes>4</Notes>
  <HiddenSlides>0</HiddenSlides>
  <MMClips>0</MMClips>
  <ScaleCrop>false</ScaleCrop>
  <HeadingPairs>
    <vt:vector size="6" baseType="variant">
      <vt:variant>
        <vt:lpstr>الخطوط المستخدمة</vt:lpstr>
      </vt:variant>
      <vt:variant>
        <vt:i4>4</vt:i4>
      </vt:variant>
      <vt:variant>
        <vt:lpstr>نسق</vt:lpstr>
      </vt:variant>
      <vt:variant>
        <vt:i4>2</vt:i4>
      </vt:variant>
      <vt:variant>
        <vt:lpstr>عناوين الشرائح</vt:lpstr>
      </vt:variant>
      <vt:variant>
        <vt:i4>5</vt:i4>
      </vt:variant>
    </vt:vector>
  </HeadingPairs>
  <TitlesOfParts>
    <vt:vector size="11" baseType="lpstr">
      <vt:lpstr>Arial</vt:lpstr>
      <vt:lpstr>Calibri</vt:lpstr>
      <vt:lpstr>Calibri Light</vt:lpstr>
      <vt:lpstr>Sakkal Majalla</vt:lpstr>
      <vt:lpstr>Office Theme</vt:lpstr>
      <vt:lpstr>1_Office Theme</vt:lpstr>
      <vt:lpstr>اعداد وجبة طعام رئيسية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khadeja alkaabi</cp:lastModifiedBy>
  <cp:revision>440</cp:revision>
  <dcterms:created xsi:type="dcterms:W3CDTF">2020-07-26T19:33:45Z</dcterms:created>
  <dcterms:modified xsi:type="dcterms:W3CDTF">2021-02-05T12:50:18Z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