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6" r:id="rId2"/>
    <p:sldId id="265" r:id="rId3"/>
    <p:sldId id="263" r:id="rId4"/>
    <p:sldId id="262" r:id="rId5"/>
    <p:sldId id="261" r:id="rId6"/>
    <p:sldId id="268" r:id="rId7"/>
    <p:sldId id="260" r:id="rId8"/>
    <p:sldId id="259" r:id="rId9"/>
    <p:sldId id="258" r:id="rId10"/>
    <p:sldId id="257" r:id="rId11"/>
    <p:sldId id="264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674165-1342-43FF-BA54-9015B0F7588A}" v="10" dt="2021-01-27T21:13:28.5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973" autoAdjust="0"/>
    <p:restoredTop sz="93250" autoAdjust="0"/>
  </p:normalViewPr>
  <p:slideViewPr>
    <p:cSldViewPr snapToGrid="0">
      <p:cViewPr>
        <p:scale>
          <a:sx n="50" d="100"/>
          <a:sy n="50" d="100"/>
        </p:scale>
        <p:origin x="-1416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pPr/>
              <a:t>1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pPr/>
              <a:t>1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pPr/>
              <a:t>1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83571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pPr/>
              <a:t>1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pPr/>
              <a:t>1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pPr/>
              <a:t>1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pPr/>
              <a:t>1 February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pPr/>
              <a:t>1 February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pPr/>
              <a:t>1 February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pPr/>
              <a:t>1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pPr/>
              <a:t>1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pPr/>
              <a:t>1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6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QNqp0ySGDg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haN8wSmkz0I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1800" dirty="0" smtClean="0"/>
              <a:t>مقدم الهدف</a:t>
            </a:r>
          </a:p>
          <a:p>
            <a:pPr algn="ctr"/>
            <a:r>
              <a:rPr lang="ar-SA" sz="1800" dirty="0" smtClean="0"/>
              <a:t>نادية سيف الشامسي</a:t>
            </a:r>
            <a:endParaRPr lang="ar-SA" sz="1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" r="5133"/>
          <a:stretch>
            <a:fillRect/>
          </a:stretch>
        </p:blipFill>
        <p:spPr/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SA" sz="2800" dirty="0" smtClean="0">
                <a:cs typeface="Times New Roman"/>
              </a:rPr>
              <a:t>فهم مايقال له </a:t>
            </a:r>
            <a:r>
              <a:rPr lang="ar-SA" sz="2800" dirty="0"/>
              <a:t>دون التعبير عنه بشكل </a:t>
            </a:r>
            <a:r>
              <a:rPr lang="ar-SA" sz="2800" dirty="0" smtClean="0"/>
              <a:t>مفهوم</a:t>
            </a:r>
            <a:endParaRPr lang="ar-SA" sz="28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8590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8D6BE00B-FAE2-4A9B-A8F6-AFD71A16B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5378" y="909580"/>
            <a:ext cx="3940234" cy="832104"/>
          </a:xfrm>
        </p:spPr>
        <p:txBody>
          <a:bodyPr/>
          <a:lstStyle/>
          <a:p>
            <a:pPr algn="ctr"/>
            <a:r>
              <a:rPr lang="ar-SA" dirty="0" smtClean="0">
                <a:cs typeface="Times New Roman"/>
              </a:rPr>
              <a:t>4- يضع إشارة صح عند الكلام الذي يفهمه</a:t>
            </a:r>
            <a:endParaRPr lang="ar-SA" dirty="0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xmlns="" id="{822335BF-BBB0-48FD-A6C7-450D0CDC6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10</a:t>
            </a:fld>
            <a:endParaRPr lang="en-US" noProof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500" y="2684584"/>
            <a:ext cx="5538421" cy="2754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31390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pPr/>
              <a:t>1 February 2021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11</a:t>
            </a:fld>
            <a:endParaRPr lang="en-GB"/>
          </a:p>
        </p:txBody>
      </p:sp>
      <p:graphicFrame>
        <p:nvGraphicFramePr>
          <p:cNvPr id="4" name="Media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3547125"/>
              </p:ext>
            </p:extLst>
          </p:nvPr>
        </p:nvGraphicFramePr>
        <p:xfrm>
          <a:off x="69670" y="136524"/>
          <a:ext cx="12026535" cy="52959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513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5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49701">
                <a:tc>
                  <a:txBody>
                    <a:bodyPr/>
                    <a:lstStyle/>
                    <a:p>
                      <a:pPr algn="r" rtl="1"/>
                      <a:endParaRPr lang="ar-AE" sz="1200" u="none" baseline="0" dirty="0"/>
                    </a:p>
                    <a:p>
                      <a:pPr marL="0" algn="r" defTabSz="914400" rtl="1" eaLnBrk="1" latinLnBrk="0" hangingPunct="1"/>
                      <a:r>
                        <a:rPr lang="ar-AE" sz="1200" u="none" kern="1200" baseline="0" dirty="0">
                          <a:solidFill>
                            <a:srgbClr val="FF0000"/>
                          </a:solidFill>
                        </a:rPr>
                        <a:t>الحصة الدراسية:</a:t>
                      </a:r>
                    </a:p>
                    <a:p>
                      <a:pPr algn="r" rtl="1"/>
                      <a:endParaRPr lang="ar-AE" sz="1200" u="none" baseline="0" dirty="0"/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u="none" baseline="0" dirty="0">
                          <a:solidFill>
                            <a:srgbClr val="FF0000"/>
                          </a:solidFill>
                        </a:rPr>
                        <a:t>الهدف الرئيسي:  </a:t>
                      </a:r>
                      <a:r>
                        <a:rPr lang="ar-SA" sz="1200" dirty="0" smtClean="0"/>
                        <a:t>م</a:t>
                      </a:r>
                      <a:r>
                        <a:rPr lang="ar-SA" sz="1200" u="none" baseline="0" dirty="0" smtClean="0"/>
                        <a:t>فهم مايقال دون </a:t>
                      </a:r>
                      <a:r>
                        <a:rPr lang="ar-SA" sz="1200" dirty="0" smtClean="0"/>
                        <a:t>التعبير عنه بشكل مفهوم</a:t>
                      </a:r>
                    </a:p>
                    <a:p>
                      <a:pPr lvl="0" algn="r" rtl="1">
                        <a:buNone/>
                      </a:pPr>
                      <a:endParaRPr lang="ar-AE" sz="1200" u="none" baseline="0" dirty="0"/>
                    </a:p>
                    <a:p>
                      <a:pPr lvl="0" algn="r" rtl="1">
                        <a:buNone/>
                      </a:pPr>
                      <a:endParaRPr lang="ar-AE" sz="1200" u="none" baseline="0" dirty="0"/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u="none" baseline="0" dirty="0"/>
                        <a:t>1- قراءة الدرس بطريقة معبرة للطلبة عدة مرات مع الإشارة الى الصور في كتاب دليل الطالب </a:t>
                      </a:r>
                    </a:p>
                    <a:p>
                      <a:pPr marL="0" lvl="0" indent="0" algn="r" rtl="1">
                        <a:buFont typeface="+mj-lt"/>
                        <a:buNone/>
                      </a:pPr>
                      <a:endParaRPr lang="ar-AE" sz="1200" u="none" baseline="0" dirty="0"/>
                    </a:p>
                    <a:p>
                      <a:pPr marL="0" lvl="0" indent="0" algn="r" rtl="1">
                        <a:buFont typeface="+mj-lt"/>
                        <a:buNone/>
                      </a:pPr>
                      <a:r>
                        <a:rPr lang="ar-AE" sz="1200" u="none" baseline="0" dirty="0"/>
                        <a:t>2- تنفيذ التمارين والأنشطة الصفية في كتاب  دليل الطالب </a:t>
                      </a:r>
                      <a:endParaRPr lang="ar-AE" dirty="0"/>
                    </a:p>
                    <a:p>
                      <a:pPr marL="0" lvl="0" indent="0" algn="r" rtl="1">
                        <a:buFont typeface="+mj-lt"/>
                        <a:buNone/>
                      </a:pPr>
                      <a:endParaRPr lang="ar-AE" sz="1200" u="none" baseline="0" dirty="0"/>
                    </a:p>
                    <a:p>
                      <a:pPr marL="0" lvl="0" indent="0" algn="r" rtl="1">
                        <a:buFont typeface="+mj-lt"/>
                        <a:buNone/>
                      </a:pPr>
                      <a:endParaRPr lang="ar-AE" sz="1200" u="sng" baseline="0" dirty="0"/>
                    </a:p>
                    <a:p>
                      <a:pPr marL="0" lvl="0" indent="0" algn="r" rtl="1">
                        <a:buFont typeface="+mj-lt"/>
                        <a:buNone/>
                      </a:pPr>
                      <a:endParaRPr lang="ar-AE" sz="1200" u="sng" baseline="0" dirty="0"/>
                    </a:p>
                    <a:p>
                      <a:pPr marL="0" lvl="0" indent="0" algn="r" rtl="1">
                        <a:buFont typeface="+mj-lt"/>
                        <a:buNone/>
                      </a:pPr>
                      <a:endParaRPr lang="ar-AE" sz="1200" u="sng" baseline="0" dirty="0"/>
                    </a:p>
                    <a:p>
                      <a:pPr marL="0" lvl="0" indent="0" algn="r" rtl="1">
                        <a:buFont typeface="+mj-lt"/>
                        <a:buNone/>
                      </a:pPr>
                      <a:r>
                        <a:rPr lang="ar-AE" sz="1200" u="sng" baseline="0" dirty="0">
                          <a:solidFill>
                            <a:srgbClr val="FF0000"/>
                          </a:solidFill>
                        </a:rPr>
                        <a:t>النشاط الرياضي  : </a:t>
                      </a:r>
                      <a:r>
                        <a:rPr lang="ar-AE" sz="1200" u="none" baseline="0" dirty="0">
                          <a:solidFill>
                            <a:srgbClr val="FF0000"/>
                          </a:solidFill>
                        </a:rPr>
                        <a:t> </a:t>
                      </a:r>
                      <a:r>
                        <a:rPr lang="ar-SA" sz="1200" u="none" baseline="0" dirty="0" smtClean="0">
                          <a:solidFill>
                            <a:schemeClr val="tx1"/>
                          </a:solidFill>
                        </a:rPr>
                        <a:t> مسابقة التعبير عن مافهمه بلغة واضحة  اكثر واسرع</a:t>
                      </a:r>
                      <a:endParaRPr lang="ar-AE" sz="1200" u="none" kern="1200" baseline="0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r" rtl="1">
                        <a:buFont typeface="+mj-lt"/>
                        <a:buNone/>
                      </a:pPr>
                      <a:r>
                        <a:rPr lang="ar-AE" sz="1200" u="sng" baseline="0" dirty="0">
                          <a:solidFill>
                            <a:srgbClr val="FF0000"/>
                          </a:solidFill>
                        </a:rPr>
                        <a:t>النشاط الفني</a:t>
                      </a:r>
                      <a:r>
                        <a:rPr lang="ar-SA" sz="1200" u="sng" baseline="0" dirty="0">
                          <a:solidFill>
                            <a:srgbClr val="FF0000"/>
                          </a:solidFill>
                        </a:rPr>
                        <a:t>  : </a:t>
                      </a:r>
                      <a:r>
                        <a:rPr lang="ar-SA" sz="1200" u="none" baseline="0" dirty="0">
                          <a:solidFill>
                            <a:srgbClr val="FF0000"/>
                          </a:solidFill>
                        </a:rPr>
                        <a:t> </a:t>
                      </a:r>
                      <a:r>
                        <a:rPr lang="ar-SA" sz="1200" u="none" baseline="0" dirty="0" smtClean="0">
                          <a:solidFill>
                            <a:schemeClr val="tx1"/>
                          </a:solidFill>
                        </a:rPr>
                        <a:t>يقوم الطالب بتلوين صورة السيارة </a:t>
                      </a:r>
                      <a:endParaRPr lang="ar-AE" sz="1200" u="none" kern="12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r" rtl="1">
                        <a:buFont typeface="+mj-lt"/>
                        <a:buNone/>
                      </a:pPr>
                      <a:r>
                        <a:rPr lang="ar-SA" sz="1200" u="sng" kern="1200" baseline="0" dirty="0">
                          <a:solidFill>
                            <a:srgbClr val="FF0000"/>
                          </a:solidFill>
                        </a:rPr>
                        <a:t>النشاط الموسيقي</a:t>
                      </a:r>
                      <a:r>
                        <a:rPr lang="ar-SA" sz="1200" u="sng" kern="1200" baseline="0" dirty="0" smtClean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ar-SA" sz="1200" u="none" kern="1200" baseline="0" dirty="0" smtClean="0">
                          <a:solidFill>
                            <a:schemeClr val="tx1"/>
                          </a:solidFill>
                        </a:rPr>
                        <a:t> الاستماع إلى انشودة ينشدها المعلم أثناء اداء المهارة</a:t>
                      </a:r>
                      <a:endParaRPr lang="ar-SA" sz="1200" u="sng" kern="1200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aseline="0"/>
                    </a:p>
                    <a:p>
                      <a:pPr algn="ctr" rtl="1"/>
                      <a:r>
                        <a:rPr lang="ar-AE" sz="1400" baseline="0"/>
                        <a:t>دليل المعلم</a:t>
                      </a:r>
                    </a:p>
                    <a:p>
                      <a:pPr algn="ctr" rtl="1"/>
                      <a:endParaRPr lang="ar-AE" sz="1400" baseline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6206">
                <a:tc>
                  <a:txBody>
                    <a:bodyPr/>
                    <a:lstStyle/>
                    <a:p>
                      <a:pPr marL="0" marR="0" lvl="0" indent="0" algn="r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ar-SA" sz="1200" baseline="0" dirty="0" smtClean="0"/>
                        <a:t>الطلب من الاسرة ان تساعد الطالب في التعبير عن فهمه الكلام  باستخدام كلمات بسيطة</a:t>
                      </a:r>
                      <a:endParaRPr lang="ar-SA" sz="12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ar-AE" sz="1400" baseline="0" dirty="0"/>
                        <a:t>الواجب المنزلي 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013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000" u="sng" dirty="0"/>
                    </a:p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b="1" u="sng" dirty="0" smtClean="0">
                          <a:hlinkClick r:id="rId2"/>
                        </a:rPr>
                        <a:t>https://youtu.be/QNqp0ySGDgM</a:t>
                      </a:r>
                      <a:r>
                        <a:rPr lang="ar-SA" sz="1200" b="1" u="sng" dirty="0" smtClean="0"/>
                        <a:t> </a:t>
                      </a:r>
                      <a:endParaRPr lang="ar-SA" sz="10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aseline="0" dirty="0"/>
                        <a:t>تمارين الكترونية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62062">
                <a:tc>
                  <a:txBody>
                    <a:bodyPr/>
                    <a:lstStyle/>
                    <a:p>
                      <a:pPr algn="r" rtl="1"/>
                      <a:r>
                        <a:rPr lang="ar-AE" sz="1200" baseline="0" dirty="0">
                          <a:solidFill>
                            <a:srgbClr val="FF0000"/>
                          </a:solidFill>
                        </a:rPr>
                        <a:t>جيد</a:t>
                      </a:r>
                      <a:r>
                        <a:rPr lang="ar-AE" sz="1200" baseline="0" dirty="0"/>
                        <a:t>: أن </a:t>
                      </a:r>
                      <a:r>
                        <a:rPr lang="ar-SA" sz="1200" baseline="0" dirty="0" smtClean="0"/>
                        <a:t> يعبر الطالب عن فهمه بلغة غير واضحة</a:t>
                      </a:r>
                      <a:r>
                        <a:rPr lang="ar-AE" sz="1200" baseline="0" dirty="0" smtClean="0"/>
                        <a:t>.</a:t>
                      </a:r>
                      <a:r>
                        <a:rPr lang="ar-AE" sz="1200" baseline="0" dirty="0"/>
                        <a:t>                                     </a:t>
                      </a:r>
                      <a:endParaRPr lang="ar-SA" dirty="0"/>
                    </a:p>
                    <a:p>
                      <a:pPr lvl="0" algn="r" rtl="1">
                        <a:buNone/>
                      </a:pPr>
                      <a:r>
                        <a:rPr lang="ar-AE" sz="1200" baseline="0" dirty="0">
                          <a:solidFill>
                            <a:srgbClr val="FF0000"/>
                          </a:solidFill>
                        </a:rPr>
                        <a:t>متوسط:</a:t>
                      </a:r>
                      <a:r>
                        <a:rPr lang="ar-AE" sz="1200" baseline="0" dirty="0"/>
                        <a:t> </a:t>
                      </a:r>
                      <a:r>
                        <a:rPr lang="ar-AE" sz="1200" baseline="0" dirty="0" smtClean="0"/>
                        <a:t>أن</a:t>
                      </a:r>
                      <a:r>
                        <a:rPr lang="ar-AE" sz="1200" baseline="0" dirty="0"/>
                        <a:t> </a:t>
                      </a:r>
                      <a:r>
                        <a:rPr lang="ar-SA" sz="1200" baseline="0" dirty="0" smtClean="0"/>
                        <a:t>يعبر الطالب عن فهمه بكلمات بسيطة</a:t>
                      </a:r>
                      <a:r>
                        <a:rPr lang="ar-AE" sz="1200" baseline="0" dirty="0" smtClean="0"/>
                        <a:t>.</a:t>
                      </a:r>
                      <a:r>
                        <a:rPr lang="ar-AE" sz="1200" baseline="0" dirty="0"/>
                        <a:t>                                                                         </a:t>
                      </a:r>
                    </a:p>
                    <a:p>
                      <a:pPr lvl="0" algn="r" rtl="1">
                        <a:buNone/>
                      </a:pPr>
                      <a:r>
                        <a:rPr lang="ar-AE" sz="1200" baseline="0" dirty="0">
                          <a:solidFill>
                            <a:srgbClr val="FF0000"/>
                          </a:solidFill>
                        </a:rPr>
                        <a:t>مرتفع</a:t>
                      </a:r>
                      <a:r>
                        <a:rPr lang="ar-AE" sz="1200" baseline="0" dirty="0"/>
                        <a:t>: أن </a:t>
                      </a:r>
                      <a:r>
                        <a:rPr lang="ar-SA" sz="1200" baseline="0" dirty="0" smtClean="0"/>
                        <a:t> يعبر الطالب عن فهمهبلغة واضحة ومفهومة</a:t>
                      </a:r>
                      <a:r>
                        <a:rPr lang="ar-AE" sz="1200" baseline="0" dirty="0"/>
                        <a:t> </a:t>
                      </a:r>
                    </a:p>
                    <a:p>
                      <a:pPr lvl="0" algn="r" rtl="1">
                        <a:buNone/>
                      </a:pPr>
                      <a:endParaRPr lang="ar-AE" sz="12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dirty="0"/>
                        <a:t>التقييم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016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xmlns="" id="{EACA1225-9D7B-46D9-82F2-A7FABBED8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pPr/>
              <a:t>1 February 2021</a:t>
            </a:fld>
            <a:endParaRPr lang="en-GB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xmlns="" id="{DC3650E0-240B-4A86-880D-C9CDC3EED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2</a:t>
            </a:fld>
            <a:endParaRPr lang="en-GB"/>
          </a:p>
        </p:txBody>
      </p:sp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xmlns="" id="{C1A5B95F-BEEE-45EF-8B8F-766838E9D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51283"/>
              </p:ext>
            </p:extLst>
          </p:nvPr>
        </p:nvGraphicFramePr>
        <p:xfrm>
          <a:off x="232917" y="94105"/>
          <a:ext cx="11770454" cy="64668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494682">
                  <a:extLst>
                    <a:ext uri="{9D8B030D-6E8A-4147-A177-3AD203B41FA5}">
                      <a16:colId xmlns:a16="http://schemas.microsoft.com/office/drawing/2014/main" xmlns="" val="3055232960"/>
                    </a:ext>
                  </a:extLst>
                </a:gridCol>
                <a:gridCol w="3665156">
                  <a:extLst>
                    <a:ext uri="{9D8B030D-6E8A-4147-A177-3AD203B41FA5}">
                      <a16:colId xmlns:a16="http://schemas.microsoft.com/office/drawing/2014/main" xmlns="" val="1432565951"/>
                    </a:ext>
                  </a:extLst>
                </a:gridCol>
                <a:gridCol w="3157670">
                  <a:extLst>
                    <a:ext uri="{9D8B030D-6E8A-4147-A177-3AD203B41FA5}">
                      <a16:colId xmlns:a16="http://schemas.microsoft.com/office/drawing/2014/main" xmlns="" val="388691790"/>
                    </a:ext>
                  </a:extLst>
                </a:gridCol>
                <a:gridCol w="1452946">
                  <a:extLst>
                    <a:ext uri="{9D8B030D-6E8A-4147-A177-3AD203B41FA5}">
                      <a16:colId xmlns:a16="http://schemas.microsoft.com/office/drawing/2014/main" xmlns="" val="1648254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/>
                        <a:t>المراجعة: أ. </a:t>
                      </a:r>
                      <a:r>
                        <a:rPr lang="ar-SA" sz="1200" dirty="0" smtClean="0"/>
                        <a:t>منه الكتبي</a:t>
                      </a:r>
                      <a:endParaRPr lang="ar-S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/>
                        <a:t>الإعداد: </a:t>
                      </a:r>
                      <a:r>
                        <a:rPr lang="ar-SA" sz="1200" dirty="0" smtClean="0"/>
                        <a:t>أ</a:t>
                      </a:r>
                      <a:r>
                        <a:rPr lang="ar-SA" sz="1200" baseline="0" dirty="0" smtClean="0"/>
                        <a:t> نادية سيف الشامسي</a:t>
                      </a:r>
                      <a:endParaRPr lang="ar-SA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 smtClean="0">
                          <a:cs typeface="Times New Roman"/>
                        </a:rPr>
                        <a:t>فهم مايقال له </a:t>
                      </a:r>
                      <a:r>
                        <a:rPr lang="ar-SA" sz="1200" dirty="0" smtClean="0"/>
                        <a:t>دون التعبير عنه بشكل مفهوم</a:t>
                      </a:r>
                    </a:p>
                    <a:p>
                      <a:pPr algn="ctr" rtl="1"/>
                      <a:r>
                        <a:rPr lang="ar-SA" sz="1200" dirty="0" smtClean="0"/>
                        <a:t>رقم الهدف (889)</a:t>
                      </a:r>
                      <a:endParaRPr lang="ar-S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>
                          <a:solidFill>
                            <a:schemeClr val="tx1"/>
                          </a:solidFill>
                        </a:rPr>
                        <a:t>الهدف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1590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200"/>
                        <a:t>الفئة العمرية : 3 الى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/>
                        <a:t>مستوى الشدة: شديدة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/>
                        <a:t>فئة الإعاقة: إعاقة شديدة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>
                          <a:solidFill>
                            <a:schemeClr val="tx1"/>
                          </a:solidFill>
                        </a:rPr>
                        <a:t>بيانات الهدف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264843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lvl="0" algn="r" rtl="1">
                        <a:buNone/>
                      </a:pPr>
                      <a:endParaRPr lang="ar-SA" sz="1400" dirty="0"/>
                    </a:p>
                    <a:p>
                      <a:pPr lvl="0" algn="r" rtl="1">
                        <a:buNone/>
                      </a:pPr>
                      <a:r>
                        <a:rPr lang="ar-SA" sz="1400" dirty="0">
                          <a:solidFill>
                            <a:srgbClr val="FF0000"/>
                          </a:solidFill>
                        </a:rPr>
                        <a:t>عنوان الدرس</a:t>
                      </a:r>
                      <a:r>
                        <a:rPr lang="ar-SA" sz="1400" dirty="0" smtClean="0">
                          <a:solidFill>
                            <a:srgbClr val="FF0000"/>
                          </a:solidFill>
                        </a:rPr>
                        <a:t>: </a:t>
                      </a:r>
                      <a:r>
                        <a:rPr lang="ar-SA" sz="1400" dirty="0" smtClean="0">
                          <a:cs typeface="Times New Roman"/>
                        </a:rPr>
                        <a:t>فهم مايقال له </a:t>
                      </a:r>
                      <a:r>
                        <a:rPr lang="ar-SA" sz="1400" dirty="0" smtClean="0"/>
                        <a:t>دون التعبير عنه بشكل مفهوم</a:t>
                      </a:r>
                      <a:endParaRPr lang="ar-SA" sz="1400" dirty="0">
                        <a:solidFill>
                          <a:schemeClr val="tx1"/>
                        </a:solidFill>
                      </a:endParaRPr>
                    </a:p>
                    <a:p>
                      <a:pPr lvl="0" algn="r" rtl="1">
                        <a:buNone/>
                      </a:pPr>
                      <a:endParaRPr lang="ar-SA" sz="1400" dirty="0"/>
                    </a:p>
                    <a:p>
                      <a:pPr lvl="0" algn="r" rtl="1">
                        <a:buNone/>
                      </a:pPr>
                      <a:r>
                        <a:rPr lang="ar-SA" sz="1400" dirty="0" smtClean="0"/>
                        <a:t>والد حمد يحب ابنه حمد كثيراً</a:t>
                      </a:r>
                      <a:r>
                        <a:rPr lang="ar-SA" sz="1400" baseline="0" dirty="0" smtClean="0"/>
                        <a:t> ويخبره انه سيحضر له لعبة السيارة التي يحبها</a:t>
                      </a:r>
                    </a:p>
                    <a:p>
                      <a:pPr lvl="0" algn="r" rtl="1">
                        <a:buNone/>
                      </a:pPr>
                      <a:r>
                        <a:rPr lang="ar-SA" sz="1400" baseline="0" dirty="0" smtClean="0"/>
                        <a:t>يفرح حمد ويبتسم</a:t>
                      </a:r>
                    </a:p>
                    <a:p>
                      <a:pPr lvl="0" algn="r" rtl="1">
                        <a:buNone/>
                      </a:pPr>
                      <a:endParaRPr lang="ar-SA" sz="1400" baseline="0" dirty="0" smtClean="0"/>
                    </a:p>
                    <a:p>
                      <a:pPr lvl="0" algn="r" rtl="1">
                        <a:buNone/>
                      </a:pPr>
                      <a:endParaRPr lang="ar-SA" sz="1400" baseline="0" dirty="0" smtClean="0"/>
                    </a:p>
                    <a:p>
                      <a:pPr lvl="0" algn="r" rtl="1">
                        <a:buNone/>
                      </a:pPr>
                      <a:endParaRPr lang="ar-SA" sz="1400" baseline="0" dirty="0" smtClean="0"/>
                    </a:p>
                    <a:p>
                      <a:pPr lvl="0" algn="r" rtl="1">
                        <a:buNone/>
                      </a:pPr>
                      <a:endParaRPr lang="ar-SA" sz="1400" baseline="0" dirty="0" smtClean="0"/>
                    </a:p>
                    <a:p>
                      <a:pPr lvl="0" algn="r" rtl="1">
                        <a:buNone/>
                      </a:pPr>
                      <a:endParaRPr lang="ar-SA" sz="1400" baseline="0" dirty="0" smtClean="0"/>
                    </a:p>
                    <a:p>
                      <a:pPr lvl="0" algn="r" rtl="1">
                        <a:buNone/>
                      </a:pPr>
                      <a:endParaRPr lang="ar-SA" sz="1400" baseline="0" dirty="0" smtClean="0"/>
                    </a:p>
                    <a:p>
                      <a:pPr lvl="0" algn="r" rtl="1">
                        <a:buNone/>
                      </a:pPr>
                      <a:endParaRPr lang="ar-SA" sz="1400" baseline="0" dirty="0" smtClean="0"/>
                    </a:p>
                    <a:p>
                      <a:pPr lvl="0" algn="r" rtl="1">
                        <a:buNone/>
                      </a:pPr>
                      <a:r>
                        <a:rPr lang="ar-SA" sz="1400" baseline="0" dirty="0" smtClean="0"/>
                        <a:t>ويحاول حمد التعبير عن فرحه ولكن كلامه غير مفهوم</a:t>
                      </a:r>
                    </a:p>
                    <a:p>
                      <a:pPr lvl="0" algn="r" rtl="1">
                        <a:buNone/>
                      </a:pPr>
                      <a:endParaRPr lang="ar-SA" sz="1400" baseline="0" dirty="0" smtClean="0"/>
                    </a:p>
                    <a:p>
                      <a:pPr lvl="0" algn="r" rtl="1">
                        <a:buNone/>
                      </a:pPr>
                      <a:endParaRPr lang="ar-SA" sz="1400" baseline="0" dirty="0" smtClean="0"/>
                    </a:p>
                    <a:p>
                      <a:pPr lvl="0" algn="r" rtl="1">
                        <a:buNone/>
                      </a:pPr>
                      <a:endParaRPr lang="ar-SA" sz="1400" baseline="0" dirty="0" smtClean="0"/>
                    </a:p>
                    <a:p>
                      <a:pPr lvl="0" algn="r" rtl="1">
                        <a:buNone/>
                      </a:pPr>
                      <a:endParaRPr lang="ar-SA" sz="1400" baseline="0" dirty="0" smtClean="0"/>
                    </a:p>
                    <a:p>
                      <a:pPr lvl="0" algn="r" rtl="1">
                        <a:buNone/>
                      </a:pPr>
                      <a:endParaRPr lang="ar-SA" sz="1400" baseline="0" dirty="0" smtClean="0"/>
                    </a:p>
                    <a:p>
                      <a:pPr lvl="0" algn="r" rtl="1">
                        <a:buNone/>
                      </a:pPr>
                      <a:endParaRPr lang="ar-SA" sz="1400" baseline="0" dirty="0" smtClean="0"/>
                    </a:p>
                    <a:p>
                      <a:pPr lvl="0" algn="r" rtl="1">
                        <a:buNone/>
                      </a:pPr>
                      <a:endParaRPr lang="ar-SA" sz="1400" baseline="0" dirty="0" smtClean="0"/>
                    </a:p>
                    <a:p>
                      <a:pPr lvl="0" algn="r" rtl="1">
                        <a:buNone/>
                      </a:pPr>
                      <a:r>
                        <a:rPr lang="ar-SA" sz="1400" baseline="0" dirty="0" smtClean="0"/>
                        <a:t>فيقوم حمد برسم رسمة تعبر عن فرحه وحبه لوالده</a:t>
                      </a:r>
                    </a:p>
                    <a:p>
                      <a:pPr lvl="0" algn="r" rtl="1">
                        <a:buNone/>
                      </a:pPr>
                      <a:endParaRPr lang="ar-SA" sz="1400" baseline="0" dirty="0" smtClean="0"/>
                    </a:p>
                    <a:p>
                      <a:pPr lvl="0" algn="r" rtl="1">
                        <a:buNone/>
                      </a:pPr>
                      <a:endParaRPr lang="ar-SA" sz="1400" dirty="0" smtClean="0"/>
                    </a:p>
                    <a:p>
                      <a:pPr lvl="0" algn="r" rtl="1">
                        <a:buNone/>
                      </a:pPr>
                      <a:endParaRPr lang="ar-SA" sz="1400" dirty="0" smtClean="0"/>
                    </a:p>
                    <a:p>
                      <a:pPr lvl="0" algn="r" rtl="1">
                        <a:buNone/>
                      </a:pPr>
                      <a:endParaRPr lang="ar-SA" sz="1400" dirty="0" smtClean="0"/>
                    </a:p>
                    <a:p>
                      <a:pPr lvl="0" algn="r" rtl="1">
                        <a:buNone/>
                      </a:pPr>
                      <a:endParaRPr lang="ar-SA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endParaRPr lang="ar-SA" sz="14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endParaRPr lang="ar-SA" sz="14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endParaRPr lang="ar-SA" sz="14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endParaRPr lang="ar-SA" sz="14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endParaRPr lang="ar-SA" sz="14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endParaRPr lang="ar-SA" sz="14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endParaRPr lang="ar-SA" sz="14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endParaRPr lang="ar-SA" sz="14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r>
                        <a:rPr lang="ar-SA" sz="1600" dirty="0">
                          <a:solidFill>
                            <a:schemeClr val="tx1"/>
                          </a:solidFill>
                        </a:rPr>
                        <a:t>كتاب الطالب</a:t>
                      </a:r>
                    </a:p>
                    <a:p>
                      <a:pPr lvl="0" algn="ctr" rtl="1">
                        <a:buNone/>
                      </a:pPr>
                      <a:endParaRPr lang="ar-SA" sz="16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endParaRPr lang="ar-SA" sz="16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endParaRPr lang="ar-SA" sz="16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endParaRPr lang="ar-SA" sz="16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endParaRPr lang="ar-SA" sz="16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endParaRPr lang="ar-SA" sz="16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endParaRPr lang="ar-SA" sz="16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endParaRPr lang="ar-SA" sz="16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endParaRPr lang="ar-S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259291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40278" l="4527" r="95679">
                        <a14:foregroundMark x1="38477" y1="31852" x2="47737" y2="2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61" r="-284" b="59275"/>
          <a:stretch/>
        </p:blipFill>
        <p:spPr bwMode="auto">
          <a:xfrm>
            <a:off x="4704377" y="1700506"/>
            <a:ext cx="1475991" cy="1478430"/>
          </a:xfrm>
          <a:prstGeom prst="rect">
            <a:avLst/>
          </a:prstGeom>
          <a:noFill/>
          <a:ln>
            <a:noFill/>
          </a:ln>
          <a:effectLst>
            <a:glow rad="101600">
              <a:srgbClr val="FF000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89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9549" y="5537011"/>
            <a:ext cx="1085117" cy="1105212"/>
          </a:xfrm>
          <a:prstGeom prst="rect">
            <a:avLst/>
          </a:prstGeom>
          <a:noFill/>
          <a:ln>
            <a:noFill/>
          </a:ln>
          <a:effectLst>
            <a:glow rad="101600">
              <a:srgbClr val="FF000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0" b="97846" l="1440" r="77984">
                        <a14:foregroundMark x1="61523" y1="30462" x2="69753" y2="73231"/>
                        <a14:foregroundMark x1="69753" y1="73231" x2="68313" y2="97846"/>
                        <a14:foregroundMark x1="7613" y1="32000" x2="5144" y2="68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617" y="3625034"/>
            <a:ext cx="2182873" cy="1459740"/>
          </a:xfrm>
          <a:prstGeom prst="rect">
            <a:avLst/>
          </a:prstGeom>
          <a:noFill/>
          <a:ln>
            <a:noFill/>
          </a:ln>
          <a:effectLst>
            <a:glow rad="101600">
              <a:srgbClr val="FF000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835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B31EEF9E-9438-4242-8A60-1ABB5F415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651" y="902031"/>
            <a:ext cx="5816083" cy="832104"/>
          </a:xfrm>
        </p:spPr>
        <p:txBody>
          <a:bodyPr/>
          <a:lstStyle/>
          <a:p>
            <a:pPr algn="ctr"/>
            <a:r>
              <a:rPr lang="ar-SA" dirty="0" smtClean="0">
                <a:cs typeface="Times New Roman"/>
              </a:rPr>
              <a:t>1- يجب على المعلم قول ماذا سيحضر والدك ؟</a:t>
            </a:r>
            <a:br>
              <a:rPr lang="ar-SA" dirty="0" smtClean="0">
                <a:cs typeface="Times New Roman"/>
              </a:rPr>
            </a:br>
            <a:r>
              <a:rPr lang="ar-SA" dirty="0" smtClean="0">
                <a:cs typeface="Times New Roman"/>
              </a:rPr>
              <a:t>سيارة جميلة بعد يقول الطالب أن ينظر إلى الصورة</a:t>
            </a:r>
            <a:endParaRPr lang="ar-SA" dirty="0">
              <a:cs typeface="Times New Roman"/>
            </a:endParaRP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xmlns="" id="{35151EBB-5624-4138-A0A7-663C0FBB8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3</a:t>
            </a:fld>
            <a:endParaRPr lang="en-US" noProof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352" b="43241" l="412" r="100000">
                        <a14:foregroundMark x1="54938" y1="25926" x2="91564" y2="24907"/>
                        <a14:foregroundMark x1="74074" y1="21204" x2="81070" y2="3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41" b="53162"/>
          <a:stretch/>
        </p:blipFill>
        <p:spPr bwMode="auto">
          <a:xfrm>
            <a:off x="4918563" y="3052958"/>
            <a:ext cx="2947621" cy="2351379"/>
          </a:xfrm>
          <a:prstGeom prst="rect">
            <a:avLst/>
          </a:prstGeom>
          <a:noFill/>
          <a:ln>
            <a:noFill/>
          </a:ln>
          <a:effectLst>
            <a:glow rad="101600">
              <a:srgbClr val="FF000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114550"/>
            <a:ext cx="2076450" cy="2324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086975" y="0"/>
            <a:ext cx="2076450" cy="2324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86975" y="4514850"/>
            <a:ext cx="2076450" cy="2324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06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8550B2E-6266-45DC-B19C-0AB61CE8E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218" y="557887"/>
            <a:ext cx="5429864" cy="832104"/>
          </a:xfrm>
        </p:spPr>
        <p:txBody>
          <a:bodyPr/>
          <a:lstStyle/>
          <a:p>
            <a:pPr algn="ctr"/>
            <a:r>
              <a:rPr lang="ar-SA" dirty="0">
                <a:cs typeface="Times New Roman"/>
              </a:rPr>
              <a:t>2- </a:t>
            </a:r>
            <a:r>
              <a:rPr lang="ar-SA" dirty="0" smtClean="0">
                <a:cs typeface="Times New Roman"/>
              </a:rPr>
              <a:t>يجب على المعلم قول ما رأيك ؟ </a:t>
            </a:r>
            <a:br>
              <a:rPr lang="ar-SA" dirty="0" smtClean="0">
                <a:cs typeface="Times New Roman"/>
              </a:rPr>
            </a:br>
            <a:r>
              <a:rPr lang="ar-SA" dirty="0" smtClean="0">
                <a:cs typeface="Times New Roman"/>
              </a:rPr>
              <a:t>يقول الطالب انا سعيد بعد أنينظر إلى الصورة </a:t>
            </a:r>
            <a:endParaRPr lang="ar-SA" dirty="0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xmlns="" id="{35F7C05F-124B-4502-BBB7-DC71A510D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4</a:t>
            </a:fld>
            <a:endParaRPr lang="en-US" noProof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766" r="870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218" y="2724341"/>
            <a:ext cx="3483951" cy="2405238"/>
          </a:xfrm>
          <a:prstGeom prst="rect">
            <a:avLst/>
          </a:prstGeom>
          <a:noFill/>
          <a:ln>
            <a:noFill/>
          </a:ln>
          <a:effectLst>
            <a:glow rad="101600">
              <a:srgbClr val="FF000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114550"/>
            <a:ext cx="2076450" cy="2324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086975" y="0"/>
            <a:ext cx="2076450" cy="2324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86975" y="4514850"/>
            <a:ext cx="2076450" cy="2324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39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232520D0-3D68-48B5-A420-6B165F44D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43" y="642679"/>
            <a:ext cx="5419427" cy="832104"/>
          </a:xfrm>
        </p:spPr>
        <p:txBody>
          <a:bodyPr/>
          <a:lstStyle/>
          <a:p>
            <a:pPr algn="ctr"/>
            <a:r>
              <a:rPr lang="ar-SA" dirty="0">
                <a:cs typeface="Times New Roman"/>
              </a:rPr>
              <a:t>3- </a:t>
            </a:r>
            <a:r>
              <a:rPr lang="ar-SA" dirty="0" smtClean="0">
                <a:cs typeface="Times New Roman"/>
              </a:rPr>
              <a:t>يجب على المعلم قول ماذا رسمت لوالدك ؟ </a:t>
            </a:r>
            <a:br>
              <a:rPr lang="ar-SA" dirty="0" smtClean="0">
                <a:cs typeface="Times New Roman"/>
              </a:rPr>
            </a:br>
            <a:r>
              <a:rPr lang="ar-SA" dirty="0" smtClean="0">
                <a:cs typeface="Times New Roman"/>
              </a:rPr>
              <a:t>يقول الطالب قلب كبير كتبت بداخله أبي بعد أن ينظر إلى الصورة</a:t>
            </a:r>
            <a:endParaRPr lang="ar-SA" dirty="0">
              <a:cs typeface="Times New Roman"/>
            </a:endParaRP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xmlns="" id="{2E8C5E0F-E61D-427E-BCBA-E64D595F1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5</a:t>
            </a:fld>
            <a:endParaRPr lang="en-US" noProof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77" b="89451" l="1875" r="96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646" y="2498643"/>
            <a:ext cx="3387969" cy="2436772"/>
          </a:xfrm>
          <a:prstGeom prst="rect">
            <a:avLst/>
          </a:prstGeom>
          <a:noFill/>
          <a:ln>
            <a:noFill/>
          </a:ln>
          <a:effectLst>
            <a:glow rad="101600">
              <a:srgbClr val="FF000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114550"/>
            <a:ext cx="2076450" cy="2324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086975" y="0"/>
            <a:ext cx="2076450" cy="2324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86975" y="4514850"/>
            <a:ext cx="2076450" cy="2324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98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xmlns="" id="{BADA2F72-22BD-4DE7-B30C-C3FCC4F95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pPr/>
              <a:t>1 February 2021</a:t>
            </a:fld>
            <a:endParaRPr lang="en-GB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xmlns="" id="{AA218FA1-C747-4840-A644-A3EDD40C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6</a:t>
            </a:fld>
            <a:endParaRPr lang="en-GB"/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xmlns="" id="{5CE70F8C-B716-435C-B87A-300F24AD1E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460509"/>
              </p:ext>
            </p:extLst>
          </p:nvPr>
        </p:nvGraphicFramePr>
        <p:xfrm>
          <a:off x="279734" y="365342"/>
          <a:ext cx="11698906" cy="50952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275094">
                  <a:extLst>
                    <a:ext uri="{9D8B030D-6E8A-4147-A177-3AD203B41FA5}">
                      <a16:colId xmlns:a16="http://schemas.microsoft.com/office/drawing/2014/main" xmlns="" val="3716782881"/>
                    </a:ext>
                  </a:extLst>
                </a:gridCol>
                <a:gridCol w="1423812">
                  <a:extLst>
                    <a:ext uri="{9D8B030D-6E8A-4147-A177-3AD203B41FA5}">
                      <a16:colId xmlns:a16="http://schemas.microsoft.com/office/drawing/2014/main" xmlns="" val="1942174346"/>
                    </a:ext>
                  </a:extLst>
                </a:gridCol>
              </a:tblGrid>
              <a:tr h="27942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dirty="0" smtClean="0">
                          <a:cs typeface="Times New Roman"/>
                        </a:rPr>
                        <a:t>فهم مايقال له </a:t>
                      </a:r>
                      <a:r>
                        <a:rPr lang="ar-SA" sz="1100" dirty="0" smtClean="0"/>
                        <a:t>دون التعبير عنه بشكل مفهوم</a:t>
                      </a:r>
                    </a:p>
                    <a:p>
                      <a:pPr lvl="0" algn="r" rtl="1">
                        <a:buNone/>
                      </a:pP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/>
                        <a:t>الهدف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047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sz="1100" dirty="0"/>
                        <a:t>أنشطة مهارية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/>
                        <a:t>المكونات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7775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sz="1200" dirty="0"/>
                        <a:t>   </a:t>
                      </a:r>
                    </a:p>
                    <a:p>
                      <a:pPr lvl="0" algn="r" rtl="1">
                        <a:buNone/>
                      </a:pPr>
                      <a:endParaRPr lang="ar-SA" sz="1200" dirty="0"/>
                    </a:p>
                    <a:p>
                      <a:pPr lvl="0" algn="r" rtl="1">
                        <a:buNone/>
                      </a:pPr>
                      <a:endParaRPr lang="ar-SA" sz="1200" dirty="0"/>
                    </a:p>
                    <a:p>
                      <a:pPr lvl="0" algn="r" rtl="1">
                        <a:buNone/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</a:rPr>
                        <a:t>استراتيجيات التعليم </a:t>
                      </a:r>
                      <a:r>
                        <a:rPr lang="ar-SA" sz="1200" dirty="0">
                          <a:solidFill>
                            <a:srgbClr val="FF0000"/>
                          </a:solidFill>
                        </a:rPr>
                        <a:t>:</a:t>
                      </a:r>
                    </a:p>
                    <a:p>
                      <a:pPr lvl="0" algn="r" rtl="1">
                        <a:buNone/>
                      </a:pPr>
                      <a:endParaRPr lang="ar-SA" sz="1200" dirty="0">
                        <a:solidFill>
                          <a:srgbClr val="FF0000"/>
                        </a:solidFill>
                      </a:endParaRPr>
                    </a:p>
                    <a:p>
                      <a:pPr lvl="0" algn="r" rtl="1">
                        <a:buNone/>
                      </a:pPr>
                      <a:endParaRPr lang="ar-SA" sz="1200" dirty="0">
                        <a:solidFill>
                          <a:srgbClr val="FF0000"/>
                        </a:solidFill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SA" sz="1200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ar-SA" sz="1200" b="0" i="0" u="none" strike="noStrike" noProof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lang="ar-SA" sz="1200" b="0" i="0" u="none" strike="noStrike" noProof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التعلم</a:t>
                      </a:r>
                      <a:r>
                        <a:rPr lang="ar-SA" sz="1200" b="0" i="0" u="none" strike="noStrike" baseline="0" noProof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بالاقران:</a:t>
                      </a:r>
                      <a:endParaRPr lang="ar-SA" sz="1200" dirty="0">
                        <a:solidFill>
                          <a:srgbClr val="FF0000"/>
                        </a:solidFill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SA" sz="1200" dirty="0">
                          <a:solidFill>
                            <a:srgbClr val="FF0000"/>
                          </a:solidFill>
                        </a:rPr>
                        <a:t>  </a:t>
                      </a:r>
                      <a:r>
                        <a:rPr lang="ar-SA" sz="120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ar-SA" sz="1200" dirty="0" smtClean="0">
                          <a:solidFill>
                            <a:schemeClr val="tx1"/>
                          </a:solidFill>
                        </a:rPr>
                        <a:t>يتعلم</a:t>
                      </a:r>
                      <a:r>
                        <a:rPr lang="ar-SA" sz="1200" baseline="0" dirty="0" smtClean="0">
                          <a:solidFill>
                            <a:schemeClr val="tx1"/>
                          </a:solidFill>
                        </a:rPr>
                        <a:t> الطالب كيفيةا التعبير بلغة واضحة بالتعاون مع صديق من عمره وجنسه</a:t>
                      </a:r>
                      <a:endParaRPr lang="ar-SA" sz="1200" dirty="0">
                        <a:solidFill>
                          <a:srgbClr val="FF0000"/>
                        </a:solidFill>
                      </a:endParaRPr>
                    </a:p>
                    <a:p>
                      <a:pPr lvl="0" algn="r" rtl="1">
                        <a:buNone/>
                      </a:pPr>
                      <a:endParaRPr lang="ar-SA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lvl="0" algn="r" rtl="1">
                        <a:buNone/>
                      </a:pPr>
                      <a:endParaRPr lang="ar-SA" sz="1200" dirty="0">
                        <a:solidFill>
                          <a:srgbClr val="FF0000"/>
                        </a:solidFill>
                      </a:endParaRPr>
                    </a:p>
                    <a:p>
                      <a:pPr lvl="0" algn="r" rtl="1">
                        <a:buNone/>
                      </a:pPr>
                      <a:endParaRPr lang="ar-SA" sz="1200" dirty="0">
                        <a:solidFill>
                          <a:schemeClr val="tx1"/>
                        </a:solidFill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SA" sz="1200" b="0" i="0" u="none" strike="noStrike" noProof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2 - تعزيز التواصل الاجتماعي :</a:t>
                      </a:r>
                      <a:endParaRPr lang="ar-SA" sz="1200" b="0" i="0" u="none" strike="noStrike" noProof="0" dirty="0"/>
                    </a:p>
                    <a:p>
                      <a:pPr lvl="0" algn="r" rtl="1">
                        <a:buNone/>
                      </a:pPr>
                      <a:r>
                        <a:rPr lang="ar-SA" sz="1200" b="0" i="0" u="none" strike="noStrike" noProof="0" dirty="0">
                          <a:latin typeface="Arial"/>
                          <a:cs typeface="Arial"/>
                        </a:rPr>
                        <a:t>    يتعلم الطالب مزيداً من المهارات </a:t>
                      </a:r>
                      <a:r>
                        <a:rPr lang="ar-SA" sz="1200" b="0" i="0" u="none" strike="noStrike" noProof="0" dirty="0" smtClean="0">
                          <a:latin typeface="Arial"/>
                          <a:cs typeface="Arial"/>
                        </a:rPr>
                        <a:t>عندما</a:t>
                      </a:r>
                      <a:r>
                        <a:rPr lang="ar-SA" sz="1200" b="0" i="0" u="none" strike="noStrike" baseline="0" noProof="0" dirty="0" smtClean="0">
                          <a:latin typeface="Arial"/>
                          <a:cs typeface="Arial"/>
                        </a:rPr>
                        <a:t> يحاول التعبير مع </a:t>
                      </a:r>
                      <a:r>
                        <a:rPr lang="ar-SA" sz="1200" b="0" i="0" u="none" strike="noStrike" noProof="0" dirty="0" smtClean="0">
                          <a:latin typeface="Arial"/>
                          <a:cs typeface="Arial"/>
                        </a:rPr>
                        <a:t>أصدقائه</a:t>
                      </a:r>
                      <a:endParaRPr lang="ar-SA" sz="1200" b="0" i="0" u="none" strike="noStrike" noProof="0" dirty="0"/>
                    </a:p>
                    <a:p>
                      <a:pPr lvl="0" algn="r" rtl="1">
                        <a:buNone/>
                      </a:pPr>
                      <a:endParaRPr lang="ar-SA" sz="1200" b="0" i="0" u="none" strike="noStrike" noProof="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lvl="0" algn="r" rtl="1">
                        <a:buNone/>
                      </a:pPr>
                      <a:endParaRPr lang="ar-SA" sz="1200" b="0" i="0" u="none" strike="noStrike" noProof="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lvl="0" algn="r" rtl="1">
                        <a:buNone/>
                      </a:pPr>
                      <a:endParaRPr lang="ar-SA" sz="1200" b="0" i="0" u="none" strike="noStrike" noProof="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lvl="0" algn="r" rtl="1">
                        <a:buNone/>
                      </a:pPr>
                      <a:endParaRPr lang="ar-SA" sz="1200" b="0" i="0" u="none" strike="noStrike" noProof="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SA" sz="1200" b="0" i="0" u="none" strike="noStrike" noProof="0" dirty="0">
                          <a:solidFill>
                            <a:srgbClr val="FF0000"/>
                          </a:solidFill>
                        </a:rPr>
                        <a:t>3- التعلم عن طريق الموسيقى والاغاني : </a:t>
                      </a:r>
                      <a:r>
                        <a:rPr lang="ar-SA" sz="1200" b="0" i="0" u="none" strike="noStrike" noProof="0" dirty="0" err="1">
                          <a:solidFill>
                            <a:srgbClr val="FF0000"/>
                          </a:solidFill>
                        </a:rPr>
                        <a:t>super</a:t>
                      </a:r>
                      <a:r>
                        <a:rPr lang="ar-SA" sz="1200" b="0" i="0" u="none" strike="noStrike" noProof="0" dirty="0">
                          <a:solidFill>
                            <a:srgbClr val="FF0000"/>
                          </a:solidFill>
                        </a:rPr>
                        <a:t> </a:t>
                      </a:r>
                      <a:r>
                        <a:rPr lang="ar-SA" sz="1200" b="0" i="0" u="none" strike="noStrike" noProof="0" dirty="0" err="1">
                          <a:solidFill>
                            <a:srgbClr val="FF0000"/>
                          </a:solidFill>
                        </a:rPr>
                        <a:t>simple</a:t>
                      </a:r>
                      <a:r>
                        <a:rPr lang="ar-SA" sz="1200" b="0" i="0" u="none" strike="noStrike" noProof="0" dirty="0">
                          <a:solidFill>
                            <a:srgbClr val="FF0000"/>
                          </a:solidFill>
                        </a:rPr>
                        <a:t> </a:t>
                      </a:r>
                      <a:r>
                        <a:rPr lang="ar-SA" sz="1200" b="0" i="0" u="none" strike="noStrike" noProof="0" dirty="0" err="1">
                          <a:solidFill>
                            <a:srgbClr val="FF0000"/>
                          </a:solidFill>
                        </a:rPr>
                        <a:t>learning</a:t>
                      </a:r>
                      <a:endParaRPr lang="ar-SA" sz="1200" b="0" i="0" u="none" strike="noStrike" noProof="0" dirty="0" err="1"/>
                    </a:p>
                    <a:p>
                      <a:pPr lvl="0" algn="r" rtl="1">
                        <a:buNone/>
                      </a:pPr>
                      <a:r>
                        <a:rPr lang="ar-SA" sz="1200" b="0" i="0" u="none" strike="noStrike" noProof="0" dirty="0">
                          <a:solidFill>
                            <a:srgbClr val="FF0000"/>
                          </a:solidFill>
                        </a:rPr>
                        <a:t>   </a:t>
                      </a:r>
                      <a:r>
                        <a:rPr lang="ar-SA" sz="1200" b="0" i="0" u="none" strike="noStrike" noProof="0" dirty="0">
                          <a:solidFill>
                            <a:schemeClr val="tx1"/>
                          </a:solidFill>
                        </a:rPr>
                        <a:t>يتعلم الطالب </a:t>
                      </a:r>
                      <a:r>
                        <a:rPr lang="ar-SA" sz="1200" b="0" i="0" u="none" strike="noStrike" noProof="0" dirty="0" smtClean="0">
                          <a:solidFill>
                            <a:schemeClr val="tx1"/>
                          </a:solidFill>
                        </a:rPr>
                        <a:t>بالتعبير</a:t>
                      </a:r>
                      <a:r>
                        <a:rPr lang="ar-SA" sz="1200" b="0" i="0" u="none" strike="noStrike" baseline="0" noProof="0" dirty="0" smtClean="0">
                          <a:solidFill>
                            <a:schemeClr val="tx1"/>
                          </a:solidFill>
                        </a:rPr>
                        <a:t> عن مشاعره </a:t>
                      </a:r>
                      <a:r>
                        <a:rPr lang="ar-SA" sz="1200" b="0" i="0" u="none" strike="noStrike" noProof="0" dirty="0" smtClean="0">
                          <a:solidFill>
                            <a:schemeClr val="tx1"/>
                          </a:solidFill>
                        </a:rPr>
                        <a:t>مع </a:t>
                      </a:r>
                      <a:r>
                        <a:rPr lang="ar-SA" sz="1200" b="0" i="0" u="none" strike="noStrike" noProof="0" dirty="0">
                          <a:solidFill>
                            <a:schemeClr val="tx1"/>
                          </a:solidFill>
                        </a:rPr>
                        <a:t>الموسيقى التحفيزية </a:t>
                      </a:r>
                    </a:p>
                    <a:p>
                      <a:pPr lvl="0" algn="r" rtl="1">
                        <a:buNone/>
                      </a:pPr>
                      <a:r>
                        <a:rPr lang="ar-SA" sz="1200" b="0" i="0" u="none" strike="noStrike" noProof="0" dirty="0" smtClean="0">
                          <a:solidFill>
                            <a:schemeClr val="tx1"/>
                          </a:solidFill>
                        </a:rPr>
                        <a:t>          </a:t>
                      </a:r>
                      <a:r>
                        <a:rPr lang="en-US" sz="1200" b="0" i="0" u="none" strike="noStrike" noProof="0" dirty="0" smtClean="0">
                          <a:solidFill>
                            <a:schemeClr val="tx1"/>
                          </a:solidFill>
                          <a:hlinkClick r:id="rId2"/>
                        </a:rPr>
                        <a:t>https://youtu.be/haN8wSmkz0I</a:t>
                      </a:r>
                      <a:r>
                        <a:rPr lang="ar-SA" sz="1200" b="0" i="0" u="none" strike="noStrike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ar-SA" sz="1200" b="0" i="0" u="none" strike="noStrike" noProof="0" dirty="0">
                        <a:solidFill>
                          <a:schemeClr val="tx1"/>
                        </a:solidFill>
                      </a:endParaRPr>
                    </a:p>
                    <a:p>
                      <a:pPr lvl="0" algn="r" rtl="1">
                        <a:buNone/>
                      </a:pPr>
                      <a:endParaRPr lang="ar-SA" sz="1200" b="0" i="0" u="none" strike="noStrike" noProof="0" dirty="0">
                        <a:solidFill>
                          <a:schemeClr val="tx1"/>
                        </a:solidFill>
                      </a:endParaRPr>
                    </a:p>
                    <a:p>
                      <a:pPr lvl="0" algn="r" rtl="1">
                        <a:buNone/>
                      </a:pPr>
                      <a:endParaRPr lang="ar-SA" sz="1200" b="0" i="0" u="none" strike="noStrike" noProof="0" dirty="0">
                        <a:solidFill>
                          <a:schemeClr val="tx1"/>
                        </a:solidFill>
                      </a:endParaRPr>
                    </a:p>
                    <a:p>
                      <a:pPr lvl="0" algn="r" rtl="1">
                        <a:buNone/>
                      </a:pPr>
                      <a:endParaRPr lang="ar-SA" sz="1200" b="0" i="0" u="none" strike="noStrike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200"/>
                    </a:p>
                    <a:p>
                      <a:pPr lvl="0" algn="ctr" rtl="1">
                        <a:buNone/>
                      </a:pPr>
                      <a:endParaRPr lang="ar-SA" sz="1200"/>
                    </a:p>
                    <a:p>
                      <a:pPr lvl="0" algn="ctr" rtl="1">
                        <a:buNone/>
                      </a:pPr>
                      <a:endParaRPr lang="ar-SA" sz="1200"/>
                    </a:p>
                    <a:p>
                      <a:pPr lvl="0" algn="ctr" rtl="1">
                        <a:buNone/>
                      </a:pPr>
                      <a:endParaRPr lang="ar-SA" sz="1200"/>
                    </a:p>
                    <a:p>
                      <a:pPr lvl="0" algn="ctr" rtl="1">
                        <a:buNone/>
                      </a:pPr>
                      <a:endParaRPr lang="ar-SA" sz="1200"/>
                    </a:p>
                    <a:p>
                      <a:pPr lvl="0" algn="ctr" rtl="1">
                        <a:buNone/>
                      </a:pPr>
                      <a:endParaRPr lang="ar-SA" sz="1200"/>
                    </a:p>
                    <a:p>
                      <a:pPr lvl="0" algn="ctr" rtl="1">
                        <a:buNone/>
                      </a:pPr>
                      <a:endParaRPr lang="ar-SA" sz="1200"/>
                    </a:p>
                    <a:p>
                      <a:pPr lvl="0" algn="ctr" rtl="1">
                        <a:buNone/>
                      </a:pPr>
                      <a:endParaRPr lang="ar-SA" sz="1200"/>
                    </a:p>
                    <a:p>
                      <a:pPr lvl="0" algn="ctr" rtl="1">
                        <a:buNone/>
                      </a:pPr>
                      <a:endParaRPr lang="ar-SA" sz="1200"/>
                    </a:p>
                    <a:p>
                      <a:pPr lvl="0" algn="ctr" rtl="1">
                        <a:buNone/>
                      </a:pPr>
                      <a:endParaRPr lang="ar-SA" sz="1200"/>
                    </a:p>
                    <a:p>
                      <a:pPr lvl="0" algn="ctr" rtl="1">
                        <a:buNone/>
                      </a:pPr>
                      <a:endParaRPr lang="ar-SA" sz="1200"/>
                    </a:p>
                    <a:p>
                      <a:pPr lvl="0" algn="ctr" rtl="1">
                        <a:buNone/>
                      </a:pPr>
                      <a:r>
                        <a:rPr lang="ar-SA" sz="1200" dirty="0"/>
                        <a:t>المقدمة</a:t>
                      </a:r>
                    </a:p>
                    <a:p>
                      <a:pPr lvl="0" algn="ctr" rtl="1">
                        <a:buNone/>
                      </a:pPr>
                      <a:endParaRPr lang="ar-SA" sz="1200"/>
                    </a:p>
                    <a:p>
                      <a:pPr lvl="0" algn="ctr" rtl="1">
                        <a:buNone/>
                      </a:pPr>
                      <a:endParaRPr lang="ar-SA" sz="1200"/>
                    </a:p>
                    <a:p>
                      <a:pPr lvl="0" algn="ctr" rtl="1">
                        <a:buNone/>
                      </a:pPr>
                      <a:endParaRPr lang="ar-SA" sz="1200"/>
                    </a:p>
                    <a:p>
                      <a:pPr lvl="0" algn="ctr" rtl="1">
                        <a:buNone/>
                      </a:pPr>
                      <a:endParaRPr lang="ar-SA" sz="1200"/>
                    </a:p>
                    <a:p>
                      <a:pPr lvl="0" algn="ctr" rtl="1">
                        <a:buNone/>
                      </a:pPr>
                      <a:endParaRPr lang="ar-SA" sz="1200"/>
                    </a:p>
                    <a:p>
                      <a:pPr lvl="0" algn="ctr" rtl="1">
                        <a:buNone/>
                      </a:pPr>
                      <a:endParaRPr lang="ar-SA" sz="1200"/>
                    </a:p>
                    <a:p>
                      <a:pPr lvl="0" algn="ctr" rtl="1">
                        <a:buNone/>
                      </a:pPr>
                      <a:endParaRPr lang="ar-SA" sz="1200"/>
                    </a:p>
                    <a:p>
                      <a:pPr lvl="0" algn="ctr" rtl="1">
                        <a:buNone/>
                      </a:pPr>
                      <a:endParaRPr lang="ar-SA" sz="1200"/>
                    </a:p>
                    <a:p>
                      <a:pPr lvl="0" algn="ctr" rtl="1">
                        <a:buNone/>
                      </a:pPr>
                      <a:endParaRPr lang="ar-SA" sz="1200"/>
                    </a:p>
                    <a:p>
                      <a:pPr lvl="0" algn="ctr" rtl="1">
                        <a:buNone/>
                      </a:pPr>
                      <a:endParaRPr lang="ar-SA" sz="1200"/>
                    </a:p>
                    <a:p>
                      <a:pPr lvl="0" algn="ctr" rtl="1">
                        <a:buNone/>
                      </a:pPr>
                      <a:endParaRPr lang="ar-SA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2978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65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48364E3A-2A17-4782-8DE2-702462E33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5537" y="1894158"/>
            <a:ext cx="3968496" cy="832104"/>
          </a:xfrm>
        </p:spPr>
        <p:txBody>
          <a:bodyPr/>
          <a:lstStyle/>
          <a:p>
            <a:pPr algn="ctr"/>
            <a:r>
              <a:rPr lang="ar-SA" dirty="0">
                <a:cs typeface="Times New Roman"/>
              </a:rPr>
              <a:t>1- </a:t>
            </a:r>
            <a:r>
              <a:rPr lang="ar-SA" dirty="0" smtClean="0">
                <a:cs typeface="Times New Roman"/>
              </a:rPr>
              <a:t>التعبير عن مافهمه بلغة واضحة</a:t>
            </a:r>
            <a:endParaRPr lang="ar-SA" dirty="0">
              <a:cs typeface="Times New Roman"/>
            </a:endParaRP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xmlns="" id="{234CA900-BAA4-43C6-8266-558BCDAEB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7</a:t>
            </a:fld>
            <a:endParaRPr lang="en-US" noProof="0"/>
          </a:p>
        </p:txBody>
      </p:sp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xmlns="" id="{61CDD0E9-ED91-4E98-8CBD-E770DC50E9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139969"/>
              </p:ext>
            </p:extLst>
          </p:nvPr>
        </p:nvGraphicFramePr>
        <p:xfrm>
          <a:off x="832945" y="125259"/>
          <a:ext cx="10613339" cy="1524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120187">
                  <a:extLst>
                    <a:ext uri="{9D8B030D-6E8A-4147-A177-3AD203B41FA5}">
                      <a16:colId xmlns:a16="http://schemas.microsoft.com/office/drawing/2014/main" xmlns="" val="921364517"/>
                    </a:ext>
                  </a:extLst>
                </a:gridCol>
                <a:gridCol w="1493152">
                  <a:extLst>
                    <a:ext uri="{9D8B030D-6E8A-4147-A177-3AD203B41FA5}">
                      <a16:colId xmlns:a16="http://schemas.microsoft.com/office/drawing/2014/main" xmlns="" val="2176703233"/>
                    </a:ext>
                  </a:extLst>
                </a:gridCol>
              </a:tblGrid>
              <a:tr h="1440989">
                <a:tc>
                  <a:txBody>
                    <a:bodyPr/>
                    <a:lstStyle/>
                    <a:p>
                      <a:pPr algn="r" rtl="1"/>
                      <a:endParaRPr lang="ar-SA" dirty="0"/>
                    </a:p>
                    <a:p>
                      <a:pPr lvl="0" algn="r" rtl="1">
                        <a:buNone/>
                      </a:pPr>
                      <a:r>
                        <a:rPr lang="ar-SA" sz="1400" dirty="0">
                          <a:solidFill>
                            <a:srgbClr val="FF0000"/>
                          </a:solidFill>
                        </a:rPr>
                        <a:t>الأنشطة الصفية :</a:t>
                      </a:r>
                    </a:p>
                    <a:p>
                      <a:pPr lvl="0" algn="r" rtl="1">
                        <a:buNone/>
                      </a:pPr>
                      <a:r>
                        <a:rPr lang="ar-SA" sz="1400" dirty="0">
                          <a:solidFill>
                            <a:srgbClr val="FF0000"/>
                          </a:solidFill>
                        </a:rPr>
                        <a:t>1- </a:t>
                      </a:r>
                      <a:r>
                        <a:rPr lang="ar-SA" sz="1200" dirty="0">
                          <a:solidFill>
                            <a:schemeClr val="tx1"/>
                          </a:solidFill>
                        </a:rPr>
                        <a:t>يطلب المعلم من الطالب أن </a:t>
                      </a:r>
                      <a:r>
                        <a:rPr lang="ar-SA" sz="1200" dirty="0" smtClean="0">
                          <a:solidFill>
                            <a:schemeClr val="tx1"/>
                          </a:solidFill>
                        </a:rPr>
                        <a:t>يحاول التعبير بلغة واضحة</a:t>
                      </a:r>
                      <a:endParaRPr lang="ar-SA" sz="1200" dirty="0">
                        <a:solidFill>
                          <a:schemeClr val="tx1"/>
                        </a:solidFill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SA" sz="1200" dirty="0">
                          <a:solidFill>
                            <a:srgbClr val="FF0000"/>
                          </a:solidFill>
                        </a:rPr>
                        <a:t>2-</a:t>
                      </a:r>
                      <a:r>
                        <a:rPr lang="ar-SA" sz="1200" dirty="0">
                          <a:solidFill>
                            <a:schemeClr val="tx1"/>
                          </a:solidFill>
                        </a:rPr>
                        <a:t> يطلب المعلم من الطالب </a:t>
                      </a:r>
                      <a:r>
                        <a:rPr lang="ar-SA" sz="1200" dirty="0" smtClean="0">
                          <a:solidFill>
                            <a:schemeClr val="tx1"/>
                          </a:solidFill>
                        </a:rPr>
                        <a:t>أن يعبر عن مافهمه من خلال وجهه</a:t>
                      </a:r>
                      <a:endParaRPr lang="ar-SA" dirty="0"/>
                    </a:p>
                    <a:p>
                      <a:pPr lvl="0" algn="r" rtl="1">
                        <a:buNone/>
                      </a:pPr>
                      <a:r>
                        <a:rPr lang="ar-SA" sz="1200" dirty="0">
                          <a:solidFill>
                            <a:srgbClr val="FF0000"/>
                          </a:solidFill>
                        </a:rPr>
                        <a:t>3-</a:t>
                      </a:r>
                      <a:r>
                        <a:rPr lang="ar-SA" sz="1200" dirty="0">
                          <a:solidFill>
                            <a:schemeClr val="tx1"/>
                          </a:solidFill>
                        </a:rPr>
                        <a:t> يطلب المعلم من الطالب </a:t>
                      </a:r>
                      <a:r>
                        <a:rPr lang="ar-SA" sz="1200" dirty="0" smtClean="0">
                          <a:solidFill>
                            <a:schemeClr val="tx1"/>
                          </a:solidFill>
                        </a:rPr>
                        <a:t>أن</a:t>
                      </a:r>
                      <a:r>
                        <a:rPr lang="ar-SA" sz="1200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ar-SA" sz="1200" dirty="0" smtClean="0">
                          <a:solidFill>
                            <a:schemeClr val="tx1"/>
                          </a:solidFill>
                        </a:rPr>
                        <a:t>يعبر عن مافهمه من خلال الرسم</a:t>
                      </a:r>
                    </a:p>
                    <a:p>
                      <a:pPr lvl="0" algn="r" rtl="1">
                        <a:buNone/>
                      </a:pPr>
                      <a:r>
                        <a:rPr lang="ar-SA" sz="1200" dirty="0" smtClean="0">
                          <a:solidFill>
                            <a:srgbClr val="FF0000"/>
                          </a:solidFill>
                        </a:rPr>
                        <a:t>4-</a:t>
                      </a:r>
                      <a:r>
                        <a:rPr lang="ar-SA" sz="1200" dirty="0" smtClean="0">
                          <a:solidFill>
                            <a:schemeClr val="tx1"/>
                          </a:solidFill>
                        </a:rPr>
                        <a:t> يطلب المعلم من الطالب أن  يضع</a:t>
                      </a:r>
                      <a:r>
                        <a:rPr lang="ar-SA" sz="1200" baseline="0" dirty="0" smtClean="0">
                          <a:solidFill>
                            <a:schemeClr val="tx1"/>
                          </a:solidFill>
                        </a:rPr>
                        <a:t> اشارة صح عند الكلام الذي يفهمه</a:t>
                      </a:r>
                      <a:endParaRPr lang="ar-SA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 algn="r" rtl="1">
                        <a:buNone/>
                      </a:pPr>
                      <a:endParaRPr lang="ar-SA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  <a:p>
                      <a:pPr lvl="0" algn="ctr" rtl="1">
                        <a:buNone/>
                      </a:pPr>
                      <a:endParaRPr lang="ar-SA"/>
                    </a:p>
                    <a:p>
                      <a:pPr lvl="0" algn="ctr" rtl="1">
                        <a:buNone/>
                      </a:pPr>
                      <a:r>
                        <a:rPr lang="ar-SA" sz="1600"/>
                        <a:t>كتاب الطالب </a:t>
                      </a:r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2081336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5" b="59659"/>
          <a:stretch/>
        </p:blipFill>
        <p:spPr bwMode="auto">
          <a:xfrm>
            <a:off x="3054594" y="2919047"/>
            <a:ext cx="5890113" cy="3282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51769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D532553D-EDDE-4E14-9CE3-6F848420D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607" y="667410"/>
            <a:ext cx="4532167" cy="832104"/>
          </a:xfrm>
        </p:spPr>
        <p:txBody>
          <a:bodyPr/>
          <a:lstStyle/>
          <a:p>
            <a:pPr algn="ctr"/>
            <a:r>
              <a:rPr lang="ar-SA" dirty="0">
                <a:cs typeface="Times New Roman"/>
              </a:rPr>
              <a:t>2-  </a:t>
            </a:r>
            <a:r>
              <a:rPr lang="ar-SA" dirty="0" smtClean="0">
                <a:cs typeface="Times New Roman"/>
              </a:rPr>
              <a:t>يعبر عن مافهمه بالضحك والفرح</a:t>
            </a:r>
            <a:endParaRPr lang="ar-SA" dirty="0">
              <a:cs typeface="Times New Roman"/>
            </a:endParaRP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xmlns="" id="{AC94011F-0644-4B6C-A613-681660B3F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8</a:t>
            </a:fld>
            <a:endParaRPr lang="en-US" noProof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515" y="2142148"/>
            <a:ext cx="6121400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513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00EBE362-0155-4547-B3C9-2DF95CA3D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2559" y="675119"/>
            <a:ext cx="4281646" cy="832104"/>
          </a:xfrm>
        </p:spPr>
        <p:txBody>
          <a:bodyPr/>
          <a:lstStyle/>
          <a:p>
            <a:pPr algn="ctr"/>
            <a:r>
              <a:rPr lang="ar-SA" dirty="0" smtClean="0">
                <a:cs typeface="Times New Roman"/>
              </a:rPr>
              <a:t>3- يعبر عن مافهمه من خلال الرسم </a:t>
            </a:r>
            <a:endParaRPr lang="ar-SA" dirty="0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xmlns="" id="{2A47DD49-F99E-4AAC-9230-AC3364BB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9</a:t>
            </a:fld>
            <a:endParaRPr lang="en-US" noProof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669" y="2321169"/>
            <a:ext cx="6171467" cy="3359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9328677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233</Words>
  <Application>Microsoft Office PowerPoint</Application>
  <PresentationFormat>Custom</PresentationFormat>
  <Paragraphs>155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Theme</vt:lpstr>
      <vt:lpstr>فهم مايقال له دون التعبير عنه بشكل مفهوم</vt:lpstr>
      <vt:lpstr>PowerPoint Presentation</vt:lpstr>
      <vt:lpstr>1- يجب على المعلم قول ماذا سيحضر والدك ؟ سيارة جميلة بعد يقول الطالب أن ينظر إلى الصورة</vt:lpstr>
      <vt:lpstr>2- يجب على المعلم قول ما رأيك ؟  يقول الطالب انا سعيد بعد أنينظر إلى الصورة </vt:lpstr>
      <vt:lpstr>3- يجب على المعلم قول ماذا رسمت لوالدك ؟  يقول الطالب قلب كبير كتبت بداخله أبي بعد أن ينظر إلى الصورة</vt:lpstr>
      <vt:lpstr>PowerPoint Presentation</vt:lpstr>
      <vt:lpstr>1- التعبير عن مافهمه بلغة واضحة</vt:lpstr>
      <vt:lpstr>2-  يعبر عن مافهمه بالضحك والفرح</vt:lpstr>
      <vt:lpstr>3- يعبر عن مافهمه من خلال الرسم </vt:lpstr>
      <vt:lpstr>4- يضع إشارة صح عند الكلام الذي يفهمه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HALA TURKEY</dc:creator>
  <cp:lastModifiedBy>USER</cp:lastModifiedBy>
  <cp:revision>13</cp:revision>
  <dcterms:created xsi:type="dcterms:W3CDTF">2021-01-27T21:12:06Z</dcterms:created>
  <dcterms:modified xsi:type="dcterms:W3CDTF">2021-02-01T01:26:58Z</dcterms:modified>
</cp:coreProperties>
</file>