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8"/>
  </p:notesMasterIdLst>
  <p:sldIdLst>
    <p:sldId id="291" r:id="rId5"/>
    <p:sldId id="295" r:id="rId6"/>
    <p:sldId id="296" r:id="rId7"/>
    <p:sldId id="305" r:id="rId8"/>
    <p:sldId id="300" r:id="rId9"/>
    <p:sldId id="290" r:id="rId10"/>
    <p:sldId id="285" r:id="rId11"/>
    <p:sldId id="289" r:id="rId12"/>
    <p:sldId id="301" r:id="rId13"/>
    <p:sldId id="304" r:id="rId14"/>
    <p:sldId id="303" r:id="rId15"/>
    <p:sldId id="302" r:id="rId16"/>
    <p:sldId id="30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99" autoAdjust="0"/>
    <p:restoredTop sz="96362" autoAdjust="0"/>
  </p:normalViewPr>
  <p:slideViewPr>
    <p:cSldViewPr snapToGrid="0">
      <p:cViewPr varScale="1">
        <p:scale>
          <a:sx n="63" d="100"/>
          <a:sy n="63" d="100"/>
        </p:scale>
        <p:origin x="936"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64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284D9-1D4B-468A-A010-F649C632A758}" type="datetimeFigureOut">
              <a:rPr lang="en-US" smtClean="0"/>
              <a:t>6/22/2021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DD44-B744-42AC-B498-54EF3C6033B8}" type="slidenum">
              <a:rPr lang="en-US" smtClean="0"/>
              <a:t>‹#›</a:t>
            </a:fld>
            <a:endParaRPr lang="en-US"/>
          </a:p>
        </p:txBody>
      </p:sp>
    </p:spTree>
    <p:extLst>
      <p:ext uri="{BB962C8B-B14F-4D97-AF65-F5344CB8AC3E}">
        <p14:creationId xmlns:p14="http://schemas.microsoft.com/office/powerpoint/2010/main" val="313830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59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595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121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8C1685-7933-4893-93CD-584791D7F10F}" type="datetime3">
              <a:rPr lang="en-US" smtClean="0"/>
              <a:t>22 June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671007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BFEE24-E4A7-4E9A-95AD-6574493E8F41}" type="datetime3">
              <a:rPr lang="en-US" smtClean="0"/>
              <a:t>22 June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02311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050551-4CE6-4950-8D1F-8A1EE9D6E42D}" type="datetime3">
              <a:rPr lang="en-US" smtClean="0"/>
              <a:t>22 June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669805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856957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2835719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C1780D-DAAC-4CAC-AE62-1A67156FB528}" type="datetime3">
              <a:rPr lang="en-US" smtClean="0"/>
              <a:t>22 June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4542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D25B4-CC4C-4EFB-A44E-87BF4A4DC3F4}" type="datetime3">
              <a:rPr lang="en-US" smtClean="0"/>
              <a:t>22 June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13279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CDA938-F1B5-4E67-A02C-9BCC4C2F9DA0}" type="datetime3">
              <a:rPr lang="en-US" smtClean="0"/>
              <a:t>22 June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73979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42AD15-594A-4FB9-B2B8-10786D4C4BC0}" type="datetime3">
              <a:rPr lang="en-US" smtClean="0"/>
              <a:t>22 June 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38248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75B283-5B98-4FE8-8FC6-B76E00DC4565}" type="datetime3">
              <a:rPr lang="en-US" smtClean="0"/>
              <a:t>22 June 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89836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294A2-9656-4745-B2D6-CACA84C83854}" type="datetime3">
              <a:rPr lang="en-US" smtClean="0"/>
              <a:t>22 June 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257160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7ED719-B36A-46AD-9CFF-82BE8320A41F}" type="datetime3">
              <a:rPr lang="en-US" smtClean="0"/>
              <a:t>22 June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21737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F704C3-F6CC-498F-BC59-5F55BF57AFC9}" type="datetime3">
              <a:rPr lang="en-US" smtClean="0"/>
              <a:t>22 June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23089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C4949-77A1-40BB-B52A-9D549E788AAB}" type="datetime3">
              <a:rPr lang="en-US" smtClean="0"/>
              <a:t>22 June 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9F505-338F-4A63-8E60-F3E66EC2060F}" type="slidenum">
              <a:rPr lang="en-GB" smtClean="0"/>
              <a:t>‹#›</a:t>
            </a:fld>
            <a:endParaRPr lang="en-GB"/>
          </a:p>
        </p:txBody>
      </p:sp>
    </p:spTree>
    <p:extLst>
      <p:ext uri="{BB962C8B-B14F-4D97-AF65-F5344CB8AC3E}">
        <p14:creationId xmlns:p14="http://schemas.microsoft.com/office/powerpoint/2010/main" val="151112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a:xfrm rot="840000">
            <a:off x="7001502" y="2694099"/>
            <a:ext cx="5116235" cy="1827069"/>
          </a:xfrm>
        </p:spPr>
        <p:txBody>
          <a:bodyPr>
            <a:normAutofit/>
          </a:bodyPr>
          <a:lstStyle/>
          <a:p>
            <a:pPr lvl="0" algn="ctr" rtl="1">
              <a:lnSpc>
                <a:spcPct val="100000"/>
              </a:lnSpc>
              <a:spcBef>
                <a:spcPts val="0"/>
              </a:spcBef>
              <a:defRPr/>
            </a:pPr>
            <a:r>
              <a:rPr lang="ar-SA" sz="2800" b="1" dirty="0">
                <a:latin typeface="Sakkal Majalla" pitchFamily="2" charset="-78"/>
                <a:cs typeface="Sakkal Majalla" pitchFamily="2" charset="-78"/>
              </a:rPr>
              <a:t>تمييز صورة عن باقي الصور</a:t>
            </a:r>
            <a:endParaRPr lang="en-US" sz="2800" b="1" dirty="0">
              <a:latin typeface="Sakkal Majalla" pitchFamily="2" charset="-78"/>
              <a:cs typeface="Sakkal Majalla" pitchFamily="2" charset="-78"/>
            </a:endParaRPr>
          </a:p>
        </p:txBody>
      </p:sp>
      <p:sp>
        <p:nvSpPr>
          <p:cNvPr id="8" name="TextBox 7">
            <a:extLst>
              <a:ext uri="{FF2B5EF4-FFF2-40B4-BE49-F238E27FC236}">
                <a16:creationId xmlns:a16="http://schemas.microsoft.com/office/drawing/2014/main" id="{0A30DB19-3AAF-5F4E-8248-6A1056F5D5F5}"/>
              </a:ext>
            </a:extLst>
          </p:cNvPr>
          <p:cNvSpPr txBox="1"/>
          <p:nvPr/>
        </p:nvSpPr>
        <p:spPr>
          <a:xfrm rot="740450">
            <a:off x="8519886" y="5276555"/>
            <a:ext cx="3062515" cy="369332"/>
          </a:xfrm>
          <a:prstGeom prst="rect">
            <a:avLst/>
          </a:prstGeom>
          <a:noFill/>
        </p:spPr>
        <p:txBody>
          <a:bodyPr wrap="square" rtlCol="0">
            <a:spAutoFit/>
          </a:bodyPr>
          <a:lstStyle/>
          <a:p>
            <a:pPr algn="ctr"/>
            <a:r>
              <a:rPr lang="ar-SA" dirty="0">
                <a:solidFill>
                  <a:schemeClr val="bg1"/>
                </a:solidFill>
              </a:rPr>
              <a:t>مقدم الهدف /</a:t>
            </a:r>
            <a:r>
              <a:rPr lang="ar-AE" dirty="0">
                <a:solidFill>
                  <a:schemeClr val="bg1"/>
                </a:solidFill>
              </a:rPr>
              <a:t>ناعمه الكعبي</a:t>
            </a:r>
            <a:endParaRPr lang="ar-SA" dirty="0">
              <a:solidFill>
                <a:schemeClr val="bg1"/>
              </a:solidFill>
            </a:endParaRPr>
          </a:p>
        </p:txBody>
      </p:sp>
      <p:pic>
        <p:nvPicPr>
          <p:cNvPr id="3" name="صورة 2">
            <a:extLst>
              <a:ext uri="{FF2B5EF4-FFF2-40B4-BE49-F238E27FC236}">
                <a16:creationId xmlns:a16="http://schemas.microsoft.com/office/drawing/2014/main" id="{4ED855F4-D2CD-43A6-8918-D0E2BA68EE79}"/>
              </a:ext>
            </a:extLst>
          </p:cNvPr>
          <p:cNvPicPr>
            <a:picLocks noChangeAspect="1"/>
          </p:cNvPicPr>
          <p:nvPr/>
        </p:nvPicPr>
        <p:blipFill>
          <a:blip r:embed="rId2"/>
          <a:stretch>
            <a:fillRect/>
          </a:stretch>
        </p:blipFill>
        <p:spPr>
          <a:xfrm>
            <a:off x="0" y="1098083"/>
            <a:ext cx="6230652" cy="5316173"/>
          </a:xfrm>
          <a:prstGeom prst="rect">
            <a:avLst/>
          </a:prstGeom>
        </p:spPr>
      </p:pic>
    </p:spTree>
    <p:extLst>
      <p:ext uri="{BB962C8B-B14F-4D97-AF65-F5344CB8AC3E}">
        <p14:creationId xmlns:p14="http://schemas.microsoft.com/office/powerpoint/2010/main" val="3849135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6903" y="820593"/>
            <a:ext cx="4362994" cy="832104"/>
          </a:xfrm>
        </p:spPr>
        <p:txBody>
          <a:bodyPr/>
          <a:lstStyle/>
          <a:p>
            <a:pPr algn="ctr"/>
            <a:r>
              <a:rPr lang="ar-SA" dirty="0"/>
              <a:t>2- يقوم الطالب بمطابقة الصورة.</a:t>
            </a:r>
            <a:endParaRPr lang="en-US"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10</a:t>
            </a:fld>
            <a:endParaRPr lang="en-US" noProof="0" dirty="0"/>
          </a:p>
        </p:txBody>
      </p:sp>
      <p:pic>
        <p:nvPicPr>
          <p:cNvPr id="6" name="صورة 5">
            <a:extLst>
              <a:ext uri="{FF2B5EF4-FFF2-40B4-BE49-F238E27FC236}">
                <a16:creationId xmlns:a16="http://schemas.microsoft.com/office/drawing/2014/main" id="{86CFB930-E4D0-40AF-8BB6-0ACB6BBFC076}"/>
              </a:ext>
            </a:extLst>
          </p:cNvPr>
          <p:cNvPicPr>
            <a:picLocks noChangeAspect="1"/>
          </p:cNvPicPr>
          <p:nvPr/>
        </p:nvPicPr>
        <p:blipFill rotWithShape="1">
          <a:blip r:embed="rId2"/>
          <a:srcRect b="5914"/>
          <a:stretch/>
        </p:blipFill>
        <p:spPr>
          <a:xfrm>
            <a:off x="3005735" y="1764894"/>
            <a:ext cx="5920563" cy="4774018"/>
          </a:xfrm>
          <a:prstGeom prst="rect">
            <a:avLst/>
          </a:prstGeom>
        </p:spPr>
      </p:pic>
    </p:spTree>
    <p:extLst>
      <p:ext uri="{BB962C8B-B14F-4D97-AF65-F5344CB8AC3E}">
        <p14:creationId xmlns:p14="http://schemas.microsoft.com/office/powerpoint/2010/main" val="2924101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11</a:t>
            </a:fld>
            <a:endParaRPr lang="en-US" noProof="0" dirty="0"/>
          </a:p>
        </p:txBody>
      </p:sp>
      <p:sp>
        <p:nvSpPr>
          <p:cNvPr id="5" name="Title 1"/>
          <p:cNvSpPr txBox="1">
            <a:spLocks/>
          </p:cNvSpPr>
          <p:nvPr/>
        </p:nvSpPr>
        <p:spPr>
          <a:xfrm>
            <a:off x="3844834" y="1313655"/>
            <a:ext cx="4502332" cy="548548"/>
          </a:xfrm>
          <a:prstGeom prst="rect">
            <a:avLst/>
          </a:prstGeom>
          <a:gradFill>
            <a:gsLst>
              <a:gs pos="0">
                <a:schemeClr val="tx2"/>
              </a:gs>
              <a:gs pos="100000">
                <a:schemeClr val="tx1"/>
              </a:gs>
            </a:gsLst>
            <a:lin ang="10800000" scaled="1"/>
          </a:gradFill>
        </p:spPr>
        <p:txBody>
          <a:bodyPr vert="horz" lIns="144000" tIns="45720" rIns="91440" bIns="45720" rtlCol="0" anchor="ctr" anchorCtr="0">
            <a:norm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pPr algn="ctr" rtl="1"/>
            <a:r>
              <a:rPr lang="ar-AE" dirty="0"/>
              <a:t>3-</a:t>
            </a:r>
            <a:r>
              <a:rPr lang="ar-SA" dirty="0"/>
              <a:t> يقوم الطالب بتوصيل الحيوانات المتشابه.</a:t>
            </a:r>
          </a:p>
        </p:txBody>
      </p:sp>
      <p:pic>
        <p:nvPicPr>
          <p:cNvPr id="4" name="صورة 3">
            <a:extLst>
              <a:ext uri="{FF2B5EF4-FFF2-40B4-BE49-F238E27FC236}">
                <a16:creationId xmlns:a16="http://schemas.microsoft.com/office/drawing/2014/main" id="{6E1EC1C0-5DF5-414F-B71A-10806C97D250}"/>
              </a:ext>
            </a:extLst>
          </p:cNvPr>
          <p:cNvPicPr>
            <a:picLocks noChangeAspect="1"/>
          </p:cNvPicPr>
          <p:nvPr/>
        </p:nvPicPr>
        <p:blipFill rotWithShape="1">
          <a:blip r:embed="rId2"/>
          <a:srcRect t="3258" b="2676"/>
          <a:stretch/>
        </p:blipFill>
        <p:spPr>
          <a:xfrm>
            <a:off x="2975344" y="1950720"/>
            <a:ext cx="6241312" cy="4685211"/>
          </a:xfrm>
          <a:prstGeom prst="rect">
            <a:avLst/>
          </a:prstGeom>
        </p:spPr>
      </p:pic>
    </p:spTree>
    <p:extLst>
      <p:ext uri="{BB962C8B-B14F-4D97-AF65-F5344CB8AC3E}">
        <p14:creationId xmlns:p14="http://schemas.microsoft.com/office/powerpoint/2010/main" val="3146252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12</a:t>
            </a:fld>
            <a:endParaRPr lang="en-US" noProof="0" dirty="0"/>
          </a:p>
        </p:txBody>
      </p:sp>
      <p:sp>
        <p:nvSpPr>
          <p:cNvPr id="5" name="Title 1"/>
          <p:cNvSpPr txBox="1">
            <a:spLocks/>
          </p:cNvSpPr>
          <p:nvPr/>
        </p:nvSpPr>
        <p:spPr>
          <a:xfrm>
            <a:off x="3875666" y="1040425"/>
            <a:ext cx="4440668" cy="548548"/>
          </a:xfrm>
          <a:prstGeom prst="rect">
            <a:avLst/>
          </a:prstGeom>
          <a:gradFill>
            <a:gsLst>
              <a:gs pos="0">
                <a:schemeClr val="tx2"/>
              </a:gs>
              <a:gs pos="100000">
                <a:schemeClr val="tx1"/>
              </a:gs>
            </a:gsLst>
            <a:lin ang="10800000" scaled="1"/>
          </a:gradFill>
        </p:spPr>
        <p:txBody>
          <a:bodyPr vert="horz" lIns="144000" tIns="45720" rIns="91440" bIns="45720" rtlCol="0" anchor="ctr" anchorCtr="0">
            <a:norm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pPr algn="ctr" rtl="1"/>
            <a:r>
              <a:rPr lang="ar-AE" dirty="0"/>
              <a:t>4-</a:t>
            </a:r>
            <a:r>
              <a:rPr lang="ar-SA" dirty="0"/>
              <a:t>يقوم الطالب بتوصيل متاهة الارنب</a:t>
            </a:r>
            <a:r>
              <a:rPr lang="ar-AE" dirty="0"/>
              <a:t>.</a:t>
            </a:r>
            <a:endParaRPr lang="ar-SA" dirty="0"/>
          </a:p>
        </p:txBody>
      </p:sp>
      <p:pic>
        <p:nvPicPr>
          <p:cNvPr id="4" name="صورة 3">
            <a:extLst>
              <a:ext uri="{FF2B5EF4-FFF2-40B4-BE49-F238E27FC236}">
                <a16:creationId xmlns:a16="http://schemas.microsoft.com/office/drawing/2014/main" id="{3B73F331-8E78-45B0-854F-73515D197F0F}"/>
              </a:ext>
            </a:extLst>
          </p:cNvPr>
          <p:cNvPicPr>
            <a:picLocks noChangeAspect="1"/>
          </p:cNvPicPr>
          <p:nvPr/>
        </p:nvPicPr>
        <p:blipFill>
          <a:blip r:embed="rId2"/>
          <a:stretch>
            <a:fillRect/>
          </a:stretch>
        </p:blipFill>
        <p:spPr>
          <a:xfrm>
            <a:off x="3239588" y="1968137"/>
            <a:ext cx="5913121" cy="4327253"/>
          </a:xfrm>
          <a:prstGeom prst="rect">
            <a:avLst/>
          </a:prstGeom>
        </p:spPr>
      </p:pic>
    </p:spTree>
    <p:extLst>
      <p:ext uri="{BB962C8B-B14F-4D97-AF65-F5344CB8AC3E}">
        <p14:creationId xmlns:p14="http://schemas.microsoft.com/office/powerpoint/2010/main" val="649303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157BD83-D5EA-475E-9BDA-3745706E424A}"/>
              </a:ext>
            </a:extLst>
          </p:cNvPr>
          <p:cNvSpPr>
            <a:spLocks noGrp="1"/>
          </p:cNvSpPr>
          <p:nvPr>
            <p:ph type="title"/>
          </p:nvPr>
        </p:nvSpPr>
        <p:spPr>
          <a:xfrm>
            <a:off x="3625790" y="935221"/>
            <a:ext cx="4719633" cy="832104"/>
          </a:xfrm>
        </p:spPr>
        <p:txBody>
          <a:bodyPr/>
          <a:lstStyle/>
          <a:p>
            <a:r>
              <a:rPr lang="ar-SA" dirty="0"/>
              <a:t>5- يطلب المعلم من الطالب أن يحوط صورة الارنب.</a:t>
            </a:r>
          </a:p>
        </p:txBody>
      </p:sp>
      <p:sp>
        <p:nvSpPr>
          <p:cNvPr id="3" name="عنصر نائب لرقم الشريحة 2">
            <a:extLst>
              <a:ext uri="{FF2B5EF4-FFF2-40B4-BE49-F238E27FC236}">
                <a16:creationId xmlns:a16="http://schemas.microsoft.com/office/drawing/2014/main" id="{DC94FD6F-8F9A-42BF-9802-3D446EE6C94E}"/>
              </a:ext>
            </a:extLst>
          </p:cNvPr>
          <p:cNvSpPr>
            <a:spLocks noGrp="1"/>
          </p:cNvSpPr>
          <p:nvPr>
            <p:ph type="sldNum" sz="quarter" idx="12"/>
          </p:nvPr>
        </p:nvSpPr>
        <p:spPr/>
        <p:txBody>
          <a:bodyPr/>
          <a:lstStyle/>
          <a:p>
            <a:fld id="{98C0CDE5-970C-4CC4-BF43-0DA127E73E82}" type="slidenum">
              <a:rPr lang="en-US" noProof="0" smtClean="0"/>
              <a:t>13</a:t>
            </a:fld>
            <a:endParaRPr lang="en-US" noProof="0" dirty="0"/>
          </a:p>
        </p:txBody>
      </p:sp>
      <p:pic>
        <p:nvPicPr>
          <p:cNvPr id="5" name="صورة 4">
            <a:extLst>
              <a:ext uri="{FF2B5EF4-FFF2-40B4-BE49-F238E27FC236}">
                <a16:creationId xmlns:a16="http://schemas.microsoft.com/office/drawing/2014/main" id="{2591CAC5-262A-405D-9336-F9EA8377ED44}"/>
              </a:ext>
            </a:extLst>
          </p:cNvPr>
          <p:cNvPicPr>
            <a:picLocks noChangeAspect="1"/>
          </p:cNvPicPr>
          <p:nvPr/>
        </p:nvPicPr>
        <p:blipFill rotWithShape="1">
          <a:blip r:embed="rId2"/>
          <a:srcRect l="25156"/>
          <a:stretch/>
        </p:blipFill>
        <p:spPr>
          <a:xfrm>
            <a:off x="2751015" y="1969477"/>
            <a:ext cx="6469185" cy="4751998"/>
          </a:xfrm>
          <a:prstGeom prst="rect">
            <a:avLst/>
          </a:prstGeom>
        </p:spPr>
      </p:pic>
    </p:spTree>
    <p:extLst>
      <p:ext uri="{BB962C8B-B14F-4D97-AF65-F5344CB8AC3E}">
        <p14:creationId xmlns:p14="http://schemas.microsoft.com/office/powerpoint/2010/main" val="164812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17"/>
          <p:cNvSpPr>
            <a:spLocks noGrp="1"/>
          </p:cNvSpPr>
          <p:nvPr>
            <p:ph type="dt" sz="half" idx="10"/>
          </p:nvPr>
        </p:nvSpPr>
        <p:spPr/>
        <p:txBody>
          <a:bodyPr/>
          <a:lstStyle/>
          <a:p>
            <a:fld id="{8CADBA5E-4532-4792-A258-A0D67C635858}" type="datetime3">
              <a:rPr lang="en-US" smtClean="0"/>
              <a:t>22 June 2021</a:t>
            </a:fld>
            <a:endParaRPr lang="en-GB"/>
          </a:p>
        </p:txBody>
      </p:sp>
      <p:sp>
        <p:nvSpPr>
          <p:cNvPr id="19" name="Slide Number Placeholder 18"/>
          <p:cNvSpPr>
            <a:spLocks noGrp="1"/>
          </p:cNvSpPr>
          <p:nvPr>
            <p:ph type="sldNum" sz="quarter" idx="12"/>
          </p:nvPr>
        </p:nvSpPr>
        <p:spPr/>
        <p:txBody>
          <a:bodyPr/>
          <a:lstStyle/>
          <a:p>
            <a:fld id="{60F9F505-338F-4A63-8E60-F3E66EC2060F}" type="slidenum">
              <a:rPr lang="en-GB" smtClean="0"/>
              <a:t>2</a:t>
            </a:fld>
            <a:endParaRPr lang="en-GB"/>
          </a:p>
        </p:txBody>
      </p:sp>
      <p:graphicFrame>
        <p:nvGraphicFramePr>
          <p:cNvPr id="5" name="Media Placeholder 4"/>
          <p:cNvGraphicFramePr>
            <a:graphicFrameLocks/>
          </p:cNvGraphicFramePr>
          <p:nvPr>
            <p:extLst>
              <p:ext uri="{D42A27DB-BD31-4B8C-83A1-F6EECF244321}">
                <p14:modId xmlns:p14="http://schemas.microsoft.com/office/powerpoint/2010/main" val="3708170433"/>
              </p:ext>
            </p:extLst>
          </p:nvPr>
        </p:nvGraphicFramePr>
        <p:xfrm>
          <a:off x="60960" y="60961"/>
          <a:ext cx="12070079" cy="6731726"/>
        </p:xfrm>
        <a:graphic>
          <a:graphicData uri="http://schemas.openxmlformats.org/drawingml/2006/table">
            <a:tbl>
              <a:tblPr firstRow="1" bandRow="1">
                <a:tableStyleId>{5940675A-B579-460E-94D1-54222C63F5DA}</a:tableStyleId>
              </a:tblPr>
              <a:tblGrid>
                <a:gridCol w="4357502">
                  <a:extLst>
                    <a:ext uri="{9D8B030D-6E8A-4147-A177-3AD203B41FA5}">
                      <a16:colId xmlns:a16="http://schemas.microsoft.com/office/drawing/2014/main" val="20000"/>
                    </a:ext>
                  </a:extLst>
                </a:gridCol>
                <a:gridCol w="3460619">
                  <a:extLst>
                    <a:ext uri="{9D8B030D-6E8A-4147-A177-3AD203B41FA5}">
                      <a16:colId xmlns:a16="http://schemas.microsoft.com/office/drawing/2014/main" val="2032493190"/>
                    </a:ext>
                  </a:extLst>
                </a:gridCol>
                <a:gridCol w="2832460">
                  <a:extLst>
                    <a:ext uri="{9D8B030D-6E8A-4147-A177-3AD203B41FA5}">
                      <a16:colId xmlns:a16="http://schemas.microsoft.com/office/drawing/2014/main" val="4078435238"/>
                    </a:ext>
                  </a:extLst>
                </a:gridCol>
                <a:gridCol w="1419498">
                  <a:extLst>
                    <a:ext uri="{9D8B030D-6E8A-4147-A177-3AD203B41FA5}">
                      <a16:colId xmlns:a16="http://schemas.microsoft.com/office/drawing/2014/main" val="20001"/>
                    </a:ext>
                  </a:extLst>
                </a:gridCol>
              </a:tblGrid>
              <a:tr h="38772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المراجعة:أ. خديجه الكعبي</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الإعداد :ناعمة الكعبي</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ar-SA" sz="1200" b="1" dirty="0">
                          <a:solidFill>
                            <a:schemeClr val="tx1">
                              <a:lumMod val="95000"/>
                              <a:lumOff val="5000"/>
                            </a:schemeClr>
                          </a:solidFill>
                          <a:latin typeface="Sakkal Majalla" pitchFamily="2" charset="-78"/>
                          <a:cs typeface="Sakkal Majalla" pitchFamily="2" charset="-78"/>
                        </a:rPr>
                        <a:t>تمييز  صورة عن باقي الصور</a:t>
                      </a:r>
                    </a:p>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en-US" sz="1200" b="1" dirty="0">
                          <a:solidFill>
                            <a:srgbClr val="FF0000"/>
                          </a:solidFill>
                          <a:latin typeface="Sakkal Majalla" pitchFamily="2" charset="-78"/>
                          <a:cs typeface="Sakkal Majalla" pitchFamily="2" charset="-78"/>
                        </a:rPr>
                        <a:t>903</a:t>
                      </a: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686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الفئة العمرية: </a:t>
                      </a:r>
                      <a:r>
                        <a:rPr lang="en-US" sz="1200" b="1" dirty="0">
                          <a:latin typeface="Sakkal Majalla" panose="02000000000000000000" pitchFamily="2" charset="-78"/>
                          <a:cs typeface="Sakkal Majalla" panose="02000000000000000000" pitchFamily="2" charset="-78"/>
                        </a:rPr>
                        <a:t>3</a:t>
                      </a:r>
                      <a:r>
                        <a:rPr lang="ar-SA" sz="1200" b="1" dirty="0">
                          <a:latin typeface="Sakkal Majalla" panose="02000000000000000000" pitchFamily="2" charset="-78"/>
                          <a:cs typeface="Sakkal Majalla" panose="02000000000000000000" pitchFamily="2" charset="-78"/>
                        </a:rPr>
                        <a:t>الى</a:t>
                      </a:r>
                      <a:r>
                        <a:rPr lang="en-US" sz="1200" b="1" dirty="0">
                          <a:latin typeface="Sakkal Majalla" panose="02000000000000000000" pitchFamily="2" charset="-78"/>
                          <a:cs typeface="Sakkal Majalla" panose="02000000000000000000" pitchFamily="2" charset="-78"/>
                        </a:rPr>
                        <a:t>15</a:t>
                      </a:r>
                      <a:endParaRPr lang="ar-AE"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مستوى الشدة: شديدة</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فئة الإعاقة : اعاقة شديدة</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بيانات 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2628275"/>
                  </a:ext>
                </a:extLst>
              </a:tr>
              <a:tr h="5967143">
                <a:tc gridSpan="3">
                  <a:txBody>
                    <a:bodyPr/>
                    <a:lstStyle/>
                    <a:p>
                      <a:pPr marL="0" algn="r" defTabSz="914400" rtl="1" eaLnBrk="1" latinLnBrk="0" hangingPunct="1"/>
                      <a:r>
                        <a:rPr lang="ar-AE" sz="1400" b="1" kern="1200" dirty="0">
                          <a:solidFill>
                            <a:srgbClr val="FF0000"/>
                          </a:solidFill>
                          <a:latin typeface="Sakkal Majalla" panose="02000000000000000000" pitchFamily="2" charset="-78"/>
                          <a:ea typeface="+mn-ea"/>
                          <a:cs typeface="Sakkal Majalla" panose="02000000000000000000" pitchFamily="2" charset="-78"/>
                        </a:rPr>
                        <a:t>قصة </a:t>
                      </a:r>
                      <a:r>
                        <a:rPr lang="ar-SA" sz="1400" b="1" kern="1200" dirty="0">
                          <a:solidFill>
                            <a:srgbClr val="FF0000"/>
                          </a:solidFill>
                          <a:latin typeface="Sakkal Majalla" panose="02000000000000000000" pitchFamily="2" charset="-78"/>
                          <a:ea typeface="+mn-ea"/>
                          <a:cs typeface="Sakkal Majalla" panose="02000000000000000000" pitchFamily="2" charset="-78"/>
                        </a:rPr>
                        <a:t>:-</a:t>
                      </a:r>
                    </a:p>
                    <a:p>
                      <a:pPr marL="0" algn="r" defTabSz="914400" rtl="1" eaLnBrk="1" latinLnBrk="0" hangingPunct="1"/>
                      <a:endParaRPr lang="ar-SA" sz="1400" b="1" kern="1200" dirty="0">
                        <a:solidFill>
                          <a:srgbClr val="FF0000"/>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SA" sz="1400" b="1" kern="1200" dirty="0">
                        <a:solidFill>
                          <a:srgbClr val="FF0000"/>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SA" sz="1400" b="1" kern="1200" dirty="0">
                        <a:solidFill>
                          <a:srgbClr val="FF0000"/>
                        </a:solidFill>
                        <a:latin typeface="Sakkal Majalla" panose="02000000000000000000" pitchFamily="2" charset="-78"/>
                        <a:ea typeface="+mn-ea"/>
                        <a:cs typeface="Sakkal Majalla" panose="02000000000000000000" pitchFamily="2" charset="-78"/>
                      </a:endParaRPr>
                    </a:p>
                    <a:p>
                      <a:pPr marL="0" algn="r" defTabSz="914400" rtl="1" eaLnBrk="1" latinLnBrk="0" hangingPunct="1"/>
                      <a:r>
                        <a:rPr lang="ar-SA" sz="1400" b="1" kern="1200" dirty="0">
                          <a:solidFill>
                            <a:schemeClr val="tx1">
                              <a:lumMod val="95000"/>
                              <a:lumOff val="5000"/>
                            </a:schemeClr>
                          </a:solidFill>
                          <a:latin typeface="Sakkal Majalla" panose="02000000000000000000" pitchFamily="2" charset="-78"/>
                          <a:ea typeface="+mn-ea"/>
                          <a:cs typeface="Sakkal Majalla" panose="02000000000000000000" pitchFamily="2" charset="-78"/>
                        </a:rPr>
                        <a:t>ذهبت الأم مع علي إلى المكتبة.</a:t>
                      </a:r>
                    </a:p>
                    <a:p>
                      <a:pPr marL="0" algn="r" defTabSz="914400" rtl="1" eaLnBrk="1" latinLnBrk="0" hangingPunct="1"/>
                      <a:endParaRPr lang="ar-SA" sz="1400" b="1" kern="1200" dirty="0">
                        <a:solidFill>
                          <a:schemeClr val="tx1">
                            <a:lumMod val="95000"/>
                            <a:lumOff val="5000"/>
                          </a:schemeClr>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SA" sz="1400" b="1" kern="1200" dirty="0">
                        <a:solidFill>
                          <a:schemeClr val="tx1">
                            <a:lumMod val="95000"/>
                            <a:lumOff val="5000"/>
                          </a:schemeClr>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SA" sz="1400" b="1" kern="1200" dirty="0">
                        <a:solidFill>
                          <a:schemeClr val="tx1">
                            <a:lumMod val="95000"/>
                            <a:lumOff val="5000"/>
                          </a:schemeClr>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SA" sz="1400" b="1" kern="1200" dirty="0">
                        <a:solidFill>
                          <a:schemeClr val="tx1">
                            <a:lumMod val="95000"/>
                            <a:lumOff val="5000"/>
                          </a:schemeClr>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SA" sz="1400" b="1" kern="1200" dirty="0">
                        <a:solidFill>
                          <a:schemeClr val="tx1">
                            <a:lumMod val="95000"/>
                            <a:lumOff val="5000"/>
                          </a:schemeClr>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SA" sz="1400" b="1" kern="1200" dirty="0">
                        <a:solidFill>
                          <a:schemeClr val="tx1">
                            <a:lumMod val="95000"/>
                            <a:lumOff val="5000"/>
                          </a:schemeClr>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SA" sz="1400" b="1" kern="1200" dirty="0">
                        <a:solidFill>
                          <a:schemeClr val="tx1">
                            <a:lumMod val="95000"/>
                            <a:lumOff val="5000"/>
                          </a:schemeClr>
                        </a:solidFill>
                        <a:latin typeface="Sakkal Majalla" panose="02000000000000000000" pitchFamily="2" charset="-78"/>
                        <a:ea typeface="+mn-ea"/>
                        <a:cs typeface="Sakkal Majalla" panose="02000000000000000000" pitchFamily="2" charset="-78"/>
                      </a:endParaRPr>
                    </a:p>
                    <a:p>
                      <a:pPr marL="0" algn="r" defTabSz="914400" rtl="1" eaLnBrk="1" latinLnBrk="0" hangingPunct="1"/>
                      <a:r>
                        <a:rPr lang="ar-SA" sz="1400" b="1" kern="1200" dirty="0">
                          <a:solidFill>
                            <a:schemeClr val="tx1">
                              <a:lumMod val="95000"/>
                              <a:lumOff val="5000"/>
                            </a:schemeClr>
                          </a:solidFill>
                          <a:latin typeface="Sakkal Majalla" panose="02000000000000000000" pitchFamily="2" charset="-78"/>
                          <a:ea typeface="+mn-ea"/>
                          <a:cs typeface="Sakkal Majalla" panose="02000000000000000000" pitchFamily="2" charset="-78"/>
                        </a:rPr>
                        <a:t>قامت الام بشراء صور بطاقات الحيوانات.</a:t>
                      </a:r>
                    </a:p>
                    <a:p>
                      <a:pPr marL="0" algn="r" defTabSz="914400" rtl="1" eaLnBrk="1" latinLnBrk="0" hangingPunct="1"/>
                      <a:endParaRPr lang="ar-SA" sz="1400" b="1" kern="1200" dirty="0">
                        <a:solidFill>
                          <a:schemeClr val="tx1">
                            <a:lumMod val="95000"/>
                            <a:lumOff val="5000"/>
                          </a:schemeClr>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SA" sz="1400" b="1" kern="1200" dirty="0">
                        <a:solidFill>
                          <a:schemeClr val="tx1">
                            <a:lumMod val="95000"/>
                            <a:lumOff val="5000"/>
                          </a:schemeClr>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SA" sz="1400" b="1" kern="1200" dirty="0">
                        <a:solidFill>
                          <a:schemeClr val="tx1">
                            <a:lumMod val="95000"/>
                            <a:lumOff val="5000"/>
                          </a:schemeClr>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SA" sz="1400" b="1" kern="1200" dirty="0">
                        <a:solidFill>
                          <a:schemeClr val="tx1">
                            <a:lumMod val="95000"/>
                            <a:lumOff val="5000"/>
                          </a:schemeClr>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SA" sz="1400" b="1" kern="1200" dirty="0">
                        <a:solidFill>
                          <a:schemeClr val="tx1">
                            <a:lumMod val="95000"/>
                            <a:lumOff val="5000"/>
                          </a:schemeClr>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SA" sz="1400" b="1" kern="1200" dirty="0">
                        <a:solidFill>
                          <a:schemeClr val="tx1">
                            <a:lumMod val="95000"/>
                            <a:lumOff val="5000"/>
                          </a:schemeClr>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SA" sz="1400" b="1" kern="1200" dirty="0">
                        <a:solidFill>
                          <a:schemeClr val="tx1">
                            <a:lumMod val="95000"/>
                            <a:lumOff val="5000"/>
                          </a:schemeClr>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SA" sz="1400" b="1" kern="1200" dirty="0">
                        <a:solidFill>
                          <a:schemeClr val="tx1">
                            <a:lumMod val="95000"/>
                            <a:lumOff val="5000"/>
                          </a:schemeClr>
                        </a:solidFill>
                        <a:latin typeface="Sakkal Majalla" panose="02000000000000000000" pitchFamily="2" charset="-78"/>
                        <a:ea typeface="+mn-ea"/>
                        <a:cs typeface="Sakkal Majalla" panose="02000000000000000000" pitchFamily="2" charset="-78"/>
                      </a:endParaRPr>
                    </a:p>
                    <a:p>
                      <a:pPr marL="0" algn="r" defTabSz="914400" rtl="1" eaLnBrk="1" latinLnBrk="0" hangingPunct="1"/>
                      <a:r>
                        <a:rPr lang="ar-SA" sz="1400" b="1" kern="1200" dirty="0">
                          <a:solidFill>
                            <a:schemeClr val="tx1">
                              <a:lumMod val="95000"/>
                              <a:lumOff val="5000"/>
                            </a:schemeClr>
                          </a:solidFill>
                          <a:latin typeface="Sakkal Majalla" panose="02000000000000000000" pitchFamily="2" charset="-78"/>
                          <a:ea typeface="+mn-ea"/>
                          <a:cs typeface="Sakkal Majalla" panose="02000000000000000000" pitchFamily="2" charset="-78"/>
                        </a:rPr>
                        <a:t>طلبت الام من علي اختيار صورة حيوانه المفضل(الارنب).</a:t>
                      </a:r>
                      <a:endParaRPr lang="ar-AE" sz="1400" b="1" kern="1200" dirty="0">
                        <a:solidFill>
                          <a:schemeClr val="tx1">
                            <a:lumMod val="95000"/>
                            <a:lumOff val="5000"/>
                          </a:schemeClr>
                        </a:solidFill>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ctr" rtl="1"/>
                      <a:r>
                        <a:rPr lang="ar-AE" sz="1600" b="1" dirty="0">
                          <a:latin typeface="Sakkal Majalla" panose="02000000000000000000" pitchFamily="2" charset="-78"/>
                          <a:cs typeface="Sakkal Majalla" panose="02000000000000000000" pitchFamily="2" charset="-78"/>
                        </a:rPr>
                        <a:t>كتاب</a:t>
                      </a:r>
                      <a:r>
                        <a:rPr lang="ar-AE" sz="1600" b="1" baseline="0" dirty="0">
                          <a:latin typeface="Sakkal Majalla" panose="02000000000000000000" pitchFamily="2" charset="-78"/>
                          <a:cs typeface="Sakkal Majalla" panose="02000000000000000000" pitchFamily="2" charset="-78"/>
                        </a:rPr>
                        <a:t> الطالب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4" name="صورة 3">
            <a:extLst>
              <a:ext uri="{FF2B5EF4-FFF2-40B4-BE49-F238E27FC236}">
                <a16:creationId xmlns:a16="http://schemas.microsoft.com/office/drawing/2014/main" id="{82E98F46-A232-4E81-A8CC-9BBE46E8C3D8}"/>
              </a:ext>
            </a:extLst>
          </p:cNvPr>
          <p:cNvPicPr>
            <a:picLocks noChangeAspect="1"/>
          </p:cNvPicPr>
          <p:nvPr/>
        </p:nvPicPr>
        <p:blipFill rotWithShape="1">
          <a:blip r:embed="rId3"/>
          <a:srcRect l="14667" t="12194" r="16424" b="7315"/>
          <a:stretch/>
        </p:blipFill>
        <p:spPr>
          <a:xfrm>
            <a:off x="7383975" y="1087828"/>
            <a:ext cx="1685409" cy="1451391"/>
          </a:xfrm>
          <a:prstGeom prst="rect">
            <a:avLst/>
          </a:prstGeom>
        </p:spPr>
      </p:pic>
      <p:pic>
        <p:nvPicPr>
          <p:cNvPr id="9" name="صورة 8">
            <a:extLst>
              <a:ext uri="{FF2B5EF4-FFF2-40B4-BE49-F238E27FC236}">
                <a16:creationId xmlns:a16="http://schemas.microsoft.com/office/drawing/2014/main" id="{95C796A1-09BB-480C-9EDC-54FFBE1730C7}"/>
              </a:ext>
            </a:extLst>
          </p:cNvPr>
          <p:cNvPicPr>
            <a:picLocks noChangeAspect="1"/>
          </p:cNvPicPr>
          <p:nvPr/>
        </p:nvPicPr>
        <p:blipFill rotWithShape="1">
          <a:blip r:embed="rId4"/>
          <a:srcRect l="22122" t="31332" r="17422" b="14188"/>
          <a:stretch/>
        </p:blipFill>
        <p:spPr>
          <a:xfrm>
            <a:off x="6650071" y="3188710"/>
            <a:ext cx="1685409" cy="1377920"/>
          </a:xfrm>
          <a:prstGeom prst="rect">
            <a:avLst/>
          </a:prstGeom>
        </p:spPr>
      </p:pic>
      <p:pic>
        <p:nvPicPr>
          <p:cNvPr id="11" name="صورة 10">
            <a:extLst>
              <a:ext uri="{FF2B5EF4-FFF2-40B4-BE49-F238E27FC236}">
                <a16:creationId xmlns:a16="http://schemas.microsoft.com/office/drawing/2014/main" id="{2007758E-DC95-4138-88C8-E5A63DFF548A}"/>
              </a:ext>
            </a:extLst>
          </p:cNvPr>
          <p:cNvPicPr>
            <a:picLocks noChangeAspect="1"/>
          </p:cNvPicPr>
          <p:nvPr/>
        </p:nvPicPr>
        <p:blipFill rotWithShape="1">
          <a:blip r:embed="rId5"/>
          <a:srcRect l="38917" t="31443" r="32212" b="20368"/>
          <a:stretch/>
        </p:blipFill>
        <p:spPr>
          <a:xfrm>
            <a:off x="6016283" y="5216122"/>
            <a:ext cx="1685409" cy="1377920"/>
          </a:xfrm>
          <a:prstGeom prst="rect">
            <a:avLst/>
          </a:prstGeom>
        </p:spPr>
      </p:pic>
    </p:spTree>
    <p:extLst>
      <p:ext uri="{BB962C8B-B14F-4D97-AF65-F5344CB8AC3E}">
        <p14:creationId xmlns:p14="http://schemas.microsoft.com/office/powerpoint/2010/main" val="1693504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2449429"/>
              </p:ext>
            </p:extLst>
          </p:nvPr>
        </p:nvGraphicFramePr>
        <p:xfrm>
          <a:off x="58723" y="136525"/>
          <a:ext cx="12046591" cy="6650169"/>
        </p:xfrm>
        <a:graphic>
          <a:graphicData uri="http://schemas.openxmlformats.org/drawingml/2006/table">
            <a:tbl>
              <a:tblPr firstRow="1" bandRow="1">
                <a:tableStyleId>{5940675A-B579-460E-94D1-54222C63F5DA}</a:tableStyleId>
              </a:tblPr>
              <a:tblGrid>
                <a:gridCol w="10853117">
                  <a:extLst>
                    <a:ext uri="{9D8B030D-6E8A-4147-A177-3AD203B41FA5}">
                      <a16:colId xmlns:a16="http://schemas.microsoft.com/office/drawing/2014/main" val="20000"/>
                    </a:ext>
                  </a:extLst>
                </a:gridCol>
                <a:gridCol w="1193474">
                  <a:extLst>
                    <a:ext uri="{9D8B030D-6E8A-4147-A177-3AD203B41FA5}">
                      <a16:colId xmlns:a16="http://schemas.microsoft.com/office/drawing/2014/main" val="20001"/>
                    </a:ext>
                  </a:extLst>
                </a:gridCol>
              </a:tblGrid>
              <a:tr h="54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OM" sz="1200" b="1" dirty="0">
                          <a:solidFill>
                            <a:schemeClr val="tx1">
                              <a:lumMod val="95000"/>
                              <a:lumOff val="5000"/>
                            </a:schemeClr>
                          </a:solidFill>
                          <a:latin typeface="Sakkal Majalla" pitchFamily="2" charset="-78"/>
                          <a:cs typeface="Sakkal Majalla" pitchFamily="2" charset="-78"/>
                        </a:rPr>
                        <a:t>تمييز صورة عن باقي الصور</a:t>
                      </a:r>
                      <a:endParaRPr lang="en-US" sz="1200" b="1" dirty="0">
                        <a:solidFill>
                          <a:schemeClr val="tx1">
                            <a:lumMod val="95000"/>
                            <a:lumOff val="5000"/>
                          </a:schemeClr>
                        </a:solidFill>
                        <a:latin typeface="Sakkal Majalla" pitchFamily="2" charset="-78"/>
                        <a:cs typeface="Sakkal Majalla"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الهدف</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91551">
                <a:tc>
                  <a:txBody>
                    <a:bodyPr/>
                    <a:lstStyle/>
                    <a:p>
                      <a:pPr algn="r" rtl="1"/>
                      <a:r>
                        <a:rPr lang="ar-SA" sz="1100" b="1" dirty="0">
                          <a:latin typeface="Sakkal Majalla" panose="02000000000000000000" pitchFamily="2" charset="-78"/>
                          <a:cs typeface="Sakkal Majalla" panose="02000000000000000000" pitchFamily="2" charset="-78"/>
                        </a:rPr>
                        <a:t>انشطه</a:t>
                      </a:r>
                      <a:r>
                        <a:rPr lang="ar-SA" sz="1100" b="1" baseline="0" dirty="0">
                          <a:latin typeface="Sakkal Majalla" panose="02000000000000000000" pitchFamily="2" charset="-78"/>
                          <a:cs typeface="Sakkal Majalla" panose="02000000000000000000" pitchFamily="2" charset="-78"/>
                        </a:rPr>
                        <a:t> مهارية</a:t>
                      </a:r>
                      <a:endParaRPr lang="ar-AE" sz="11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r>
                        <a:rPr lang="ar-AE" sz="1200" b="1" dirty="0">
                          <a:latin typeface="Sakkal Majalla" panose="02000000000000000000" pitchFamily="2" charset="-78"/>
                          <a:cs typeface="Sakkal Majalla" panose="02000000000000000000" pitchFamily="2" charset="-78"/>
                        </a:rPr>
                        <a:t>المكونات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615784">
                <a:tc>
                  <a:txBody>
                    <a:bodyPr/>
                    <a:lstStyle/>
                    <a:p>
                      <a:pPr marL="0" indent="0" algn="r" rtl="1">
                        <a:buFont typeface="Arial" panose="020B0604020202020204" pitchFamily="34" charset="0"/>
                        <a:buNone/>
                      </a:pPr>
                      <a:r>
                        <a:rPr lang="ar-EG" sz="1100" b="1" baseline="0" dirty="0">
                          <a:solidFill>
                            <a:srgbClr val="FF0000"/>
                          </a:solidFill>
                          <a:latin typeface="Sakkal Majalla" panose="02000000000000000000" pitchFamily="2" charset="-78"/>
                          <a:cs typeface="Sakkal Majalla" panose="02000000000000000000" pitchFamily="2" charset="-78"/>
                        </a:rPr>
                        <a:t>ا ستراتيجيات التعليم:</a:t>
                      </a:r>
                      <a:endParaRPr lang="ar-SA" sz="1200" b="0" i="0" kern="1200" baseline="0" dirty="0">
                        <a:solidFill>
                          <a:schemeClr val="tx1"/>
                        </a:solidFill>
                        <a:effectLst/>
                        <a:latin typeface="Sakkal Majalla" panose="02000000000000000000" pitchFamily="2" charset="-78"/>
                        <a:ea typeface="+mn-ea"/>
                        <a:cs typeface="Sakkal Majalla" panose="02000000000000000000" pitchFamily="2" charset="-78"/>
                      </a:endParaRPr>
                    </a:p>
                    <a:p>
                      <a:pPr marL="0" indent="0" algn="r" rtl="1">
                        <a:buFont typeface="Arial" panose="020B0604020202020204" pitchFamily="34" charset="0"/>
                        <a:buNone/>
                      </a:pPr>
                      <a:endParaRPr lang="ar-SA" sz="1200" b="0" i="0" kern="1200" dirty="0">
                        <a:solidFill>
                          <a:schemeClr val="tx1"/>
                        </a:solidFill>
                        <a:effectLst/>
                        <a:latin typeface="Sakkal Majalla" panose="02000000000000000000" pitchFamily="2" charset="-78"/>
                        <a:ea typeface="+mn-ea"/>
                        <a:cs typeface="Sakkal Majalla" panose="02000000000000000000" pitchFamily="2" charset="-78"/>
                      </a:endParaRPr>
                    </a:p>
                    <a:p>
                      <a:pPr marL="0" indent="0" algn="r" rtl="1">
                        <a:buFont typeface="Arial" panose="020B0604020202020204" pitchFamily="34" charset="0"/>
                        <a:buNone/>
                      </a:pPr>
                      <a:endParaRPr lang="en-US" sz="1200" b="0" i="0" kern="1200" dirty="0">
                        <a:solidFill>
                          <a:schemeClr val="tx1"/>
                        </a:solidFill>
                        <a:effectLst/>
                        <a:latin typeface="Sakkal Majalla" panose="02000000000000000000" pitchFamily="2" charset="-78"/>
                        <a:ea typeface="+mn-ea"/>
                        <a:cs typeface="Sakkal Majalla" panose="02000000000000000000" pitchFamily="2" charset="-78"/>
                      </a:endParaRPr>
                    </a:p>
                    <a:p>
                      <a:pPr marL="0" indent="0" algn="r" rtl="1">
                        <a:buFont typeface="Arial" panose="020B0604020202020204" pitchFamily="34" charset="0"/>
                        <a:buNone/>
                      </a:pPr>
                      <a:endParaRPr lang="ar-SA" sz="1200" b="0" i="0" kern="1200" dirty="0">
                        <a:solidFill>
                          <a:srgbClr val="FF0000"/>
                        </a:solidFill>
                        <a:effectLst/>
                        <a:latin typeface="Sakkal Majalla" panose="02000000000000000000" pitchFamily="2" charset="-78"/>
                        <a:ea typeface="+mn-ea"/>
                        <a:cs typeface="Sakkal Majalla" panose="02000000000000000000" pitchFamily="2" charset="-78"/>
                      </a:endParaRPr>
                    </a:p>
                    <a:p>
                      <a:pPr marL="0" indent="0" algn="r" rtl="1">
                        <a:buFont typeface="Arial" panose="020B0604020202020204" pitchFamily="34" charset="0"/>
                        <a:buNone/>
                      </a:pPr>
                      <a:r>
                        <a:rPr lang="ar-SA" sz="1200" b="1" i="0" kern="1200" dirty="0">
                          <a:solidFill>
                            <a:srgbClr val="FF0000"/>
                          </a:solidFill>
                          <a:effectLst/>
                          <a:latin typeface="Sakkal Majalla" panose="02000000000000000000" pitchFamily="2" charset="-78"/>
                          <a:ea typeface="+mn-ea"/>
                          <a:cs typeface="Sakkal Majalla" panose="02000000000000000000" pitchFamily="2" charset="-78"/>
                        </a:rPr>
                        <a:t>1</a:t>
                      </a:r>
                      <a:r>
                        <a:rPr lang="ar-SA" sz="1200" b="1" i="0" kern="1200" dirty="0">
                          <a:solidFill>
                            <a:schemeClr val="bg2">
                              <a:lumMod val="10000"/>
                            </a:schemeClr>
                          </a:solidFill>
                          <a:effectLst/>
                          <a:latin typeface="Sakkal Majalla" panose="02000000000000000000" pitchFamily="2" charset="-78"/>
                          <a:ea typeface="+mn-ea"/>
                          <a:cs typeface="Sakkal Majalla" panose="02000000000000000000" pitchFamily="2" charset="-78"/>
                        </a:rPr>
                        <a:t>- </a:t>
                      </a:r>
                      <a:r>
                        <a:rPr lang="ar-SA" sz="1200" b="1" i="0" kern="1200" dirty="0">
                          <a:solidFill>
                            <a:srgbClr val="FF0000"/>
                          </a:solidFill>
                          <a:effectLst/>
                          <a:latin typeface="Sakkal Majalla" panose="02000000000000000000" pitchFamily="2" charset="-78"/>
                          <a:ea typeface="+mn-ea"/>
                          <a:cs typeface="Sakkal Majalla" panose="02000000000000000000" pitchFamily="2" charset="-78"/>
                        </a:rPr>
                        <a:t>الاستكشاف.</a:t>
                      </a:r>
                    </a:p>
                    <a:p>
                      <a:pPr marL="0" indent="0" algn="r" rtl="1">
                        <a:buFont typeface="Arial" panose="020B0604020202020204" pitchFamily="34" charset="0"/>
                        <a:buNone/>
                      </a:pPr>
                      <a:r>
                        <a:rPr lang="ar-SA" sz="1200" b="1" i="0" kern="1200" dirty="0">
                          <a:solidFill>
                            <a:schemeClr val="bg2">
                              <a:lumMod val="10000"/>
                            </a:schemeClr>
                          </a:solidFill>
                          <a:effectLst/>
                          <a:latin typeface="Sakkal Majalla" panose="02000000000000000000" pitchFamily="2" charset="-78"/>
                          <a:ea typeface="+mn-ea"/>
                          <a:cs typeface="Sakkal Majalla" panose="02000000000000000000" pitchFamily="2" charset="-78"/>
                        </a:rPr>
                        <a:t>يتم ذلك من خلال وضع عدة صور من البطاقات للطالب ثم يطلب من الطالب استكشاف الصور  الموجودة أمامه مما يعود بذلك من أهمية تنشيط الحس التخيلي لدى الطالب والقدرة على التصور والتوقع وتقوية عضلات الطالب من خلال التدريب على اختيار الصور المطلوبة منه وتنمية مهارة حب الاستكشاف لدى الطالب مما يعزز  قدراته العقلية في حب الاستكشاف.</a:t>
                      </a:r>
                      <a:endParaRPr lang="en-US" sz="1200" b="1" i="0" kern="1200" dirty="0">
                        <a:solidFill>
                          <a:schemeClr val="bg2">
                            <a:lumMod val="10000"/>
                          </a:schemeClr>
                        </a:solidFill>
                        <a:effectLst/>
                        <a:latin typeface="Sakkal Majalla" panose="02000000000000000000" pitchFamily="2" charset="-78"/>
                        <a:ea typeface="+mn-ea"/>
                        <a:cs typeface="Sakkal Majalla" panose="02000000000000000000" pitchFamily="2" charset="-78"/>
                      </a:endParaRPr>
                    </a:p>
                    <a:p>
                      <a:pPr marL="0" indent="0" algn="r" rtl="1">
                        <a:buFont typeface="Arial" panose="020B0604020202020204" pitchFamily="34" charset="0"/>
                        <a:buNone/>
                      </a:pPr>
                      <a:endParaRPr lang="en-US" sz="1200" b="1" i="0" kern="1200" dirty="0">
                        <a:solidFill>
                          <a:schemeClr val="bg2">
                            <a:lumMod val="10000"/>
                          </a:schemeClr>
                        </a:solidFill>
                        <a:effectLst/>
                        <a:latin typeface="Sakkal Majalla" panose="02000000000000000000" pitchFamily="2" charset="-78"/>
                        <a:ea typeface="+mn-ea"/>
                        <a:cs typeface="Sakkal Majalla" panose="02000000000000000000" pitchFamily="2" charset="-78"/>
                      </a:endParaRPr>
                    </a:p>
                    <a:p>
                      <a:pPr marL="0" indent="0" algn="r" rtl="1">
                        <a:buFont typeface="Arial" panose="020B0604020202020204" pitchFamily="34" charset="0"/>
                        <a:buNone/>
                      </a:pPr>
                      <a:endParaRPr lang="ar-SA" sz="1200" b="1" i="0" kern="1200" dirty="0">
                        <a:solidFill>
                          <a:schemeClr val="bg2">
                            <a:lumMod val="10000"/>
                          </a:schemeClr>
                        </a:solidFill>
                        <a:effectLst/>
                        <a:latin typeface="Sakkal Majalla" panose="02000000000000000000" pitchFamily="2" charset="-78"/>
                        <a:ea typeface="+mn-ea"/>
                        <a:cs typeface="Sakkal Majalla" panose="02000000000000000000" pitchFamily="2" charset="-78"/>
                      </a:endParaRPr>
                    </a:p>
                    <a:p>
                      <a:pPr algn="r"/>
                      <a:r>
                        <a:rPr lang="ar-SA" sz="1200" b="1" i="0" kern="1200" dirty="0">
                          <a:solidFill>
                            <a:srgbClr val="FF0000"/>
                          </a:solidFill>
                          <a:effectLst/>
                          <a:latin typeface="Sakkal Majalla" panose="02000000000000000000" pitchFamily="2" charset="-78"/>
                          <a:ea typeface="+mn-ea"/>
                          <a:cs typeface="Sakkal Majalla" panose="02000000000000000000" pitchFamily="2" charset="-78"/>
                        </a:rPr>
                        <a:t>2- التعلم النشط.</a:t>
                      </a:r>
                    </a:p>
                    <a:p>
                      <a:pPr algn="r"/>
                      <a:r>
                        <a:rPr lang="ar-SA" sz="1200" b="1" i="0" u="none" kern="1200" baseline="0" dirty="0">
                          <a:solidFill>
                            <a:schemeClr val="bg2">
                              <a:lumMod val="10000"/>
                            </a:schemeClr>
                          </a:solidFill>
                          <a:effectLst/>
                          <a:latin typeface="Sakkal Majalla" panose="02000000000000000000" pitchFamily="2" charset="-78"/>
                          <a:ea typeface="+mn-ea"/>
                          <a:cs typeface="Sakkal Majalla" panose="02000000000000000000" pitchFamily="2" charset="-78"/>
                        </a:rPr>
                        <a:t>التعلم النشط هو تعلم قائم على الأنشطة المختلفة التي يمارسها المتعلم والتي ينتج عنها سلوكيات تعتمد على مشاركة المتعلم الفعالة وإتاحة التواصل في جميع الاتجاهات بين المتعلم وبين المعلم وإتاحة الفرصة للطالب ان يتعرف على المعلومات والمهارات التي يطبقها في اختياره للصورة التي يطلبها  منه المعلم.</a:t>
                      </a:r>
                      <a:endParaRPr lang="en-US" sz="1400" b="1" u="none" baseline="0" dirty="0">
                        <a:latin typeface="Sakkal Majalla" panose="02000000000000000000" pitchFamily="2" charset="-78"/>
                        <a:cs typeface="Sakkal Majalla" panose="02000000000000000000" pitchFamily="2" charset="-78"/>
                      </a:endParaRPr>
                    </a:p>
                    <a:p>
                      <a:pPr algn="r"/>
                      <a:endParaRPr lang="en-US" sz="1400" b="1" u="none" baseline="0" dirty="0">
                        <a:latin typeface="Sakkal Majalla" panose="02000000000000000000" pitchFamily="2" charset="-78"/>
                        <a:cs typeface="Sakkal Majalla" panose="02000000000000000000" pitchFamily="2" charset="-78"/>
                      </a:endParaRPr>
                    </a:p>
                    <a:p>
                      <a:pPr algn="r"/>
                      <a:endParaRPr lang="ar-SA" sz="1400" b="1" u="none" baseline="0" dirty="0">
                        <a:latin typeface="Sakkal Majalla" panose="02000000000000000000" pitchFamily="2" charset="-78"/>
                        <a:cs typeface="Sakkal Majalla" panose="02000000000000000000" pitchFamily="2" charset="-78"/>
                      </a:endParaRPr>
                    </a:p>
                    <a:p>
                      <a:pPr algn="r" rtl="1"/>
                      <a:r>
                        <a:rPr lang="ar-SA" sz="1400" b="0" u="none" baseline="0" dirty="0">
                          <a:solidFill>
                            <a:srgbClr val="FF0000"/>
                          </a:solidFill>
                          <a:latin typeface="Sakkal Majalla" panose="02000000000000000000" pitchFamily="2" charset="-78"/>
                          <a:cs typeface="Sakkal Majalla" panose="02000000000000000000" pitchFamily="2" charset="-78"/>
                        </a:rPr>
                        <a:t>3- تعزيز بناء الثقة بالنفس.</a:t>
                      </a:r>
                    </a:p>
                    <a:p>
                      <a:pPr algn="r" rtl="1"/>
                      <a:r>
                        <a:rPr lang="ar-SA" sz="1400" b="0" u="none" baseline="0" dirty="0">
                          <a:solidFill>
                            <a:schemeClr val="tx1">
                              <a:lumMod val="95000"/>
                              <a:lumOff val="5000"/>
                            </a:schemeClr>
                          </a:solidFill>
                          <a:latin typeface="Sakkal Majalla" panose="02000000000000000000" pitchFamily="2" charset="-78"/>
                          <a:cs typeface="Sakkal Majalla" panose="02000000000000000000" pitchFamily="2" charset="-78"/>
                        </a:rPr>
                        <a:t>يشعر الطالب بالقوة والثقة والاعتماد على النفس وتحدي الصعوبات في مواجهة المشكلات والعوائق التي يصادفها بشكل فعال ، فالثقة بالنفس طريق النجاح والاحساس بالمكانة والعلو بين الاخرين كذلك يتعلم كيف يميز الصورة وغيرها من عدة صور  مما يتيح للطالب الحرية في اختيار صورة الشيء الذي يحبه.</a:t>
                      </a:r>
                    </a:p>
                    <a:p>
                      <a:pPr algn="r" rtl="1"/>
                      <a:endParaRPr lang="ar-SA" sz="1400" b="0" u="none" baseline="0" dirty="0">
                        <a:solidFill>
                          <a:schemeClr val="tx1">
                            <a:lumMod val="95000"/>
                            <a:lumOff val="5000"/>
                          </a:schemeClr>
                        </a:solidFill>
                        <a:latin typeface="Sakkal Majalla" panose="02000000000000000000" pitchFamily="2" charset="-78"/>
                        <a:cs typeface="Sakkal Majalla" panose="02000000000000000000" pitchFamily="2" charset="-78"/>
                      </a:endParaRPr>
                    </a:p>
                    <a:p>
                      <a:pPr algn="r" rtl="1"/>
                      <a:r>
                        <a:rPr lang="ar-SA" sz="1400" b="0" u="none" baseline="0" dirty="0">
                          <a:solidFill>
                            <a:srgbClr val="FF0000"/>
                          </a:solidFill>
                          <a:latin typeface="Sakkal Majalla" panose="02000000000000000000" pitchFamily="2" charset="-78"/>
                          <a:cs typeface="Sakkal Majalla" panose="02000000000000000000" pitchFamily="2" charset="-78"/>
                        </a:rPr>
                        <a:t>4-التدريب العملي </a:t>
                      </a:r>
                    </a:p>
                    <a:p>
                      <a:pPr algn="r" rtl="1"/>
                      <a:r>
                        <a:rPr lang="ar-SA" sz="1400" b="0" u="none" baseline="0" dirty="0">
                          <a:solidFill>
                            <a:schemeClr val="tx1">
                              <a:lumMod val="95000"/>
                              <a:lumOff val="5000"/>
                            </a:schemeClr>
                          </a:solidFill>
                          <a:latin typeface="Sakkal Majalla" panose="02000000000000000000" pitchFamily="2" charset="-78"/>
                          <a:cs typeface="Sakkal Majalla" panose="02000000000000000000" pitchFamily="2" charset="-78"/>
                        </a:rPr>
                        <a:t>يقوم المعلم بتدريب الطالب على اختيار الصورة المطلوبة منه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algn="ctr" rtl="1"/>
                      <a:r>
                        <a:rPr lang="ar-EG" sz="1200" b="1" dirty="0">
                          <a:latin typeface="Sakkal Majalla" panose="02000000000000000000" pitchFamily="2" charset="-78"/>
                          <a:cs typeface="Sakkal Majalla" panose="02000000000000000000" pitchFamily="2" charset="-78"/>
                        </a:rPr>
                        <a:t>المقدمة </a:t>
                      </a:r>
                      <a:endParaRPr lang="ar-AE" sz="1200" b="1" dirty="0">
                        <a:latin typeface="Sakkal Majalla" panose="02000000000000000000" pitchFamily="2" charset="-78"/>
                        <a:cs typeface="Sakkal Majalla" panose="02000000000000000000" pitchFamily="2" charset="-78"/>
                      </a:endParaRPr>
                    </a:p>
                    <a:p>
                      <a:pPr algn="ctr" rtl="1"/>
                      <a:endParaRPr lang="ar-EG" sz="1200" b="1" baseline="0" dirty="0">
                        <a:latin typeface="Sakkal Majalla" panose="02000000000000000000" pitchFamily="2" charset="-78"/>
                        <a:cs typeface="Sakkal Majalla" panose="02000000000000000000" pitchFamily="2" charset="-78"/>
                      </a:endParaRPr>
                    </a:p>
                    <a:p>
                      <a:pPr algn="ctr" rtl="1"/>
                      <a:r>
                        <a:rPr lang="ar-AE" sz="1200" b="1" baseline="0" dirty="0">
                          <a:latin typeface="Sakkal Majalla" panose="02000000000000000000" pitchFamily="2" charset="-78"/>
                          <a:cs typeface="Sakkal Majalla" panose="02000000000000000000" pitchFamily="2" charset="-78"/>
                        </a:rPr>
                        <a:t>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8" name="Date Placeholder 17"/>
          <p:cNvSpPr>
            <a:spLocks noGrp="1"/>
          </p:cNvSpPr>
          <p:nvPr>
            <p:ph type="dt" sz="half" idx="10"/>
          </p:nvPr>
        </p:nvSpPr>
        <p:spPr/>
        <p:txBody>
          <a:bodyPr/>
          <a:lstStyle/>
          <a:p>
            <a:fld id="{8CADBA5E-4532-4792-A258-A0D67C635858}" type="datetime3">
              <a:rPr lang="en-US" smtClean="0"/>
              <a:t>22 June 2021</a:t>
            </a:fld>
            <a:endParaRPr lang="en-GB"/>
          </a:p>
        </p:txBody>
      </p:sp>
      <p:sp>
        <p:nvSpPr>
          <p:cNvPr id="19" name="Slide Number Placeholder 18"/>
          <p:cNvSpPr>
            <a:spLocks noGrp="1"/>
          </p:cNvSpPr>
          <p:nvPr>
            <p:ph type="sldNum" sz="quarter" idx="12"/>
          </p:nvPr>
        </p:nvSpPr>
        <p:spPr/>
        <p:txBody>
          <a:bodyPr/>
          <a:lstStyle/>
          <a:p>
            <a:fld id="{60F9F505-338F-4A63-8E60-F3E66EC2060F}" type="slidenum">
              <a:rPr lang="en-GB" smtClean="0"/>
              <a:t>3</a:t>
            </a:fld>
            <a:endParaRPr lang="en-GB"/>
          </a:p>
        </p:txBody>
      </p:sp>
      <p:pic>
        <p:nvPicPr>
          <p:cNvPr id="4" name="صورة 3">
            <a:extLst>
              <a:ext uri="{FF2B5EF4-FFF2-40B4-BE49-F238E27FC236}">
                <a16:creationId xmlns:a16="http://schemas.microsoft.com/office/drawing/2014/main" id="{4921929D-49E1-4924-A6BD-638F184D8575}"/>
              </a:ext>
            </a:extLst>
          </p:cNvPr>
          <p:cNvPicPr>
            <a:picLocks noChangeAspect="1"/>
          </p:cNvPicPr>
          <p:nvPr/>
        </p:nvPicPr>
        <p:blipFill rotWithShape="1">
          <a:blip r:embed="rId3"/>
          <a:srcRect l="1063" t="1780" r="623"/>
          <a:stretch/>
        </p:blipFill>
        <p:spPr>
          <a:xfrm>
            <a:off x="250094" y="1360797"/>
            <a:ext cx="1750646" cy="1077480"/>
          </a:xfrm>
          <a:prstGeom prst="rect">
            <a:avLst/>
          </a:prstGeom>
        </p:spPr>
      </p:pic>
    </p:spTree>
    <p:extLst>
      <p:ext uri="{BB962C8B-B14F-4D97-AF65-F5344CB8AC3E}">
        <p14:creationId xmlns:p14="http://schemas.microsoft.com/office/powerpoint/2010/main" val="737242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32706693"/>
              </p:ext>
            </p:extLst>
          </p:nvPr>
        </p:nvGraphicFramePr>
        <p:xfrm>
          <a:off x="104504" y="136526"/>
          <a:ext cx="11904616" cy="6584949"/>
        </p:xfrm>
        <a:graphic>
          <a:graphicData uri="http://schemas.openxmlformats.org/drawingml/2006/table">
            <a:tbl>
              <a:tblPr firstRow="1" bandRow="1">
                <a:tableStyleId>{5940675A-B579-460E-94D1-54222C63F5DA}</a:tableStyleId>
              </a:tblPr>
              <a:tblGrid>
                <a:gridCol w="10725208">
                  <a:extLst>
                    <a:ext uri="{9D8B030D-6E8A-4147-A177-3AD203B41FA5}">
                      <a16:colId xmlns:a16="http://schemas.microsoft.com/office/drawing/2014/main" val="20000"/>
                    </a:ext>
                  </a:extLst>
                </a:gridCol>
                <a:gridCol w="1179408">
                  <a:extLst>
                    <a:ext uri="{9D8B030D-6E8A-4147-A177-3AD203B41FA5}">
                      <a16:colId xmlns:a16="http://schemas.microsoft.com/office/drawing/2014/main" val="20001"/>
                    </a:ext>
                  </a:extLst>
                </a:gridCol>
              </a:tblGrid>
              <a:tr h="53751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OM" sz="1200" b="1" dirty="0">
                          <a:solidFill>
                            <a:schemeClr val="tx1">
                              <a:lumMod val="95000"/>
                              <a:lumOff val="5000"/>
                            </a:schemeClr>
                          </a:solidFill>
                          <a:latin typeface="Sakkal Majalla" pitchFamily="2" charset="-78"/>
                          <a:cs typeface="Sakkal Majalla" pitchFamily="2" charset="-78"/>
                        </a:rPr>
                        <a:t>تمييز صورة عن باقي الصور</a:t>
                      </a:r>
                      <a:endParaRPr lang="en-US" sz="1200" b="1" dirty="0">
                        <a:solidFill>
                          <a:schemeClr val="tx1">
                            <a:lumMod val="95000"/>
                            <a:lumOff val="5000"/>
                          </a:schemeClr>
                        </a:solidFill>
                        <a:latin typeface="Sakkal Majalla" pitchFamily="2" charset="-78"/>
                        <a:cs typeface="Sakkal Majalla"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الهدف</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86730">
                <a:tc>
                  <a:txBody>
                    <a:bodyPr/>
                    <a:lstStyle/>
                    <a:p>
                      <a:pPr algn="r" rtl="1"/>
                      <a:r>
                        <a:rPr lang="ar-SA" sz="1100" b="1" dirty="0">
                          <a:latin typeface="Sakkal Majalla" panose="02000000000000000000" pitchFamily="2" charset="-78"/>
                          <a:cs typeface="Sakkal Majalla" panose="02000000000000000000" pitchFamily="2" charset="-78"/>
                        </a:rPr>
                        <a:t>انشطه</a:t>
                      </a:r>
                      <a:r>
                        <a:rPr lang="ar-SA" sz="1100" b="1" baseline="0" dirty="0">
                          <a:latin typeface="Sakkal Majalla" panose="02000000000000000000" pitchFamily="2" charset="-78"/>
                          <a:cs typeface="Sakkal Majalla" panose="02000000000000000000" pitchFamily="2" charset="-78"/>
                        </a:rPr>
                        <a:t> مهارية</a:t>
                      </a:r>
                      <a:r>
                        <a:rPr lang="ar-AE" sz="1100" b="1" baseline="0" dirty="0">
                          <a:latin typeface="Sakkal Majalla" panose="02000000000000000000" pitchFamily="2" charset="-78"/>
                          <a:cs typeface="Sakkal Majalla" panose="02000000000000000000" pitchFamily="2" charset="-78"/>
                        </a:rPr>
                        <a:t>(التحليل)</a:t>
                      </a:r>
                      <a:endParaRPr lang="ar-AE" sz="11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r>
                        <a:rPr lang="ar-AE" sz="1200" b="1" dirty="0">
                          <a:latin typeface="Sakkal Majalla" panose="02000000000000000000" pitchFamily="2" charset="-78"/>
                          <a:cs typeface="Sakkal Majalla" panose="02000000000000000000" pitchFamily="2" charset="-78"/>
                        </a:rPr>
                        <a:t>المكونات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560709">
                <a:tc>
                  <a:txBody>
                    <a:bodyPr/>
                    <a:lstStyle/>
                    <a:p>
                      <a:pPr marL="0" algn="r" defTabSz="914400" rtl="1" eaLnBrk="1" latinLnBrk="0" hangingPunct="1"/>
                      <a:endParaRPr lang="ar-SA" sz="1400" b="1" kern="1200" dirty="0">
                        <a:solidFill>
                          <a:srgbClr val="FF0000"/>
                        </a:solidFill>
                        <a:latin typeface="Sakkal Majalla" panose="02000000000000000000" pitchFamily="2" charset="-78"/>
                        <a:ea typeface="+mn-ea"/>
                        <a:cs typeface="Sakkal Majalla" panose="02000000000000000000" pitchFamily="2" charset="-78"/>
                      </a:endParaRPr>
                    </a:p>
                    <a:p>
                      <a:pPr marL="0" algn="r" defTabSz="914400" rtl="1" eaLnBrk="1" latinLnBrk="0" hangingPunct="1"/>
                      <a:r>
                        <a:rPr lang="ar-SA" sz="1400" b="1" kern="1200" dirty="0">
                          <a:solidFill>
                            <a:srgbClr val="FF0000"/>
                          </a:solidFill>
                          <a:latin typeface="Sakkal Majalla" panose="02000000000000000000" pitchFamily="2" charset="-78"/>
                          <a:ea typeface="+mn-ea"/>
                          <a:cs typeface="Sakkal Majalla" panose="02000000000000000000" pitchFamily="2" charset="-78"/>
                        </a:rPr>
                        <a:t>عنوان الدرس </a:t>
                      </a:r>
                      <a:r>
                        <a:rPr lang="ar-SA" sz="1400" b="1" kern="1200" dirty="0">
                          <a:solidFill>
                            <a:srgbClr val="002060"/>
                          </a:solidFill>
                          <a:latin typeface="Sakkal Majalla" panose="02000000000000000000" pitchFamily="2" charset="-78"/>
                          <a:ea typeface="+mn-ea"/>
                          <a:cs typeface="Sakkal Majalla" panose="02000000000000000000" pitchFamily="2" charset="-78"/>
                        </a:rPr>
                        <a:t>: اختيار صورة من عدة صورة.</a:t>
                      </a:r>
                    </a:p>
                    <a:p>
                      <a:pPr marL="0" algn="r" defTabSz="914400" rtl="1" eaLnBrk="1" latinLnBrk="0" hangingPunct="1"/>
                      <a:endParaRPr lang="ar-SA" sz="1400" b="1" kern="1200" dirty="0">
                        <a:solidFill>
                          <a:srgbClr val="002060"/>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SA" sz="1400" b="1" kern="1200" dirty="0">
                        <a:solidFill>
                          <a:srgbClr val="002060"/>
                        </a:solidFill>
                        <a:latin typeface="Sakkal Majalla" panose="02000000000000000000" pitchFamily="2" charset="-78"/>
                        <a:ea typeface="+mn-ea"/>
                        <a:cs typeface="Sakkal Majalla" panose="02000000000000000000" pitchFamily="2" charset="-78"/>
                      </a:endParaRPr>
                    </a:p>
                    <a:p>
                      <a:pPr marL="0" algn="r" defTabSz="914400" rtl="1" eaLnBrk="1" latinLnBrk="0" hangingPunct="1"/>
                      <a:r>
                        <a:rPr lang="ar-SA" sz="1400" b="1" kern="1200" dirty="0">
                          <a:solidFill>
                            <a:srgbClr val="002060"/>
                          </a:solidFill>
                          <a:latin typeface="Sakkal Majalla" panose="02000000000000000000" pitchFamily="2" charset="-78"/>
                          <a:ea typeface="+mn-ea"/>
                          <a:cs typeface="Sakkal Majalla" panose="02000000000000000000" pitchFamily="2" charset="-78"/>
                        </a:rPr>
                        <a:t>1-أن يميز صورة عن باقي الصور.</a:t>
                      </a:r>
                    </a:p>
                    <a:p>
                      <a:pPr marL="0" algn="r" defTabSz="914400" rtl="1" eaLnBrk="1" latinLnBrk="0" hangingPunct="1"/>
                      <a:r>
                        <a:rPr lang="ar-SA" sz="1400" b="1" kern="1200" dirty="0">
                          <a:solidFill>
                            <a:srgbClr val="002060"/>
                          </a:solidFill>
                          <a:latin typeface="Sakkal Majalla" panose="02000000000000000000" pitchFamily="2" charset="-78"/>
                          <a:ea typeface="+mn-ea"/>
                          <a:cs typeface="Sakkal Majalla" panose="02000000000000000000" pitchFamily="2" charset="-78"/>
                        </a:rPr>
                        <a:t>قالت المعلمة للطلاب (اليوم درسنا عن تمييز الصورة من عدة صور).</a:t>
                      </a:r>
                    </a:p>
                    <a:p>
                      <a:pPr marL="0" algn="r" defTabSz="914400" rtl="1" eaLnBrk="1" latinLnBrk="0" hangingPunct="1"/>
                      <a:endParaRPr lang="ar-SA" sz="1400" b="1" kern="1200" dirty="0">
                        <a:solidFill>
                          <a:srgbClr val="002060"/>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SA" sz="1400" b="1" kern="1200" dirty="0">
                        <a:solidFill>
                          <a:srgbClr val="002060"/>
                        </a:solidFill>
                        <a:latin typeface="Sakkal Majalla" panose="02000000000000000000" pitchFamily="2" charset="-78"/>
                        <a:ea typeface="+mn-ea"/>
                        <a:cs typeface="Sakkal Majalla" panose="02000000000000000000" pitchFamily="2" charset="-78"/>
                      </a:endParaRPr>
                    </a:p>
                    <a:p>
                      <a:pPr marL="0" algn="r" defTabSz="914400" rtl="1" eaLnBrk="1" latinLnBrk="0" hangingPunct="1"/>
                      <a:r>
                        <a:rPr lang="ar-SA" sz="1400" b="1" kern="1200" dirty="0">
                          <a:solidFill>
                            <a:srgbClr val="002060"/>
                          </a:solidFill>
                          <a:latin typeface="Sakkal Majalla" panose="02000000000000000000" pitchFamily="2" charset="-78"/>
                          <a:ea typeface="+mn-ea"/>
                          <a:cs typeface="Sakkal Majalla" panose="02000000000000000000" pitchFamily="2" charset="-78"/>
                        </a:rPr>
                        <a:t>2-أن يميز صورة وضعت أمامه.</a:t>
                      </a:r>
                    </a:p>
                    <a:p>
                      <a:pPr marL="0" algn="r" defTabSz="914400" rtl="1" eaLnBrk="1" latinLnBrk="0" hangingPunct="1"/>
                      <a:r>
                        <a:rPr lang="ar-SA" sz="1400" b="1" kern="1200" dirty="0">
                          <a:solidFill>
                            <a:srgbClr val="002060"/>
                          </a:solidFill>
                          <a:latin typeface="Sakkal Majalla" panose="02000000000000000000" pitchFamily="2" charset="-78"/>
                          <a:ea typeface="+mn-ea"/>
                          <a:cs typeface="Sakkal Majalla" panose="02000000000000000000" pitchFamily="2" charset="-78"/>
                        </a:rPr>
                        <a:t>قالت المعلمة لعلي بعد ما وضعت عدة أشياء على الطاولة (أشر بإصبعك لي على صورة الحيوان).</a:t>
                      </a:r>
                    </a:p>
                    <a:p>
                      <a:pPr marL="0" algn="r" defTabSz="914400" rtl="1" eaLnBrk="1" latinLnBrk="0" hangingPunct="1"/>
                      <a:endParaRPr lang="ar-SA" sz="1400" b="1" kern="1200" dirty="0">
                        <a:solidFill>
                          <a:srgbClr val="002060"/>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SA" sz="1400" b="1" kern="1200" dirty="0">
                        <a:solidFill>
                          <a:srgbClr val="002060"/>
                        </a:solidFill>
                        <a:latin typeface="Sakkal Majalla" panose="02000000000000000000" pitchFamily="2" charset="-78"/>
                        <a:ea typeface="+mn-ea"/>
                        <a:cs typeface="Sakkal Majalla" panose="02000000000000000000" pitchFamily="2" charset="-78"/>
                      </a:endParaRPr>
                    </a:p>
                    <a:p>
                      <a:pPr marL="0" algn="r" defTabSz="914400" rtl="1" eaLnBrk="1" latinLnBrk="0" hangingPunct="1"/>
                      <a:r>
                        <a:rPr lang="ar-SA" sz="1400" b="1" kern="1200" dirty="0">
                          <a:solidFill>
                            <a:srgbClr val="002060"/>
                          </a:solidFill>
                          <a:latin typeface="Sakkal Majalla" panose="02000000000000000000" pitchFamily="2" charset="-78"/>
                          <a:ea typeface="+mn-ea"/>
                          <a:cs typeface="Sakkal Majalla" panose="02000000000000000000" pitchFamily="2" charset="-78"/>
                        </a:rPr>
                        <a:t>3-أن يميز صورة واحدة من بين صورتين.</a:t>
                      </a:r>
                    </a:p>
                    <a:p>
                      <a:pPr marL="0" algn="r" defTabSz="914400" rtl="1" eaLnBrk="1" latinLnBrk="0" hangingPunct="1"/>
                      <a:r>
                        <a:rPr lang="ar-SA" sz="1400" b="1" kern="1200" dirty="0">
                          <a:solidFill>
                            <a:srgbClr val="002060"/>
                          </a:solidFill>
                          <a:latin typeface="Sakkal Majalla" panose="02000000000000000000" pitchFamily="2" charset="-78"/>
                          <a:ea typeface="+mn-ea"/>
                          <a:cs typeface="Sakkal Majalla" panose="02000000000000000000" pitchFamily="2" charset="-78"/>
                        </a:rPr>
                        <a:t>وضعت المعلمة على الطاولة صورتين لأحدى الحيوانات وقالت لعلي (أشر بإصبعك على صورة الارنب).</a:t>
                      </a:r>
                    </a:p>
                    <a:p>
                      <a:pPr marL="0" algn="r" defTabSz="914400" rtl="1" eaLnBrk="1" latinLnBrk="0" hangingPunct="1"/>
                      <a:endParaRPr lang="ar-SA" sz="1400" b="1" kern="1200" dirty="0">
                        <a:solidFill>
                          <a:srgbClr val="002060"/>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SA" sz="1400" b="1" kern="1200" dirty="0">
                        <a:solidFill>
                          <a:srgbClr val="002060"/>
                        </a:solidFill>
                        <a:latin typeface="Sakkal Majalla" panose="02000000000000000000" pitchFamily="2" charset="-78"/>
                        <a:ea typeface="+mn-ea"/>
                        <a:cs typeface="Sakkal Majalla" panose="02000000000000000000" pitchFamily="2" charset="-78"/>
                      </a:endParaRPr>
                    </a:p>
                    <a:p>
                      <a:pPr marL="0" algn="r" defTabSz="914400" rtl="1" eaLnBrk="1" latinLnBrk="0" hangingPunct="1"/>
                      <a:endParaRPr lang="ar-SA" sz="1400" b="1" kern="1200" dirty="0">
                        <a:solidFill>
                          <a:srgbClr val="002060"/>
                        </a:solidFill>
                        <a:latin typeface="Sakkal Majalla" panose="02000000000000000000" pitchFamily="2" charset="-78"/>
                        <a:ea typeface="+mn-ea"/>
                        <a:cs typeface="Sakkal Majalla" panose="02000000000000000000" pitchFamily="2" charset="-78"/>
                      </a:endParaRPr>
                    </a:p>
                    <a:p>
                      <a:pPr marL="0" algn="r" defTabSz="914400" rtl="1" eaLnBrk="1" latinLnBrk="0" hangingPunct="1"/>
                      <a:r>
                        <a:rPr lang="ar-SA" sz="1400" b="1" kern="1200" dirty="0">
                          <a:solidFill>
                            <a:srgbClr val="002060"/>
                          </a:solidFill>
                          <a:latin typeface="Sakkal Majalla" panose="02000000000000000000" pitchFamily="2" charset="-78"/>
                          <a:ea typeface="+mn-ea"/>
                          <a:cs typeface="Sakkal Majalla" panose="02000000000000000000" pitchFamily="2" charset="-78"/>
                        </a:rPr>
                        <a:t>4-أن يميز صورة عن باقي الصور.</a:t>
                      </a:r>
                    </a:p>
                    <a:p>
                      <a:pPr marL="0" algn="r" defTabSz="914400" rtl="1" eaLnBrk="1" latinLnBrk="0" hangingPunct="1"/>
                      <a:r>
                        <a:rPr lang="ar-SA" sz="1400" b="1" kern="1200" dirty="0">
                          <a:solidFill>
                            <a:srgbClr val="002060"/>
                          </a:solidFill>
                          <a:latin typeface="Sakkal Majalla" panose="02000000000000000000" pitchFamily="2" charset="-78"/>
                          <a:ea typeface="+mn-ea"/>
                          <a:cs typeface="Sakkal Majalla" panose="02000000000000000000" pitchFamily="2" charset="-78"/>
                        </a:rPr>
                        <a:t>وضعت المعلمة عدة صور للحيوانات وطلبت من علي (اختيار  صورة الارنب من عدة الصور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algn="ctr" rtl="1"/>
                      <a:endParaRPr lang="ar-EG" sz="1200" b="1" baseline="0" dirty="0">
                        <a:latin typeface="Sakkal Majalla" panose="02000000000000000000" pitchFamily="2" charset="-78"/>
                        <a:cs typeface="Sakkal Majalla" panose="02000000000000000000" pitchFamily="2" charset="-78"/>
                      </a:endParaRPr>
                    </a:p>
                    <a:p>
                      <a:pPr algn="ctr" rtl="1"/>
                      <a:r>
                        <a:rPr lang="ar-AE" sz="1200" b="1" baseline="0" dirty="0">
                          <a:latin typeface="Sakkal Majalla" panose="02000000000000000000" pitchFamily="2" charset="-78"/>
                          <a:cs typeface="Sakkal Majalla" panose="02000000000000000000" pitchFamily="2" charset="-78"/>
                        </a:rPr>
                        <a:t>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8" name="Date Placeholder 17"/>
          <p:cNvSpPr>
            <a:spLocks noGrp="1"/>
          </p:cNvSpPr>
          <p:nvPr>
            <p:ph type="dt" sz="half" idx="10"/>
          </p:nvPr>
        </p:nvSpPr>
        <p:spPr/>
        <p:txBody>
          <a:bodyPr/>
          <a:lstStyle/>
          <a:p>
            <a:fld id="{8CADBA5E-4532-4792-A258-A0D67C635858}" type="datetime3">
              <a:rPr lang="en-US" smtClean="0"/>
              <a:t>22 June 2021</a:t>
            </a:fld>
            <a:endParaRPr lang="en-GB"/>
          </a:p>
        </p:txBody>
      </p:sp>
      <p:sp>
        <p:nvSpPr>
          <p:cNvPr id="19" name="Slide Number Placeholder 18"/>
          <p:cNvSpPr>
            <a:spLocks noGrp="1"/>
          </p:cNvSpPr>
          <p:nvPr>
            <p:ph type="sldNum" sz="quarter" idx="12"/>
          </p:nvPr>
        </p:nvSpPr>
        <p:spPr/>
        <p:txBody>
          <a:bodyPr/>
          <a:lstStyle/>
          <a:p>
            <a:fld id="{60F9F505-338F-4A63-8E60-F3E66EC2060F}" type="slidenum">
              <a:rPr lang="en-GB" smtClean="0"/>
              <a:t>4</a:t>
            </a:fld>
            <a:endParaRPr lang="en-GB"/>
          </a:p>
        </p:txBody>
      </p:sp>
      <p:pic>
        <p:nvPicPr>
          <p:cNvPr id="2" name="صورة 1">
            <a:extLst>
              <a:ext uri="{FF2B5EF4-FFF2-40B4-BE49-F238E27FC236}">
                <a16:creationId xmlns:a16="http://schemas.microsoft.com/office/drawing/2014/main" id="{A7CA0674-C957-43D9-AB06-98129A206B8D}"/>
              </a:ext>
            </a:extLst>
          </p:cNvPr>
          <p:cNvPicPr>
            <a:picLocks noChangeAspect="1"/>
          </p:cNvPicPr>
          <p:nvPr/>
        </p:nvPicPr>
        <p:blipFill>
          <a:blip r:embed="rId3"/>
          <a:stretch>
            <a:fillRect/>
          </a:stretch>
        </p:blipFill>
        <p:spPr>
          <a:xfrm>
            <a:off x="5060593" y="5751899"/>
            <a:ext cx="1035407" cy="797531"/>
          </a:xfrm>
          <a:prstGeom prst="rect">
            <a:avLst/>
          </a:prstGeom>
        </p:spPr>
      </p:pic>
      <p:pic>
        <p:nvPicPr>
          <p:cNvPr id="5" name="صورة 4">
            <a:extLst>
              <a:ext uri="{FF2B5EF4-FFF2-40B4-BE49-F238E27FC236}">
                <a16:creationId xmlns:a16="http://schemas.microsoft.com/office/drawing/2014/main" id="{95054CAE-C6A7-4DE2-850F-271EA9F27CB5}"/>
              </a:ext>
            </a:extLst>
          </p:cNvPr>
          <p:cNvPicPr>
            <a:picLocks noChangeAspect="1"/>
          </p:cNvPicPr>
          <p:nvPr/>
        </p:nvPicPr>
        <p:blipFill rotWithShape="1">
          <a:blip r:embed="rId4"/>
          <a:srcRect l="22705" t="15374" r="21503" b="5394"/>
          <a:stretch/>
        </p:blipFill>
        <p:spPr>
          <a:xfrm>
            <a:off x="4855504" y="3327400"/>
            <a:ext cx="1035407" cy="735878"/>
          </a:xfrm>
          <a:prstGeom prst="rect">
            <a:avLst/>
          </a:prstGeom>
        </p:spPr>
      </p:pic>
      <p:pic>
        <p:nvPicPr>
          <p:cNvPr id="9" name="صورة 8">
            <a:extLst>
              <a:ext uri="{FF2B5EF4-FFF2-40B4-BE49-F238E27FC236}">
                <a16:creationId xmlns:a16="http://schemas.microsoft.com/office/drawing/2014/main" id="{BFC097B4-DA3B-4686-85ED-6E8E4B87432B}"/>
              </a:ext>
            </a:extLst>
          </p:cNvPr>
          <p:cNvPicPr>
            <a:picLocks noChangeAspect="1"/>
          </p:cNvPicPr>
          <p:nvPr/>
        </p:nvPicPr>
        <p:blipFill rotWithShape="1">
          <a:blip r:embed="rId5"/>
          <a:srcRect l="33534" t="35585" r="18725" b="20742"/>
          <a:stretch/>
        </p:blipFill>
        <p:spPr>
          <a:xfrm>
            <a:off x="6154747" y="2501539"/>
            <a:ext cx="1035407" cy="735878"/>
          </a:xfrm>
          <a:prstGeom prst="rect">
            <a:avLst/>
          </a:prstGeom>
        </p:spPr>
      </p:pic>
      <p:pic>
        <p:nvPicPr>
          <p:cNvPr id="12" name="صورة 11">
            <a:extLst>
              <a:ext uri="{FF2B5EF4-FFF2-40B4-BE49-F238E27FC236}">
                <a16:creationId xmlns:a16="http://schemas.microsoft.com/office/drawing/2014/main" id="{AAFC6505-0E52-4533-B90B-BA78E85E1ACB}"/>
              </a:ext>
            </a:extLst>
          </p:cNvPr>
          <p:cNvPicPr>
            <a:picLocks noChangeAspect="1"/>
          </p:cNvPicPr>
          <p:nvPr/>
        </p:nvPicPr>
        <p:blipFill rotWithShape="1">
          <a:blip r:embed="rId6"/>
          <a:srcRect l="30626" t="16638" r="23889" b="24901"/>
          <a:stretch/>
        </p:blipFill>
        <p:spPr>
          <a:xfrm>
            <a:off x="4603327" y="4429005"/>
            <a:ext cx="1035407" cy="797531"/>
          </a:xfrm>
          <a:prstGeom prst="rect">
            <a:avLst/>
          </a:prstGeom>
        </p:spPr>
      </p:pic>
    </p:spTree>
    <p:extLst>
      <p:ext uri="{BB962C8B-B14F-4D97-AF65-F5344CB8AC3E}">
        <p14:creationId xmlns:p14="http://schemas.microsoft.com/office/powerpoint/2010/main" val="2717970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294A2-9656-4745-B2D6-CACA84C83854}" type="datetime3">
              <a:rPr lang="en-US" smtClean="0"/>
              <a:t>22 June 2021</a:t>
            </a:fld>
            <a:endParaRPr lang="en-GB"/>
          </a:p>
        </p:txBody>
      </p:sp>
      <p:sp>
        <p:nvSpPr>
          <p:cNvPr id="3" name="Slide Number Placeholder 2"/>
          <p:cNvSpPr>
            <a:spLocks noGrp="1"/>
          </p:cNvSpPr>
          <p:nvPr>
            <p:ph type="sldNum" sz="quarter" idx="12"/>
          </p:nvPr>
        </p:nvSpPr>
        <p:spPr/>
        <p:txBody>
          <a:bodyPr/>
          <a:lstStyle/>
          <a:p>
            <a:fld id="{60F9F505-338F-4A63-8E60-F3E66EC2060F}" type="slidenum">
              <a:rPr lang="en-GB" smtClean="0"/>
              <a:t>5</a:t>
            </a:fld>
            <a:endParaRPr lang="en-GB"/>
          </a:p>
        </p:txBody>
      </p:sp>
      <p:graphicFrame>
        <p:nvGraphicFramePr>
          <p:cNvPr id="4" name="Media Placeholder 4"/>
          <p:cNvGraphicFramePr>
            <a:graphicFrameLocks/>
          </p:cNvGraphicFramePr>
          <p:nvPr>
            <p:extLst>
              <p:ext uri="{D42A27DB-BD31-4B8C-83A1-F6EECF244321}">
                <p14:modId xmlns:p14="http://schemas.microsoft.com/office/powerpoint/2010/main" val="4249866266"/>
              </p:ext>
            </p:extLst>
          </p:nvPr>
        </p:nvGraphicFramePr>
        <p:xfrm>
          <a:off x="69670" y="136524"/>
          <a:ext cx="12026536" cy="5363378"/>
        </p:xfrm>
        <a:graphic>
          <a:graphicData uri="http://schemas.openxmlformats.org/drawingml/2006/table">
            <a:tbl>
              <a:tblPr firstRow="1" bandRow="1">
                <a:tableStyleId>{5940675A-B579-460E-94D1-54222C63F5DA}</a:tableStyleId>
              </a:tblPr>
              <a:tblGrid>
                <a:gridCol w="11068593">
                  <a:extLst>
                    <a:ext uri="{9D8B030D-6E8A-4147-A177-3AD203B41FA5}">
                      <a16:colId xmlns:a16="http://schemas.microsoft.com/office/drawing/2014/main" val="20000"/>
                    </a:ext>
                  </a:extLst>
                </a:gridCol>
                <a:gridCol w="957943">
                  <a:extLst>
                    <a:ext uri="{9D8B030D-6E8A-4147-A177-3AD203B41FA5}">
                      <a16:colId xmlns:a16="http://schemas.microsoft.com/office/drawing/2014/main" val="20001"/>
                    </a:ext>
                  </a:extLst>
                </a:gridCol>
              </a:tblGrid>
              <a:tr h="3049701">
                <a:tc>
                  <a:txBody>
                    <a:bodyPr/>
                    <a:lstStyle/>
                    <a:p>
                      <a:pPr algn="r" rtl="1"/>
                      <a:endParaRPr lang="ar-AE" sz="1200" b="1" u="none" baseline="0" dirty="0">
                        <a:solidFill>
                          <a:srgbClr val="FF0000"/>
                        </a:solidFill>
                        <a:latin typeface="Sakkal Majalla" panose="02000000000000000000" pitchFamily="2" charset="-78"/>
                        <a:cs typeface="Sakkal Majalla" panose="02000000000000000000" pitchFamily="2" charset="-78"/>
                      </a:endParaRPr>
                    </a:p>
                    <a:p>
                      <a:pPr marL="0" algn="r" defTabSz="914400" rtl="1" eaLnBrk="1" latinLnBrk="0" hangingPunct="1"/>
                      <a:r>
                        <a:rPr lang="ar-AE" sz="1200" b="1" u="none" kern="1200" baseline="0" dirty="0">
                          <a:solidFill>
                            <a:srgbClr val="FF0000"/>
                          </a:solidFill>
                          <a:latin typeface="Sakkal Majalla" panose="02000000000000000000" pitchFamily="2" charset="-78"/>
                          <a:ea typeface="+mn-ea"/>
                          <a:cs typeface="Sakkal Majalla" panose="02000000000000000000" pitchFamily="2" charset="-78"/>
                        </a:rPr>
                        <a:t>الحصة الدراسية</a:t>
                      </a:r>
                    </a:p>
                    <a:p>
                      <a:pPr algn="r" rtl="1"/>
                      <a:r>
                        <a:rPr lang="ar-AE" sz="1200" b="1" u="none" baseline="0" dirty="0">
                          <a:latin typeface="Sakkal Majalla" pitchFamily="2" charset="-78"/>
                          <a:cs typeface="Sakkal Majalla" pitchFamily="2" charset="-78"/>
                        </a:rPr>
                        <a:t>الهدف الرئيسي: </a:t>
                      </a:r>
                      <a:r>
                        <a:rPr lang="ar-SA" sz="1200" b="1" u="none" baseline="0" dirty="0">
                          <a:solidFill>
                            <a:srgbClr val="C00000"/>
                          </a:solidFill>
                          <a:latin typeface="Sakkal Majalla" pitchFamily="2" charset="-78"/>
                          <a:cs typeface="Sakkal Majalla" pitchFamily="2" charset="-78"/>
                        </a:rPr>
                        <a:t>تمييز صورة من عدة صور</a:t>
                      </a:r>
                    </a:p>
                    <a:p>
                      <a:pPr algn="r" rtl="1"/>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1-عرض فيديو عن </a:t>
                      </a:r>
                      <a:r>
                        <a:rPr lang="ar-SA" sz="1200" b="1" u="none" kern="1200" baseline="0" dirty="0">
                          <a:solidFill>
                            <a:schemeClr val="tx1"/>
                          </a:solidFill>
                          <a:latin typeface="Sakkal Majalla" panose="02000000000000000000" pitchFamily="2" charset="-78"/>
                          <a:ea typeface="+mn-ea"/>
                          <a:cs typeface="Sakkal Majalla" panose="02000000000000000000" pitchFamily="2" charset="-78"/>
                        </a:rPr>
                        <a:t>تمييز  بطاقات الصور.</a:t>
                      </a:r>
                    </a:p>
                    <a:p>
                      <a:pPr algn="r" rtl="1"/>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2- يقوم المعلم </a:t>
                      </a:r>
                      <a:r>
                        <a:rPr lang="ar-SA" sz="1200" b="1" u="none" kern="1200" baseline="0" dirty="0">
                          <a:solidFill>
                            <a:schemeClr val="tx1"/>
                          </a:solidFill>
                          <a:latin typeface="Sakkal Majalla" panose="02000000000000000000" pitchFamily="2" charset="-78"/>
                          <a:ea typeface="+mn-ea"/>
                          <a:cs typeface="Sakkal Majalla" panose="02000000000000000000" pitchFamily="2" charset="-78"/>
                        </a:rPr>
                        <a:t>بوضع بطاقات الصور على الطاولة.</a:t>
                      </a:r>
                    </a:p>
                    <a:p>
                      <a:pPr algn="r" rtl="1"/>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3- يقوم المعلم </a:t>
                      </a:r>
                      <a:r>
                        <a:rPr lang="ar-SA" sz="1200" b="1" u="none" kern="1200" baseline="0" dirty="0">
                          <a:solidFill>
                            <a:schemeClr val="tx1"/>
                          </a:solidFill>
                          <a:latin typeface="Sakkal Majalla" panose="02000000000000000000" pitchFamily="2" charset="-78"/>
                          <a:ea typeface="+mn-ea"/>
                          <a:cs typeface="Sakkal Majalla" panose="02000000000000000000" pitchFamily="2" charset="-78"/>
                        </a:rPr>
                        <a:t>بشرح كيفية تمييز الصورة من عدة صور.</a:t>
                      </a:r>
                    </a:p>
                    <a:p>
                      <a:pPr algn="r" rtl="1"/>
                      <a:r>
                        <a:rPr lang="ar-SA" sz="1200" b="1" u="none" kern="1200" baseline="0" dirty="0">
                          <a:solidFill>
                            <a:schemeClr val="tx1"/>
                          </a:solidFill>
                          <a:latin typeface="Sakkal Majalla" panose="02000000000000000000" pitchFamily="2" charset="-78"/>
                          <a:ea typeface="+mn-ea"/>
                          <a:cs typeface="Sakkal Majalla" panose="02000000000000000000" pitchFamily="2" charset="-78"/>
                        </a:rPr>
                        <a:t>4- يطلب المعلم من الطالب بالإشارة على بطاقة الصورة.</a:t>
                      </a:r>
                    </a:p>
                    <a:p>
                      <a:pPr algn="r" rtl="1"/>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5- يقوم المعلم </a:t>
                      </a:r>
                      <a:r>
                        <a:rPr lang="ar-SA" sz="1200" b="1" u="none" kern="1200" baseline="0" dirty="0">
                          <a:solidFill>
                            <a:schemeClr val="tx1"/>
                          </a:solidFill>
                          <a:latin typeface="Sakkal Majalla" panose="02000000000000000000" pitchFamily="2" charset="-78"/>
                          <a:ea typeface="+mn-ea"/>
                          <a:cs typeface="Sakkal Majalla" panose="02000000000000000000" pitchFamily="2" charset="-78"/>
                        </a:rPr>
                        <a:t>بتحديد الصورة ثم يطلب من الطالب ان يشير بيده عليها.</a:t>
                      </a:r>
                    </a:p>
                    <a:p>
                      <a:pPr algn="r" rtl="1"/>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6- يقوم المعلم بعرض </a:t>
                      </a:r>
                      <a:r>
                        <a:rPr lang="ar-SA" sz="1200" b="1" u="none" kern="1200" baseline="0" dirty="0">
                          <a:solidFill>
                            <a:schemeClr val="tx1"/>
                          </a:solidFill>
                          <a:latin typeface="Sakkal Majalla" panose="02000000000000000000" pitchFamily="2" charset="-78"/>
                          <a:ea typeface="+mn-ea"/>
                          <a:cs typeface="Sakkal Majalla" panose="02000000000000000000" pitchFamily="2" charset="-78"/>
                        </a:rPr>
                        <a:t>عدة صور من الحيوانات ثم يطلب من الطالب اختيار صورة حيوان محدد.</a:t>
                      </a:r>
                    </a:p>
                    <a:p>
                      <a:pPr algn="r" rtl="1"/>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7- يقوم المعلم</a:t>
                      </a:r>
                      <a:r>
                        <a:rPr lang="ar-SA" sz="1200" b="1" u="none" kern="1200" baseline="0" dirty="0">
                          <a:solidFill>
                            <a:schemeClr val="tx1"/>
                          </a:solidFill>
                          <a:latin typeface="Sakkal Majalla" panose="02000000000000000000" pitchFamily="2" charset="-78"/>
                          <a:ea typeface="+mn-ea"/>
                          <a:cs typeface="Sakkal Majalla" panose="02000000000000000000" pitchFamily="2" charset="-78"/>
                        </a:rPr>
                        <a:t> بوضع  صورتين من الحيوانات ثم يطلب من الطالب اختيار حيوان محدد.</a:t>
                      </a:r>
                    </a:p>
                    <a:p>
                      <a:pPr algn="r" rtl="1"/>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 8-  يقوم المعلم</a:t>
                      </a:r>
                      <a:r>
                        <a:rPr lang="ar-SA" sz="1200" b="1" u="none" kern="1200" baseline="0" dirty="0">
                          <a:solidFill>
                            <a:schemeClr val="tx1"/>
                          </a:solidFill>
                          <a:latin typeface="Sakkal Majalla" panose="02000000000000000000" pitchFamily="2" charset="-78"/>
                          <a:ea typeface="+mn-ea"/>
                          <a:cs typeface="Sakkal Majalla" panose="02000000000000000000" pitchFamily="2" charset="-78"/>
                        </a:rPr>
                        <a:t> بمكافاة الطالب وإعطاءه لعبة حيوان مكافاة له.</a:t>
                      </a:r>
                      <a:endParaRPr lang="ar-AE" sz="1200" b="1" u="none" kern="1200" baseline="0" dirty="0">
                        <a:solidFill>
                          <a:schemeClr val="tx1"/>
                        </a:solidFill>
                        <a:latin typeface="Sakkal Majalla" panose="02000000000000000000" pitchFamily="2" charset="-78"/>
                        <a:ea typeface="+mn-ea"/>
                        <a:cs typeface="Sakkal Majalla" panose="02000000000000000000" pitchFamily="2" charset="-78"/>
                      </a:endParaRPr>
                    </a:p>
                    <a:p>
                      <a:pPr algn="r" rtl="1"/>
                      <a:endParaRPr lang="ar-AE" sz="1200" b="1" u="none" kern="1200" baseline="0" dirty="0">
                        <a:solidFill>
                          <a:schemeClr val="tx1"/>
                        </a:solidFill>
                        <a:latin typeface="Sakkal Majalla" panose="02000000000000000000" pitchFamily="2" charset="-78"/>
                        <a:ea typeface="+mn-ea"/>
                        <a:cs typeface="Sakkal Majalla" panose="02000000000000000000" pitchFamily="2" charset="-78"/>
                      </a:endParaRPr>
                    </a:p>
                    <a:p>
                      <a:pPr algn="r" rtl="1"/>
                      <a:r>
                        <a:rPr lang="ar-AE" sz="1200" b="1" u="sng" baseline="0" dirty="0">
                          <a:solidFill>
                            <a:srgbClr val="FF0000"/>
                          </a:solidFill>
                          <a:latin typeface="Sakkal Majalla" pitchFamily="2" charset="-78"/>
                          <a:cs typeface="Sakkal Majalla" pitchFamily="2" charset="-78"/>
                        </a:rPr>
                        <a:t>النشاط الرياضي</a:t>
                      </a:r>
                      <a:r>
                        <a:rPr lang="ar-SA" sz="1200" b="1" u="sng" baseline="0" dirty="0">
                          <a:solidFill>
                            <a:srgbClr val="FF0000"/>
                          </a:solidFill>
                          <a:latin typeface="Sakkal Majalla" pitchFamily="2" charset="-78"/>
                          <a:cs typeface="Sakkal Majalla" pitchFamily="2" charset="-78"/>
                        </a:rPr>
                        <a:t>: </a:t>
                      </a:r>
                      <a:r>
                        <a:rPr lang="ar-SA" sz="1200" b="1" u="none" baseline="0" dirty="0">
                          <a:solidFill>
                            <a:schemeClr val="tx1">
                              <a:lumMod val="95000"/>
                              <a:lumOff val="5000"/>
                            </a:schemeClr>
                          </a:solidFill>
                          <a:latin typeface="Sakkal Majalla" pitchFamily="2" charset="-78"/>
                          <a:cs typeface="Sakkal Majalla" pitchFamily="2" charset="-78"/>
                        </a:rPr>
                        <a:t>يقوم المعلم بإنشاء فريقيين من الطلاب وإعطاء كل فريق مجموعه من الصورة ثم يتسابق الفريق في وضع الصور في السلة</a:t>
                      </a:r>
                      <a:r>
                        <a:rPr lang="ar-AE" sz="1200" b="1" u="none" baseline="0" dirty="0">
                          <a:solidFill>
                            <a:schemeClr val="tx1">
                              <a:lumMod val="95000"/>
                              <a:lumOff val="5000"/>
                            </a:schemeClr>
                          </a:solidFill>
                          <a:latin typeface="Sakkal Majalla" pitchFamily="2" charset="-78"/>
                          <a:cs typeface="Sakkal Majalla" pitchFamily="2" charset="-78"/>
                        </a:rPr>
                        <a:t>.</a:t>
                      </a:r>
                    </a:p>
                    <a:p>
                      <a:pPr algn="r" rtl="1"/>
                      <a:r>
                        <a:rPr lang="ar-AE" sz="1200" b="1" u="sng" baseline="0" dirty="0">
                          <a:solidFill>
                            <a:srgbClr val="FF0000"/>
                          </a:solidFill>
                          <a:latin typeface="Sakkal Majalla" pitchFamily="2" charset="-78"/>
                          <a:cs typeface="Sakkal Majalla" pitchFamily="2" charset="-78"/>
                        </a:rPr>
                        <a:t>النشاط الفني</a:t>
                      </a:r>
                      <a:r>
                        <a:rPr lang="ar-SA" sz="1200" b="1" u="sng" baseline="0" dirty="0">
                          <a:solidFill>
                            <a:srgbClr val="FF0000"/>
                          </a:solidFill>
                          <a:latin typeface="Sakkal Majalla" pitchFamily="2" charset="-78"/>
                          <a:cs typeface="Sakkal Majalla" pitchFamily="2" charset="-78"/>
                        </a:rPr>
                        <a:t> : </a:t>
                      </a:r>
                      <a:r>
                        <a:rPr lang="ar-SA" sz="1200" b="1" u="none" baseline="0" dirty="0">
                          <a:solidFill>
                            <a:schemeClr val="bg2">
                              <a:lumMod val="10000"/>
                            </a:schemeClr>
                          </a:solidFill>
                          <a:latin typeface="Sakkal Majalla" pitchFamily="2" charset="-78"/>
                          <a:cs typeface="Sakkal Majalla" pitchFamily="2" charset="-78"/>
                        </a:rPr>
                        <a:t>تلوين صورة الحيوان .</a:t>
                      </a:r>
                    </a:p>
                    <a:p>
                      <a:pPr algn="r" rtl="1"/>
                      <a:r>
                        <a:rPr lang="ar-SA" sz="1200" b="1" u="sng" kern="1200" baseline="0" dirty="0">
                          <a:solidFill>
                            <a:srgbClr val="FF0000"/>
                          </a:solidFill>
                          <a:latin typeface="Sakkal Majalla" pitchFamily="2" charset="-78"/>
                          <a:ea typeface="+mn-ea"/>
                          <a:cs typeface="Sakkal Majalla" pitchFamily="2" charset="-78"/>
                        </a:rPr>
                        <a:t>نشاط موسيقي:</a:t>
                      </a:r>
                      <a:r>
                        <a:rPr lang="ar-AE" sz="1200" b="1" u="sng" kern="1200" baseline="0" dirty="0">
                          <a:solidFill>
                            <a:srgbClr val="FF0000"/>
                          </a:solidFill>
                          <a:latin typeface="Sakkal Majalla" pitchFamily="2" charset="-78"/>
                          <a:ea typeface="+mn-ea"/>
                          <a:cs typeface="Sakkal Majalla" pitchFamily="2" charset="-78"/>
                        </a:rPr>
                        <a:t>  </a:t>
                      </a:r>
                      <a:r>
                        <a:rPr lang="ar-AE" sz="1200" b="1" u="none" kern="1200" baseline="0" dirty="0">
                          <a:solidFill>
                            <a:schemeClr val="bg2">
                              <a:lumMod val="10000"/>
                            </a:schemeClr>
                          </a:solidFill>
                          <a:latin typeface="Sakkal Majalla" pitchFamily="2" charset="-78"/>
                          <a:ea typeface="+mn-ea"/>
                          <a:cs typeface="Sakkal Majalla" pitchFamily="2" charset="-78"/>
                        </a:rPr>
                        <a:t>الاستماع الى أنشودة</a:t>
                      </a:r>
                      <a:r>
                        <a:rPr lang="ar-SA" sz="1200" b="1" u="none" kern="1200" baseline="0" dirty="0">
                          <a:solidFill>
                            <a:schemeClr val="bg2">
                              <a:lumMod val="10000"/>
                            </a:schemeClr>
                          </a:solidFill>
                          <a:latin typeface="Sakkal Majalla" pitchFamily="2" charset="-78"/>
                          <a:ea typeface="+mn-ea"/>
                          <a:cs typeface="Sakkal Majalla" pitchFamily="2" charset="-78"/>
                        </a:rPr>
                        <a:t> الحيوانات.</a:t>
                      </a:r>
                      <a:r>
                        <a:rPr lang="en-US" sz="1200" b="1" u="none" kern="1200" baseline="0" dirty="0">
                          <a:solidFill>
                            <a:schemeClr val="bg2">
                              <a:lumMod val="10000"/>
                            </a:schemeClr>
                          </a:solidFill>
                          <a:latin typeface="Sakkal Majalla" pitchFamily="2" charset="-78"/>
                          <a:ea typeface="+mn-ea"/>
                          <a:cs typeface="Sakkal Majalla" pitchFamily="2" charset="-78"/>
                        </a:rPr>
                        <a:t> </a:t>
                      </a:r>
                      <a:r>
                        <a:rPr lang="en-US" sz="1200" b="1" u="none" kern="1200" baseline="0" dirty="0">
                          <a:solidFill>
                            <a:schemeClr val="accent1">
                              <a:lumMod val="75000"/>
                            </a:schemeClr>
                          </a:solidFill>
                          <a:latin typeface="Sakkal Majalla" pitchFamily="2" charset="-78"/>
                          <a:ea typeface="+mn-ea"/>
                          <a:cs typeface="Sakkal Majalla" pitchFamily="2" charset="-78"/>
                        </a:rPr>
                        <a:t>https://www.youtube.com/watch?v=m027s-BG3NE</a:t>
                      </a:r>
                      <a:endParaRPr lang="ar-AE" sz="1200" b="1" u="none" kern="1200" baseline="0" dirty="0">
                        <a:solidFill>
                          <a:schemeClr val="accent1">
                            <a:lumMod val="75000"/>
                          </a:schemeClr>
                        </a:solidFill>
                        <a:latin typeface="Sakkal Majalla" pitchFamily="2" charset="-78"/>
                        <a:ea typeface="+mn-ea"/>
                        <a:cs typeface="Sakkal Majalla"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baseline="0" dirty="0">
                        <a:latin typeface="Sakkal Majalla" panose="02000000000000000000" pitchFamily="2" charset="-78"/>
                        <a:cs typeface="Sakkal Majalla" panose="02000000000000000000" pitchFamily="2" charset="-78"/>
                      </a:endParaRPr>
                    </a:p>
                    <a:p>
                      <a:pPr algn="ctr" rtl="1"/>
                      <a:r>
                        <a:rPr lang="ar-AE" sz="1400" b="1" baseline="0" dirty="0">
                          <a:latin typeface="Sakkal Majalla" panose="02000000000000000000" pitchFamily="2" charset="-78"/>
                          <a:cs typeface="Sakkal Majalla" panose="02000000000000000000" pitchFamily="2" charset="-78"/>
                        </a:rPr>
                        <a:t>دليل للمعلم</a:t>
                      </a:r>
                    </a:p>
                    <a:p>
                      <a:pPr algn="ctr" rtl="1"/>
                      <a:endParaRPr lang="ar-AE" sz="14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86335">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baseline="0" dirty="0">
                          <a:latin typeface="Sakkal Majalla" panose="02000000000000000000" pitchFamily="2" charset="-78"/>
                          <a:cs typeface="Sakkal Majalla" panose="02000000000000000000" pitchFamily="2" charset="-78"/>
                        </a:rPr>
                        <a:t>يقوم الاهل بالذهاب مع الطالب الى حديقة الحيوانات.</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baseline="0" dirty="0">
                          <a:latin typeface="Sakkal Majalla" panose="02000000000000000000" pitchFamily="2" charset="-78"/>
                          <a:cs typeface="Sakkal Majalla" panose="02000000000000000000" pitchFamily="2" charset="-78"/>
                        </a:rPr>
                        <a:t>يقوم الاهل بالتقاط صور الحيوانات من حديقة الحيوانات.</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baseline="0" dirty="0">
                          <a:latin typeface="Sakkal Majalla" panose="02000000000000000000" pitchFamily="2" charset="-78"/>
                          <a:cs typeface="Sakkal Majalla" panose="02000000000000000000" pitchFamily="2" charset="-78"/>
                        </a:rPr>
                        <a:t>يقوم الاهل باللعب مع الطالب باختيار صورة حيوان يحبه في حديقة الحيوانات بعد ما تم التقاطه من الصور .</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AE"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Sakkal Majalla" panose="02000000000000000000" pitchFamily="2" charset="-78"/>
                          <a:cs typeface="Sakkal Majalla" panose="02000000000000000000" pitchFamily="2" charset="-78"/>
                        </a:rPr>
                        <a:t>الواجب المنزلي </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9579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600" b="1" u="none" dirty="0">
                          <a:solidFill>
                            <a:schemeClr val="tx1">
                              <a:lumMod val="95000"/>
                              <a:lumOff val="5000"/>
                            </a:schemeClr>
                          </a:solidFill>
                          <a:latin typeface="Sakkal Majalla" panose="02000000000000000000" pitchFamily="2" charset="-78"/>
                          <a:cs typeface="Sakkal Majalla" panose="02000000000000000000" pitchFamily="2" charset="-78"/>
                        </a:rPr>
                        <a:t>تطبيق واجب منزلي على برنامج</a:t>
                      </a:r>
                    </a:p>
                    <a:p>
                      <a:pPr marL="0" marR="0" lvl="0" indent="0" algn="r" defTabSz="914400" rtl="1" eaLnBrk="1" fontAlgn="auto" latinLnBrk="0" hangingPunct="1">
                        <a:lnSpc>
                          <a:spcPct val="100000"/>
                        </a:lnSpc>
                        <a:spcBef>
                          <a:spcPts val="0"/>
                        </a:spcBef>
                        <a:spcAft>
                          <a:spcPts val="0"/>
                        </a:spcAft>
                        <a:buClrTx/>
                        <a:buSzTx/>
                        <a:buFontTx/>
                        <a:buNone/>
                        <a:tabLst/>
                        <a:defRPr/>
                      </a:pPr>
                      <a:r>
                        <a:rPr lang="en-US" sz="1600" b="1" u="none" dirty="0">
                          <a:solidFill>
                            <a:srgbClr val="00B0F0"/>
                          </a:solidFill>
                          <a:latin typeface="Sakkal Majalla" panose="02000000000000000000" pitchFamily="2" charset="-78"/>
                          <a:cs typeface="Sakkal Majalla" panose="02000000000000000000" pitchFamily="2" charset="-78"/>
                        </a:rPr>
                        <a:t>Live worksheets</a:t>
                      </a:r>
                      <a:endParaRPr lang="ar-SA" sz="1600" b="1" u="none" dirty="0">
                        <a:solidFill>
                          <a:srgbClr val="00B0F0"/>
                        </a:solidFill>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Sakkal Majalla" panose="02000000000000000000" pitchFamily="2" charset="-78"/>
                          <a:cs typeface="Sakkal Majalla" panose="02000000000000000000" pitchFamily="2" charset="-78"/>
                        </a:rPr>
                        <a:t>تمارين الكترونية</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894918">
                <a:tc>
                  <a:txBody>
                    <a:bodyPr/>
                    <a:lstStyle/>
                    <a:p>
                      <a:pPr algn="r" rtl="1"/>
                      <a:r>
                        <a:rPr lang="ar-AE" sz="1200" b="1" baseline="0" dirty="0">
                          <a:latin typeface="Sakkal Majalla" panose="02000000000000000000" pitchFamily="2" charset="-78"/>
                          <a:cs typeface="Sakkal Majalla" panose="02000000000000000000" pitchFamily="2" charset="-78"/>
                        </a:rPr>
                        <a:t>جيد. أن </a:t>
                      </a:r>
                      <a:r>
                        <a:rPr lang="ar-SA" sz="1200" b="1" baseline="0" dirty="0">
                          <a:latin typeface="Sakkal Majalla" panose="02000000000000000000" pitchFamily="2" charset="-78"/>
                          <a:cs typeface="Sakkal Majalla" panose="02000000000000000000" pitchFamily="2" charset="-78"/>
                        </a:rPr>
                        <a:t>يميز </a:t>
                      </a:r>
                      <a:r>
                        <a:rPr lang="ar-AE" sz="1200" b="1" baseline="0" dirty="0">
                          <a:latin typeface="Sakkal Majalla" panose="02000000000000000000" pitchFamily="2" charset="-78"/>
                          <a:cs typeface="Sakkal Majalla" panose="02000000000000000000" pitchFamily="2" charset="-78"/>
                        </a:rPr>
                        <a:t>الطالب </a:t>
                      </a:r>
                      <a:r>
                        <a:rPr lang="ar-SA" sz="1200" b="1" baseline="0" dirty="0">
                          <a:latin typeface="Sakkal Majalla" panose="02000000000000000000" pitchFamily="2" charset="-78"/>
                          <a:cs typeface="Sakkal Majalla" panose="02000000000000000000" pitchFamily="2" charset="-78"/>
                        </a:rPr>
                        <a:t>صورة من عدة صور </a:t>
                      </a:r>
                      <a:r>
                        <a:rPr lang="ar-AE" sz="1200" b="1" baseline="0" dirty="0">
                          <a:latin typeface="Sakkal Majalla" panose="02000000000000000000" pitchFamily="2" charset="-78"/>
                          <a:cs typeface="Sakkal Majalla" panose="02000000000000000000" pitchFamily="2" charset="-78"/>
                        </a:rPr>
                        <a:t>بمساعدة جزئية.                                     متوسط: أن </a:t>
                      </a:r>
                      <a:r>
                        <a:rPr lang="ar-SA" sz="1200" b="1" baseline="0" dirty="0">
                          <a:latin typeface="Sakkal Majalla" panose="02000000000000000000" pitchFamily="2" charset="-78"/>
                          <a:cs typeface="Sakkal Majalla" panose="02000000000000000000" pitchFamily="2" charset="-78"/>
                        </a:rPr>
                        <a:t>يميز </a:t>
                      </a:r>
                      <a:r>
                        <a:rPr lang="ar-AE" sz="1200" b="1" baseline="0" dirty="0">
                          <a:latin typeface="Sakkal Majalla" panose="02000000000000000000" pitchFamily="2" charset="-78"/>
                          <a:cs typeface="Sakkal Majalla" panose="02000000000000000000" pitchFamily="2" charset="-78"/>
                        </a:rPr>
                        <a:t>الطالب </a:t>
                      </a:r>
                      <a:r>
                        <a:rPr lang="ar-SA" sz="1200" b="1" baseline="0" dirty="0">
                          <a:latin typeface="Sakkal Majalla" panose="02000000000000000000" pitchFamily="2" charset="-78"/>
                          <a:cs typeface="Sakkal Majalla" panose="02000000000000000000" pitchFamily="2" charset="-78"/>
                        </a:rPr>
                        <a:t>صورة من عدة صور  </a:t>
                      </a:r>
                      <a:r>
                        <a:rPr lang="ar-AE" sz="1200" b="1" baseline="0" dirty="0">
                          <a:latin typeface="Sakkal Majalla" panose="02000000000000000000" pitchFamily="2" charset="-78"/>
                          <a:cs typeface="Sakkal Majalla" panose="02000000000000000000" pitchFamily="2" charset="-78"/>
                        </a:rPr>
                        <a:t>بمساعدة بسيطة .                                                                        مرتفع: أن </a:t>
                      </a:r>
                      <a:r>
                        <a:rPr lang="ar-SA" sz="1200" b="1" baseline="0" dirty="0">
                          <a:latin typeface="Sakkal Majalla" panose="02000000000000000000" pitchFamily="2" charset="-78"/>
                          <a:cs typeface="Sakkal Majalla" panose="02000000000000000000" pitchFamily="2" charset="-78"/>
                        </a:rPr>
                        <a:t>يميز </a:t>
                      </a:r>
                      <a:r>
                        <a:rPr lang="ar-AE" sz="1200" b="1" baseline="0" dirty="0">
                          <a:latin typeface="Sakkal Majalla" panose="02000000000000000000" pitchFamily="2" charset="-78"/>
                          <a:cs typeface="Sakkal Majalla" panose="02000000000000000000" pitchFamily="2" charset="-78"/>
                        </a:rPr>
                        <a:t>الطالب </a:t>
                      </a:r>
                      <a:r>
                        <a:rPr lang="ar-SA" sz="1200" b="1" baseline="0" dirty="0">
                          <a:latin typeface="Sakkal Majalla" panose="02000000000000000000" pitchFamily="2" charset="-78"/>
                          <a:cs typeface="Sakkal Majalla" panose="02000000000000000000" pitchFamily="2" charset="-78"/>
                        </a:rPr>
                        <a:t>صورة من عدة صور </a:t>
                      </a:r>
                      <a:r>
                        <a:rPr lang="ar-AE" sz="1200" b="1" baseline="0" dirty="0">
                          <a:latin typeface="Sakkal Majalla" panose="02000000000000000000" pitchFamily="2" charset="-78"/>
                          <a:cs typeface="Sakkal Majalla" panose="02000000000000000000" pitchFamily="2" charset="-78"/>
                        </a:rPr>
                        <a:t>بدون مساعدة.</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التقييم</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61258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7464" y="684530"/>
            <a:ext cx="5273757" cy="832104"/>
          </a:xfrm>
        </p:spPr>
        <p:txBody>
          <a:bodyPr>
            <a:noAutofit/>
          </a:bodyPr>
          <a:lstStyle/>
          <a:p>
            <a:pPr algn="ctr" rtl="1"/>
            <a:r>
              <a:rPr lang="ar-AE" sz="2400" dirty="0">
                <a:latin typeface="Sakkal Majalla" panose="02000000000000000000" pitchFamily="2" charset="-78"/>
                <a:cs typeface="Sakkal Majalla" panose="02000000000000000000" pitchFamily="2" charset="-78"/>
              </a:rPr>
              <a:t>1- يقوم المعلم ب</a:t>
            </a:r>
            <a:r>
              <a:rPr lang="ar-SA" sz="2400" dirty="0">
                <a:latin typeface="Sakkal Majalla" panose="02000000000000000000" pitchFamily="2" charset="-78"/>
                <a:cs typeface="Sakkal Majalla" panose="02000000000000000000" pitchFamily="2" charset="-78"/>
              </a:rPr>
              <a:t>عرض صور مختلفة للحيوانات .</a:t>
            </a:r>
            <a:endParaRPr lang="en-US" sz="2400" dirty="0">
              <a:latin typeface="Sakkal Majalla" panose="02000000000000000000" pitchFamily="2" charset="-78"/>
              <a:cs typeface="Sakkal Majalla" panose="02000000000000000000" pitchFamily="2" charset="-78"/>
            </a:endParaRPr>
          </a:p>
        </p:txBody>
      </p:sp>
      <p:sp>
        <p:nvSpPr>
          <p:cNvPr id="3" name="Slide Number Placeholder 2"/>
          <p:cNvSpPr>
            <a:spLocks noGrp="1"/>
          </p:cNvSpPr>
          <p:nvPr>
            <p:ph type="sldNum" sz="quarter" idx="12"/>
          </p:nvPr>
        </p:nvSpPr>
        <p:spPr/>
        <p:txBody>
          <a:bodyPr/>
          <a:lstStyle/>
          <a:p>
            <a:fld id="{98C0CDE5-970C-4CC4-BF43-0DA127E73E82}" type="slidenum">
              <a:rPr lang="en-US" noProof="0" smtClean="0"/>
              <a:t>6</a:t>
            </a:fld>
            <a:endParaRPr lang="en-US" noProof="0" dirty="0"/>
          </a:p>
        </p:txBody>
      </p:sp>
      <p:pic>
        <p:nvPicPr>
          <p:cNvPr id="7" name="صورة 6">
            <a:extLst>
              <a:ext uri="{FF2B5EF4-FFF2-40B4-BE49-F238E27FC236}">
                <a16:creationId xmlns:a16="http://schemas.microsoft.com/office/drawing/2014/main" id="{C2E8C94B-6167-4265-B482-4C4EF1A84CEB}"/>
              </a:ext>
            </a:extLst>
          </p:cNvPr>
          <p:cNvPicPr>
            <a:picLocks noChangeAspect="1"/>
          </p:cNvPicPr>
          <p:nvPr/>
        </p:nvPicPr>
        <p:blipFill rotWithShape="1">
          <a:blip r:embed="rId2"/>
          <a:srcRect l="39078" t="23077" r="22493" b="37180"/>
          <a:stretch/>
        </p:blipFill>
        <p:spPr>
          <a:xfrm>
            <a:off x="3881384" y="2039815"/>
            <a:ext cx="5125915" cy="3921370"/>
          </a:xfrm>
          <a:prstGeom prst="rect">
            <a:avLst/>
          </a:prstGeom>
        </p:spPr>
      </p:pic>
    </p:spTree>
    <p:extLst>
      <p:ext uri="{BB962C8B-B14F-4D97-AF65-F5344CB8AC3E}">
        <p14:creationId xmlns:p14="http://schemas.microsoft.com/office/powerpoint/2010/main" val="4160410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7</a:t>
            </a:fld>
            <a:endParaRPr lang="en-US" noProof="0" dirty="0"/>
          </a:p>
        </p:txBody>
      </p:sp>
      <p:sp>
        <p:nvSpPr>
          <p:cNvPr id="9" name="Title 1"/>
          <p:cNvSpPr>
            <a:spLocks noGrp="1"/>
          </p:cNvSpPr>
          <p:nvPr>
            <p:ph type="title"/>
          </p:nvPr>
        </p:nvSpPr>
        <p:spPr>
          <a:xfrm>
            <a:off x="4188823" y="940777"/>
            <a:ext cx="5390606" cy="832104"/>
          </a:xfrm>
        </p:spPr>
        <p:txBody>
          <a:bodyPr>
            <a:noAutofit/>
          </a:bodyPr>
          <a:lstStyle/>
          <a:p>
            <a:pPr algn="r" rtl="1"/>
            <a:r>
              <a:rPr lang="ar-AE" sz="2400" dirty="0"/>
              <a:t>2-</a:t>
            </a:r>
            <a:r>
              <a:rPr lang="ar-SA" sz="2400" dirty="0"/>
              <a:t> يطلب المعلم من الطالب فرز البطاقات وتصنيفها.</a:t>
            </a:r>
            <a:endParaRPr lang="en-US" sz="2400" dirty="0"/>
          </a:p>
        </p:txBody>
      </p:sp>
      <p:pic>
        <p:nvPicPr>
          <p:cNvPr id="4" name="صورة 3">
            <a:extLst>
              <a:ext uri="{FF2B5EF4-FFF2-40B4-BE49-F238E27FC236}">
                <a16:creationId xmlns:a16="http://schemas.microsoft.com/office/drawing/2014/main" id="{69001D9A-688E-4B5D-B4A1-CD6CC0A971EC}"/>
              </a:ext>
            </a:extLst>
          </p:cNvPr>
          <p:cNvPicPr>
            <a:picLocks noChangeAspect="1"/>
          </p:cNvPicPr>
          <p:nvPr/>
        </p:nvPicPr>
        <p:blipFill rotWithShape="1">
          <a:blip r:embed="rId2"/>
          <a:srcRect l="16423" t="26213" r="8105" b="16778"/>
          <a:stretch/>
        </p:blipFill>
        <p:spPr>
          <a:xfrm>
            <a:off x="3178628" y="2142309"/>
            <a:ext cx="7036526" cy="4214041"/>
          </a:xfrm>
          <a:prstGeom prst="rect">
            <a:avLst/>
          </a:prstGeom>
        </p:spPr>
      </p:pic>
    </p:spTree>
    <p:extLst>
      <p:ext uri="{BB962C8B-B14F-4D97-AF65-F5344CB8AC3E}">
        <p14:creationId xmlns:p14="http://schemas.microsoft.com/office/powerpoint/2010/main" val="1944112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67774" y="566528"/>
            <a:ext cx="6418217" cy="832104"/>
          </a:xfrm>
        </p:spPr>
        <p:txBody>
          <a:bodyPr/>
          <a:lstStyle/>
          <a:p>
            <a:pPr algn="ctr" rtl="1"/>
            <a:r>
              <a:rPr lang="ar-AE" dirty="0"/>
              <a:t>3-</a:t>
            </a:r>
            <a:r>
              <a:rPr lang="ar-SA" dirty="0"/>
              <a:t> يطلب المعلم من الطالب أن يختار بطاقة الحيوان المفضل لدية.</a:t>
            </a:r>
            <a:endParaRPr lang="en-US"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8</a:t>
            </a:fld>
            <a:endParaRPr lang="en-US" noProof="0" dirty="0"/>
          </a:p>
        </p:txBody>
      </p:sp>
      <p:pic>
        <p:nvPicPr>
          <p:cNvPr id="5" name="صورة 4">
            <a:extLst>
              <a:ext uri="{FF2B5EF4-FFF2-40B4-BE49-F238E27FC236}">
                <a16:creationId xmlns:a16="http://schemas.microsoft.com/office/drawing/2014/main" id="{50879DD7-25CA-494E-BC9B-CB8F92B8BBC6}"/>
              </a:ext>
            </a:extLst>
          </p:cNvPr>
          <p:cNvPicPr>
            <a:picLocks noChangeAspect="1"/>
          </p:cNvPicPr>
          <p:nvPr/>
        </p:nvPicPr>
        <p:blipFill rotWithShape="1">
          <a:blip r:embed="rId2"/>
          <a:srcRect l="17896" t="19644" r="8622" b="5970"/>
          <a:stretch/>
        </p:blipFill>
        <p:spPr>
          <a:xfrm>
            <a:off x="2926081" y="1924594"/>
            <a:ext cx="6932022" cy="4614318"/>
          </a:xfrm>
          <a:prstGeom prst="rect">
            <a:avLst/>
          </a:prstGeom>
        </p:spPr>
      </p:pic>
    </p:spTree>
    <p:extLst>
      <p:ext uri="{BB962C8B-B14F-4D97-AF65-F5344CB8AC3E}">
        <p14:creationId xmlns:p14="http://schemas.microsoft.com/office/powerpoint/2010/main" val="4161598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9</a:t>
            </a:fld>
            <a:endParaRPr lang="en-US" noProof="0" dirty="0"/>
          </a:p>
        </p:txBody>
      </p:sp>
      <p:graphicFrame>
        <p:nvGraphicFramePr>
          <p:cNvPr id="5" name="Table 4"/>
          <p:cNvGraphicFramePr>
            <a:graphicFrameLocks noGrp="1"/>
          </p:cNvGraphicFramePr>
          <p:nvPr>
            <p:extLst>
              <p:ext uri="{D42A27DB-BD31-4B8C-83A1-F6EECF244321}">
                <p14:modId xmlns:p14="http://schemas.microsoft.com/office/powerpoint/2010/main" val="2063741502"/>
              </p:ext>
            </p:extLst>
          </p:nvPr>
        </p:nvGraphicFramePr>
        <p:xfrm>
          <a:off x="69669" y="136526"/>
          <a:ext cx="12043954" cy="1915442"/>
        </p:xfrm>
        <a:graphic>
          <a:graphicData uri="http://schemas.openxmlformats.org/drawingml/2006/table">
            <a:tbl>
              <a:tblPr firstRow="1" bandRow="1">
                <a:tableStyleId>{5940675A-B579-460E-94D1-54222C63F5DA}</a:tableStyleId>
              </a:tblPr>
              <a:tblGrid>
                <a:gridCol w="10717876">
                  <a:extLst>
                    <a:ext uri="{9D8B030D-6E8A-4147-A177-3AD203B41FA5}">
                      <a16:colId xmlns:a16="http://schemas.microsoft.com/office/drawing/2014/main" val="20000"/>
                    </a:ext>
                  </a:extLst>
                </a:gridCol>
                <a:gridCol w="1326078">
                  <a:extLst>
                    <a:ext uri="{9D8B030D-6E8A-4147-A177-3AD203B41FA5}">
                      <a16:colId xmlns:a16="http://schemas.microsoft.com/office/drawing/2014/main" val="20001"/>
                    </a:ext>
                  </a:extLst>
                </a:gridCol>
              </a:tblGrid>
              <a:tr h="1915442">
                <a:tc>
                  <a:txBody>
                    <a:bodyPr/>
                    <a:lstStyle/>
                    <a:p>
                      <a:pPr marL="0" algn="r" defTabSz="914400" rtl="1" eaLnBrk="1" latinLnBrk="0" hangingPunct="1"/>
                      <a:r>
                        <a:rPr lang="ar-AE" sz="1400" b="1" u="sng" kern="1200" baseline="0" dirty="0">
                          <a:solidFill>
                            <a:srgbClr val="FF0000"/>
                          </a:solidFill>
                          <a:latin typeface="Sakkal Majalla" panose="02000000000000000000" pitchFamily="2" charset="-78"/>
                          <a:ea typeface="+mn-ea"/>
                          <a:cs typeface="Sakkal Majalla" panose="02000000000000000000" pitchFamily="2" charset="-78"/>
                        </a:rPr>
                        <a:t>الأنشطة الصفية: </a:t>
                      </a:r>
                    </a:p>
                    <a:p>
                      <a:pPr marL="0" algn="r" defTabSz="914400" rtl="1" eaLnBrk="1" latinLnBrk="0" hangingPunct="1"/>
                      <a:r>
                        <a:rPr lang="ar-AE" sz="1200" b="1" kern="1200" baseline="0" dirty="0">
                          <a:solidFill>
                            <a:schemeClr val="tx1"/>
                          </a:solidFill>
                          <a:latin typeface="Sakkal Majalla" panose="02000000000000000000" pitchFamily="2" charset="-78"/>
                          <a:ea typeface="+mn-ea"/>
                          <a:cs typeface="Sakkal Majalla" panose="02000000000000000000" pitchFamily="2" charset="-78"/>
                        </a:rPr>
                        <a:t>1-يطلب المعلم من الطالب التعرف</a:t>
                      </a:r>
                      <a:r>
                        <a:rPr lang="ar-SA" sz="1200" b="1" kern="1200" baseline="0" dirty="0">
                          <a:solidFill>
                            <a:schemeClr val="tx1"/>
                          </a:solidFill>
                          <a:latin typeface="Sakkal Majalla" panose="02000000000000000000" pitchFamily="2" charset="-78"/>
                          <a:ea typeface="+mn-ea"/>
                          <a:cs typeface="Sakkal Majalla" panose="02000000000000000000" pitchFamily="2" charset="-78"/>
                        </a:rPr>
                        <a:t> على </a:t>
                      </a:r>
                      <a:r>
                        <a:rPr lang="ar-AE" sz="1200" b="1" kern="1200" baseline="0" dirty="0">
                          <a:solidFill>
                            <a:schemeClr val="tx1"/>
                          </a:solidFill>
                          <a:latin typeface="Sakkal Majalla" panose="02000000000000000000" pitchFamily="2" charset="-78"/>
                          <a:ea typeface="+mn-ea"/>
                          <a:cs typeface="Sakkal Majalla" panose="02000000000000000000" pitchFamily="2" charset="-78"/>
                        </a:rPr>
                        <a:t> </a:t>
                      </a:r>
                      <a:r>
                        <a:rPr lang="ar-SA" sz="1200" b="1" kern="1200" baseline="0" dirty="0">
                          <a:solidFill>
                            <a:schemeClr val="tx1"/>
                          </a:solidFill>
                          <a:latin typeface="Sakkal Majalla" panose="02000000000000000000" pitchFamily="2" charset="-78"/>
                          <a:ea typeface="+mn-ea"/>
                          <a:cs typeface="Sakkal Majalla" panose="02000000000000000000" pitchFamily="2" charset="-78"/>
                        </a:rPr>
                        <a:t>صور الحيوانات.</a:t>
                      </a:r>
                    </a:p>
                    <a:p>
                      <a:pPr marL="0" algn="r" defTabSz="914400" rtl="1" eaLnBrk="1" latinLnBrk="0" hangingPunct="1"/>
                      <a:r>
                        <a:rPr lang="ar-AE" sz="1200" b="1" kern="1200" baseline="0" dirty="0">
                          <a:solidFill>
                            <a:schemeClr val="tx1"/>
                          </a:solidFill>
                          <a:latin typeface="Sakkal Majalla" panose="02000000000000000000" pitchFamily="2" charset="-78"/>
                          <a:ea typeface="+mn-ea"/>
                          <a:cs typeface="Sakkal Majalla" panose="02000000000000000000" pitchFamily="2" charset="-78"/>
                        </a:rPr>
                        <a:t>2- يطلب المعلم من الطالب أن </a:t>
                      </a:r>
                      <a:r>
                        <a:rPr lang="ar-SA" sz="1200" b="1" kern="1200" baseline="0" dirty="0">
                          <a:solidFill>
                            <a:schemeClr val="tx1"/>
                          </a:solidFill>
                          <a:latin typeface="Sakkal Majalla" panose="02000000000000000000" pitchFamily="2" charset="-78"/>
                          <a:ea typeface="+mn-ea"/>
                          <a:cs typeface="Sakkal Majalla" panose="02000000000000000000" pitchFamily="2" charset="-78"/>
                        </a:rPr>
                        <a:t>يشير الى صورة الحيوانات من عدة صور.</a:t>
                      </a:r>
                    </a:p>
                    <a:p>
                      <a:pPr marL="0" algn="r" defTabSz="914400" rtl="1" eaLnBrk="1" latinLnBrk="0" hangingPunct="1"/>
                      <a:r>
                        <a:rPr lang="ar-AE" sz="1200" b="1" kern="1200" baseline="0" dirty="0">
                          <a:solidFill>
                            <a:schemeClr val="tx1"/>
                          </a:solidFill>
                          <a:latin typeface="Sakkal Majalla" panose="02000000000000000000" pitchFamily="2" charset="-78"/>
                          <a:ea typeface="+mn-ea"/>
                          <a:cs typeface="Sakkal Majalla" panose="02000000000000000000" pitchFamily="2" charset="-78"/>
                        </a:rPr>
                        <a:t>3- يطلب المعلم من </a:t>
                      </a:r>
                      <a:r>
                        <a:rPr lang="ar-SA" sz="1200" b="1" kern="1200" baseline="0" dirty="0">
                          <a:solidFill>
                            <a:schemeClr val="tx1"/>
                          </a:solidFill>
                          <a:latin typeface="Sakkal Majalla" panose="02000000000000000000" pitchFamily="2" charset="-78"/>
                          <a:ea typeface="+mn-ea"/>
                          <a:cs typeface="Sakkal Majalla" panose="02000000000000000000" pitchFamily="2" charset="-78"/>
                        </a:rPr>
                        <a:t> الطالب أن يختار صورة حيوان محدد.</a:t>
                      </a:r>
                    </a:p>
                    <a:p>
                      <a:pPr marL="0" algn="r" defTabSz="914400" rtl="1" eaLnBrk="1" latinLnBrk="0" hangingPunct="1"/>
                      <a:r>
                        <a:rPr lang="ar-AE" sz="1200" b="1" kern="1200" baseline="0" dirty="0">
                          <a:solidFill>
                            <a:schemeClr val="tx1"/>
                          </a:solidFill>
                          <a:latin typeface="Sakkal Majalla" panose="02000000000000000000" pitchFamily="2" charset="-78"/>
                          <a:ea typeface="+mn-ea"/>
                          <a:cs typeface="Sakkal Majalla" panose="02000000000000000000" pitchFamily="2" charset="-78"/>
                        </a:rPr>
                        <a:t>4- يطلب المعلم </a:t>
                      </a:r>
                      <a:r>
                        <a:rPr lang="ar-SA" sz="1200" b="1" kern="1200" baseline="0" dirty="0">
                          <a:solidFill>
                            <a:schemeClr val="tx1"/>
                          </a:solidFill>
                          <a:latin typeface="Sakkal Majalla" panose="02000000000000000000" pitchFamily="2" charset="-78"/>
                          <a:ea typeface="+mn-ea"/>
                          <a:cs typeface="Sakkal Majalla" panose="02000000000000000000" pitchFamily="2" charset="-78"/>
                        </a:rPr>
                        <a:t> من الطالب </a:t>
                      </a:r>
                      <a:r>
                        <a:rPr lang="ar-AE" sz="1200" b="1" kern="1200" baseline="0" dirty="0">
                          <a:solidFill>
                            <a:schemeClr val="tx1"/>
                          </a:solidFill>
                          <a:latin typeface="Sakkal Majalla" panose="02000000000000000000" pitchFamily="2" charset="-78"/>
                          <a:ea typeface="+mn-ea"/>
                          <a:cs typeface="Sakkal Majalla" panose="02000000000000000000" pitchFamily="2" charset="-78"/>
                        </a:rPr>
                        <a:t>أن يشير إلى </a:t>
                      </a:r>
                      <a:r>
                        <a:rPr lang="ar-SA" sz="1200" b="1" kern="1200" baseline="0" dirty="0">
                          <a:solidFill>
                            <a:schemeClr val="tx1"/>
                          </a:solidFill>
                          <a:latin typeface="Sakkal Majalla" panose="02000000000000000000" pitchFamily="2" charset="-78"/>
                          <a:ea typeface="+mn-ea"/>
                          <a:cs typeface="Sakkal Majalla" panose="02000000000000000000" pitchFamily="2" charset="-78"/>
                        </a:rPr>
                        <a:t>حيوانه المفضل</a:t>
                      </a:r>
                    </a:p>
                    <a:p>
                      <a:pPr marL="0" algn="r" defTabSz="914400" rtl="1" eaLnBrk="1" latinLnBrk="0" hangingPunct="1"/>
                      <a:r>
                        <a:rPr lang="ar-AE" sz="1200" b="1" kern="1200" baseline="0" dirty="0">
                          <a:solidFill>
                            <a:schemeClr val="tx1"/>
                          </a:solidFill>
                          <a:latin typeface="Sakkal Majalla" panose="02000000000000000000" pitchFamily="2" charset="-78"/>
                          <a:ea typeface="+mn-ea"/>
                          <a:cs typeface="Sakkal Majalla" panose="02000000000000000000" pitchFamily="2" charset="-78"/>
                        </a:rPr>
                        <a:t>5- يطلب المعلم من الطالب ان يتعلم </a:t>
                      </a:r>
                      <a:r>
                        <a:rPr lang="ar-SA" sz="1200" b="1" kern="1200" baseline="0" dirty="0">
                          <a:solidFill>
                            <a:schemeClr val="tx1"/>
                          </a:solidFill>
                          <a:latin typeface="Sakkal Majalla" panose="02000000000000000000" pitchFamily="2" charset="-78"/>
                          <a:ea typeface="+mn-ea"/>
                          <a:cs typeface="Sakkal Majalla" panose="02000000000000000000" pitchFamily="2" charset="-78"/>
                        </a:rPr>
                        <a:t> تمييز صور ة مختلفة.</a:t>
                      </a:r>
                    </a:p>
                    <a:p>
                      <a:pPr marL="0" algn="r" defTabSz="914400" rtl="1" eaLnBrk="1" latinLnBrk="0" hangingPunct="1"/>
                      <a:r>
                        <a:rPr lang="ar-AE" sz="1200" b="1" kern="1200" baseline="0" dirty="0">
                          <a:solidFill>
                            <a:schemeClr val="tx1"/>
                          </a:solidFill>
                          <a:latin typeface="Sakkal Majalla" panose="02000000000000000000" pitchFamily="2" charset="-78"/>
                          <a:ea typeface="+mn-ea"/>
                          <a:cs typeface="Sakkal Majalla" panose="02000000000000000000" pitchFamily="2" charset="-78"/>
                        </a:rPr>
                        <a:t>6- يطلب المعلم من الطالب أن ي</a:t>
                      </a:r>
                      <a:r>
                        <a:rPr lang="ar-SA" sz="1200" b="1" kern="1200" baseline="0" dirty="0">
                          <a:solidFill>
                            <a:schemeClr val="tx1"/>
                          </a:solidFill>
                          <a:latin typeface="Sakkal Majalla" panose="02000000000000000000" pitchFamily="2" charset="-78"/>
                          <a:ea typeface="+mn-ea"/>
                          <a:cs typeface="Sakkal Majalla" panose="02000000000000000000" pitchFamily="2" charset="-78"/>
                        </a:rPr>
                        <a:t>مسك بيده صورة الحيوان.</a:t>
                      </a:r>
                    </a:p>
                    <a:p>
                      <a:pPr marL="0" algn="r" defTabSz="914400" rtl="1" eaLnBrk="1" latinLnBrk="0" hangingPunct="1"/>
                      <a:r>
                        <a:rPr lang="ar-AE" sz="1200" b="1" kern="1200" baseline="0" dirty="0">
                          <a:solidFill>
                            <a:schemeClr val="tx1"/>
                          </a:solidFill>
                          <a:latin typeface="Sakkal Majalla" panose="02000000000000000000" pitchFamily="2" charset="-78"/>
                          <a:ea typeface="+mn-ea"/>
                          <a:cs typeface="Sakkal Majalla" panose="02000000000000000000" pitchFamily="2" charset="-78"/>
                        </a:rPr>
                        <a:t>7- يطلب المعلم من الطالب أن </a:t>
                      </a:r>
                      <a:r>
                        <a:rPr lang="ar-SA" sz="1200" b="1" kern="1200" baseline="0" dirty="0">
                          <a:solidFill>
                            <a:schemeClr val="tx1"/>
                          </a:solidFill>
                          <a:latin typeface="Sakkal Majalla" panose="02000000000000000000" pitchFamily="2" charset="-78"/>
                          <a:ea typeface="+mn-ea"/>
                          <a:cs typeface="Sakkal Majalla" panose="02000000000000000000" pitchFamily="2" charset="-78"/>
                        </a:rPr>
                        <a:t>يلون صورة الحيوان.</a:t>
                      </a:r>
                    </a:p>
                    <a:p>
                      <a:pPr marL="0" algn="r" defTabSz="914400" rtl="1" eaLnBrk="1" latinLnBrk="0" hangingPunct="1"/>
                      <a:r>
                        <a:rPr lang="ar-AE" sz="1200" b="1" kern="1200" baseline="0" dirty="0">
                          <a:solidFill>
                            <a:schemeClr val="tx1"/>
                          </a:solidFill>
                          <a:latin typeface="Sakkal Majalla" panose="02000000000000000000" pitchFamily="2" charset="-78"/>
                          <a:ea typeface="+mn-ea"/>
                          <a:cs typeface="Sakkal Majalla" panose="02000000000000000000" pitchFamily="2" charset="-78"/>
                        </a:rPr>
                        <a:t>8- يطلب المعلم من الطالب ان</a:t>
                      </a:r>
                      <a:r>
                        <a:rPr lang="ar-SA" sz="1200" b="1" kern="1200" baseline="0" dirty="0">
                          <a:solidFill>
                            <a:schemeClr val="tx1"/>
                          </a:solidFill>
                          <a:latin typeface="Sakkal Majalla" panose="02000000000000000000" pitchFamily="2" charset="-78"/>
                          <a:ea typeface="+mn-ea"/>
                          <a:cs typeface="Sakkal Majalla" panose="02000000000000000000" pitchFamily="2" charset="-78"/>
                        </a:rPr>
                        <a:t> يحوط صورة الحيوان.</a:t>
                      </a:r>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600" b="1" dirty="0">
                          <a:latin typeface="Sakkal Majalla" panose="02000000000000000000" pitchFamily="2" charset="-78"/>
                          <a:cs typeface="Sakkal Majalla" panose="02000000000000000000" pitchFamily="2" charset="-78"/>
                        </a:rPr>
                        <a:t>كتاب</a:t>
                      </a:r>
                      <a:r>
                        <a:rPr lang="ar-AE" sz="1600" b="1" baseline="0" dirty="0">
                          <a:latin typeface="Sakkal Majalla" panose="02000000000000000000" pitchFamily="2" charset="-78"/>
                          <a:cs typeface="Sakkal Majalla" panose="02000000000000000000" pitchFamily="2" charset="-78"/>
                        </a:rPr>
                        <a:t> الطالب </a:t>
                      </a:r>
                    </a:p>
                    <a:p>
                      <a:pPr algn="ctr" rtl="1"/>
                      <a:endParaRPr lang="ar-AE" sz="16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6" name="Title 1"/>
          <p:cNvSpPr txBox="1">
            <a:spLocks/>
          </p:cNvSpPr>
          <p:nvPr/>
        </p:nvSpPr>
        <p:spPr>
          <a:xfrm>
            <a:off x="4180115" y="2139060"/>
            <a:ext cx="5024846" cy="638974"/>
          </a:xfrm>
          <a:prstGeom prst="rect">
            <a:avLst/>
          </a:prstGeom>
          <a:gradFill>
            <a:gsLst>
              <a:gs pos="0">
                <a:schemeClr val="tx2"/>
              </a:gs>
              <a:gs pos="100000">
                <a:schemeClr val="tx1"/>
              </a:gs>
            </a:gsLst>
            <a:lin ang="10800000" scaled="1"/>
          </a:gradFill>
        </p:spPr>
        <p:txBody>
          <a:bodyPr vert="horz" lIns="144000" tIns="45720" rIns="91440" bIns="45720" rtlCol="0" anchor="ctr" anchorCtr="0">
            <a:norm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pPr algn="ctr" rtl="1"/>
            <a:r>
              <a:rPr lang="ar-AE" dirty="0"/>
              <a:t>1-</a:t>
            </a:r>
            <a:r>
              <a:rPr lang="ar-SA" dirty="0"/>
              <a:t> يقوم الطالب بتلوين صورة الارنب.</a:t>
            </a:r>
            <a:endParaRPr lang="en-US" dirty="0"/>
          </a:p>
        </p:txBody>
      </p:sp>
      <p:pic>
        <p:nvPicPr>
          <p:cNvPr id="7" name="صورة 6">
            <a:extLst>
              <a:ext uri="{FF2B5EF4-FFF2-40B4-BE49-F238E27FC236}">
                <a16:creationId xmlns:a16="http://schemas.microsoft.com/office/drawing/2014/main" id="{FB4D38A3-13E1-4A1A-90D8-EE936162B2C5}"/>
              </a:ext>
            </a:extLst>
          </p:cNvPr>
          <p:cNvPicPr>
            <a:picLocks noChangeAspect="1"/>
          </p:cNvPicPr>
          <p:nvPr/>
        </p:nvPicPr>
        <p:blipFill>
          <a:blip r:embed="rId2"/>
          <a:stretch>
            <a:fillRect/>
          </a:stretch>
        </p:blipFill>
        <p:spPr>
          <a:xfrm>
            <a:off x="4061461" y="2865127"/>
            <a:ext cx="5465716" cy="3762096"/>
          </a:xfrm>
          <a:prstGeom prst="rect">
            <a:avLst/>
          </a:prstGeom>
        </p:spPr>
      </p:pic>
    </p:spTree>
    <p:extLst>
      <p:ext uri="{BB962C8B-B14F-4D97-AF65-F5344CB8AC3E}">
        <p14:creationId xmlns:p14="http://schemas.microsoft.com/office/powerpoint/2010/main" val="137367124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F0A00B7A297B40A126585C06040BF9" ma:contentTypeVersion="13" ma:contentTypeDescription="Create a new document." ma:contentTypeScope="" ma:versionID="e211a196983eb4ca7a51c67aa200c8b9">
  <xsd:schema xmlns:xsd="http://www.w3.org/2001/XMLSchema" xmlns:xs="http://www.w3.org/2001/XMLSchema" xmlns:p="http://schemas.microsoft.com/office/2006/metadata/properties" xmlns:ns3="0860e916-1933-4f54-bf75-902e7a9d18bb" xmlns:ns4="c1803469-1359-4921-b8b2-4aa11e6de6e4" targetNamespace="http://schemas.microsoft.com/office/2006/metadata/properties" ma:root="true" ma:fieldsID="fbe2735384649c69160ac846166d8c23" ns3:_="" ns4:_="">
    <xsd:import namespace="0860e916-1933-4f54-bf75-902e7a9d18bb"/>
    <xsd:import namespace="c1803469-1359-4921-b8b2-4aa11e6de6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0e916-1933-4f54-bf75-902e7a9d1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803469-1359-4921-b8b2-4aa11e6de6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D1AD35-AF57-4B32-8A96-2853E34EF9CE}">
  <ds:schemaRefs>
    <ds:schemaRef ds:uri="http://schemas.microsoft.com/sharepoint/v3/contenttype/forms"/>
  </ds:schemaRefs>
</ds:datastoreItem>
</file>

<file path=customXml/itemProps2.xml><?xml version="1.0" encoding="utf-8"?>
<ds:datastoreItem xmlns:ds="http://schemas.openxmlformats.org/officeDocument/2006/customXml" ds:itemID="{72EED42B-3B47-45C2-9F50-0B4533C0F1E3}">
  <ds:schemaRefs>
    <ds:schemaRef ds:uri="http://schemas.microsoft.com/office/2006/metadata/properties"/>
    <ds:schemaRef ds:uri="http://www.w3.org/2000/xmlns/"/>
    <ds:schemaRef ds:uri="http://schemas.microsoft.com/office/infopath/2007/PartnerControls"/>
  </ds:schemaRefs>
</ds:datastoreItem>
</file>

<file path=customXml/itemProps3.xml><?xml version="1.0" encoding="utf-8"?>
<ds:datastoreItem xmlns:ds="http://schemas.openxmlformats.org/officeDocument/2006/customXml" ds:itemID="{85E79A6E-C66F-474D-AEC3-AC8B4C5AC162}">
  <ds:schemaRefs>
    <ds:schemaRef ds:uri="http://schemas.microsoft.com/office/2006/metadata/contentType"/>
    <ds:schemaRef ds:uri="http://schemas.microsoft.com/office/2006/metadata/properties/metaAttributes"/>
    <ds:schemaRef ds:uri="http://www.w3.org/2000/xmlns/"/>
    <ds:schemaRef ds:uri="http://www.w3.org/2001/XMLSchema"/>
    <ds:schemaRef ds:uri="0860e916-1933-4f54-bf75-902e7a9d18bb"/>
    <ds:schemaRef ds:uri="c1803469-1359-4921-b8b2-4aa11e6de6e4"/>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15123</TotalTime>
  <Words>800</Words>
  <Application>Microsoft Office PowerPoint</Application>
  <PresentationFormat>شاشة عريضة</PresentationFormat>
  <Paragraphs>146</Paragraphs>
  <Slides>13</Slides>
  <Notes>3</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13</vt:i4>
      </vt:variant>
    </vt:vector>
  </HeadingPairs>
  <TitlesOfParts>
    <vt:vector size="18" baseType="lpstr">
      <vt:lpstr>Arial</vt:lpstr>
      <vt:lpstr>Calibri</vt:lpstr>
      <vt:lpstr>Calibri Light</vt:lpstr>
      <vt:lpstr>Sakkal Majalla</vt:lpstr>
      <vt:lpstr>1_Office Theme</vt:lpstr>
      <vt:lpstr>تمييز صورة عن باقي الصور</vt:lpstr>
      <vt:lpstr>عرض تقديمي في PowerPoint</vt:lpstr>
      <vt:lpstr>عرض تقديمي في PowerPoint</vt:lpstr>
      <vt:lpstr>عرض تقديمي في PowerPoint</vt:lpstr>
      <vt:lpstr>عرض تقديمي في PowerPoint</vt:lpstr>
      <vt:lpstr>1- يقوم المعلم بعرض صور مختلفة للحيوانات .</vt:lpstr>
      <vt:lpstr>2- يطلب المعلم من الطالب فرز البطاقات وتصنيفها.</vt:lpstr>
      <vt:lpstr>3- يطلب المعلم من الطالب أن يختار بطاقة الحيوان المفضل لدية.</vt:lpstr>
      <vt:lpstr>عرض تقديمي في PowerPoint</vt:lpstr>
      <vt:lpstr>2- يقوم الطالب بمطابقة الصورة.</vt:lpstr>
      <vt:lpstr>عرض تقديمي في PowerPoint</vt:lpstr>
      <vt:lpstr>عرض تقديمي في PowerPoint</vt:lpstr>
      <vt:lpstr>5- يطلب المعلم من الطالب أن يحوط صورة الارنب.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الرئيسي للهدف</dc:title>
  <dc:creator>NADYAH NASSER ALKAABI</dc:creator>
  <cp:lastModifiedBy>khadeja alkaabi</cp:lastModifiedBy>
  <cp:revision>152</cp:revision>
  <dcterms:created xsi:type="dcterms:W3CDTF">2020-07-26T19:33:45Z</dcterms:created>
  <dcterms:modified xsi:type="dcterms:W3CDTF">2021-06-22T07:10:16Z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0x01010020F0A00B7A297B40A126585C06040BF9</vt:lpwstr>
  </property>
</Properties>
</file>