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91" r:id="rId5"/>
    <p:sldId id="295" r:id="rId6"/>
    <p:sldId id="296" r:id="rId7"/>
    <p:sldId id="305" r:id="rId8"/>
    <p:sldId id="308" r:id="rId9"/>
    <p:sldId id="309" r:id="rId10"/>
    <p:sldId id="310" r:id="rId11"/>
    <p:sldId id="311" r:id="rId12"/>
    <p:sldId id="300" r:id="rId13"/>
    <p:sldId id="30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9" autoAdjust="0"/>
    <p:restoredTop sz="95407" autoAdjust="0"/>
  </p:normalViewPr>
  <p:slideViewPr>
    <p:cSldViewPr snapToGrid="0">
      <p:cViewPr varScale="1">
        <p:scale>
          <a:sx n="67" d="100"/>
          <a:sy n="67" d="100"/>
        </p:scale>
        <p:origin x="7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2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05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954582">
            <a:off x="7001502" y="2694099"/>
            <a:ext cx="5116235" cy="1827069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28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ذكر اسم المعلم وزملائه</a:t>
            </a:r>
            <a:br>
              <a:rPr lang="ar-SA" sz="28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276555"/>
            <a:ext cx="306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/شيخة الشامسي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D855F4-D2CD-43A6-8918-D0E2BA68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083"/>
            <a:ext cx="6230652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34829"/>
              </p:ext>
            </p:extLst>
          </p:nvPr>
        </p:nvGraphicFramePr>
        <p:xfrm>
          <a:off x="69669" y="160598"/>
          <a:ext cx="1199170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1-يطلب المعلم من الطالب أن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يطابق الصور.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يطلب المعلم من الطالب أن 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يتعرف على مفهوم كبير وصغير .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يطلب المعلم من الطالب أن  يبدأ بتصنيف الحيوانات والكرات.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يطلب المعلم من ا لطالب التعرف على الشكل وظله.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075612" y="2142061"/>
            <a:ext cx="4231338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/>
              <a:t>1- </a:t>
            </a:r>
            <a:r>
              <a:rPr lang="ar-SA" dirty="0"/>
              <a:t>يتعلم التطابق </a:t>
            </a:r>
            <a:r>
              <a:rPr lang="ar-AE" dirty="0"/>
              <a:t>.</a:t>
            </a:r>
            <a:endParaRPr lang="en-US" dirty="0"/>
          </a:p>
        </p:txBody>
      </p:sp>
      <p:pic>
        <p:nvPicPr>
          <p:cNvPr id="1026" name="Picture 2" descr="لا يتوفر وصف للصورة.">
            <a:extLst>
              <a:ext uri="{FF2B5EF4-FFF2-40B4-BE49-F238E27FC236}">
                <a16:creationId xmlns:a16="http://schemas.microsoft.com/office/drawing/2014/main" id="{261EDDAB-23D5-4DA8-8433-5A2F2A68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45" y="3202718"/>
            <a:ext cx="39963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515515"/>
              </p:ext>
            </p:extLst>
          </p:nvPr>
        </p:nvGraphicFramePr>
        <p:xfrm>
          <a:off x="60961" y="142433"/>
          <a:ext cx="12070079" cy="6624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1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32461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خديجه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أ.شيخة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ذكر اسم المعلم وزملائه</a:t>
                      </a: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916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75757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لعب حمد و علي لعبة البحث عن البطاقات</a:t>
                      </a:r>
                      <a:r>
                        <a:rPr lang="en-US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صندوق المفاجآت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أخرج حمد بطاقة تحوي صورة زميله حمد في الفصل 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أخرج  حمد بطاقة اخرى وإذا بصورة زميله الآخرفي الفصل 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جاء دور علي وأخرج بطاقة وإذا بصورة لمعلمتهم.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72F34E3-D863-4509-914F-9742978A1E15}"/>
              </a:ext>
            </a:extLst>
          </p:cNvPr>
          <p:cNvSpPr/>
          <p:nvPr/>
        </p:nvSpPr>
        <p:spPr>
          <a:xfrm>
            <a:off x="5417720" y="1534286"/>
            <a:ext cx="1199534" cy="10763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DFCD3B-AFAA-4B44-99D5-57611BCC9FAA}"/>
              </a:ext>
            </a:extLst>
          </p:cNvPr>
          <p:cNvSpPr/>
          <p:nvPr/>
        </p:nvSpPr>
        <p:spPr>
          <a:xfrm>
            <a:off x="5417720" y="2680136"/>
            <a:ext cx="1199534" cy="10763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F8692-0FD7-4ABE-8264-F8AA33AE3FDB}"/>
              </a:ext>
            </a:extLst>
          </p:cNvPr>
          <p:cNvSpPr/>
          <p:nvPr/>
        </p:nvSpPr>
        <p:spPr>
          <a:xfrm>
            <a:off x="5417720" y="3825509"/>
            <a:ext cx="1199534" cy="10763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F92BF-283C-4519-A488-FFFFB3395D81}"/>
              </a:ext>
            </a:extLst>
          </p:cNvPr>
          <p:cNvSpPr/>
          <p:nvPr/>
        </p:nvSpPr>
        <p:spPr>
          <a:xfrm>
            <a:off x="5417720" y="5014277"/>
            <a:ext cx="1199534" cy="10763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119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ذكر اسم المعلم وزملائه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</a:t>
                      </a: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ستراتيجيات التعليم:</a:t>
                      </a: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أسلوب الحث.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يستخدم المعلم التوجيه اللفظي لمساعدة الطالب مساعدة بسيطة فيقوم بمساعدته من خلال المهارة التي يقوم بها مع الطالب كذلك يقوم بتعزيز الطالب ومكافاته خلال إنجاز المهارة.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اللعب الجماعي.</a:t>
                      </a:r>
                    </a:p>
                    <a:p>
                      <a:pPr algn="r"/>
                      <a:r>
                        <a:rPr lang="ar-SA" sz="12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يساعد اللعب الجماعي في حفظ الطلاب لأسماء اصدقائهم في الفصل  كذلك التحضير اليومي </a:t>
                      </a:r>
                      <a:r>
                        <a:rPr lang="ar-SA" sz="12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ومنادات</a:t>
                      </a:r>
                      <a:r>
                        <a:rPr lang="ar-SA" sz="12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كل طالب باسمه</a:t>
                      </a:r>
                      <a:endParaRPr lang="en-US" sz="12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الاستكشاف.</a:t>
                      </a:r>
                    </a:p>
                    <a:p>
                      <a:pPr algn="r" rtl="1"/>
                      <a:r>
                        <a:rPr lang="ar-SA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من خلال تطبيق المهارة لدى الطالب سؤال  ماذا وجدنا داخل صندوق المفاجآت ويقوم الطالب باستكشاف البطاقات المصورة وذكر اسم  الطالب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73998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ذكر اسم المعلم وزملائه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(التحليل)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</a:t>
                      </a:r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ذكر اسم المعلم وزملائه.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تمييز صورة صديقة حمد من بين صورتين مختلفتين .</a:t>
                      </a:r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تمييز صورة صديقة علي من بين صورتين مختلفتين . </a:t>
                      </a:r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تمييز صورة معلمتة من بين صورتين مختلفتين . </a:t>
                      </a:r>
                      <a:endParaRPr lang="en-US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عرض البطاقات المصورة على الطالب مع ذكر اسم كل بطاقة . 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9E9762-D7B7-4721-9230-4F4FCB3C761B}"/>
              </a:ext>
            </a:extLst>
          </p:cNvPr>
          <p:cNvGrpSpPr/>
          <p:nvPr/>
        </p:nvGrpSpPr>
        <p:grpSpPr>
          <a:xfrm>
            <a:off x="8213942" y="4723380"/>
            <a:ext cx="2514601" cy="783293"/>
            <a:chOff x="3581399" y="2566928"/>
            <a:chExt cx="3754132" cy="78329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72E729-09E4-4171-B5DC-65FB3E8B4B57}"/>
                </a:ext>
              </a:extLst>
            </p:cNvPr>
            <p:cNvSpPr/>
            <p:nvPr/>
          </p:nvSpPr>
          <p:spPr>
            <a:xfrm>
              <a:off x="3581399" y="2566930"/>
              <a:ext cx="1210937" cy="78329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812067-86FC-4144-AA4C-CFC77415543D}"/>
                </a:ext>
              </a:extLst>
            </p:cNvPr>
            <p:cNvSpPr/>
            <p:nvPr/>
          </p:nvSpPr>
          <p:spPr>
            <a:xfrm>
              <a:off x="4871081" y="2566929"/>
              <a:ext cx="1210937" cy="78329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47B27C-5D4D-4CB0-A029-57CB24728E4E}"/>
                </a:ext>
              </a:extLst>
            </p:cNvPr>
            <p:cNvSpPr/>
            <p:nvPr/>
          </p:nvSpPr>
          <p:spPr>
            <a:xfrm>
              <a:off x="6124594" y="2566928"/>
              <a:ext cx="1210937" cy="78329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5ADA8C-698C-4996-BB64-46FDD280E275}"/>
              </a:ext>
            </a:extLst>
          </p:cNvPr>
          <p:cNvGrpSpPr/>
          <p:nvPr/>
        </p:nvGrpSpPr>
        <p:grpSpPr>
          <a:xfrm>
            <a:off x="8333644" y="1975424"/>
            <a:ext cx="2432262" cy="846779"/>
            <a:chOff x="8333644" y="1975424"/>
            <a:chExt cx="2432262" cy="84677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481C80-1008-40FF-893D-EEC9D2638CD3}"/>
                </a:ext>
              </a:extLst>
            </p:cNvPr>
            <p:cNvSpPr/>
            <p:nvPr/>
          </p:nvSpPr>
          <p:spPr>
            <a:xfrm>
              <a:off x="8333644" y="1998468"/>
              <a:ext cx="783016" cy="82373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F8E049A-DB94-4731-B19B-5874757B6480}"/>
                </a:ext>
              </a:extLst>
            </p:cNvPr>
            <p:cNvSpPr/>
            <p:nvPr/>
          </p:nvSpPr>
          <p:spPr>
            <a:xfrm>
              <a:off x="9128864" y="1998467"/>
              <a:ext cx="783016" cy="82373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E23DBC-57AB-46FA-85B5-D8B8627091DC}"/>
                </a:ext>
              </a:extLst>
            </p:cNvPr>
            <p:cNvSpPr/>
            <p:nvPr/>
          </p:nvSpPr>
          <p:spPr>
            <a:xfrm>
              <a:off x="9982890" y="1975424"/>
              <a:ext cx="783016" cy="823735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0DDD66-CE84-447E-8B65-F13D8E9FDED8}"/>
              </a:ext>
            </a:extLst>
          </p:cNvPr>
          <p:cNvGrpSpPr/>
          <p:nvPr/>
        </p:nvGrpSpPr>
        <p:grpSpPr>
          <a:xfrm>
            <a:off x="8157370" y="3525022"/>
            <a:ext cx="2587983" cy="823735"/>
            <a:chOff x="3322836" y="1771136"/>
            <a:chExt cx="2603938" cy="80098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03316C-0851-41E4-B771-07FE3BB61268}"/>
                </a:ext>
              </a:extLst>
            </p:cNvPr>
            <p:cNvSpPr/>
            <p:nvPr/>
          </p:nvSpPr>
          <p:spPr>
            <a:xfrm>
              <a:off x="4219249" y="1771137"/>
              <a:ext cx="811112" cy="783291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F33E11-C0E7-4157-BD81-22A646C400F5}"/>
                </a:ext>
              </a:extLst>
            </p:cNvPr>
            <p:cNvSpPr/>
            <p:nvPr/>
          </p:nvSpPr>
          <p:spPr>
            <a:xfrm>
              <a:off x="5115662" y="1771136"/>
              <a:ext cx="811112" cy="783291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99DA712-9A59-422F-A466-8CE7E3A34024}"/>
                </a:ext>
              </a:extLst>
            </p:cNvPr>
            <p:cNvSpPr/>
            <p:nvPr/>
          </p:nvSpPr>
          <p:spPr>
            <a:xfrm>
              <a:off x="3322836" y="1788825"/>
              <a:ext cx="811112" cy="783291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675CC74-1799-4BE4-83FF-2EA386F35F71}"/>
              </a:ext>
            </a:extLst>
          </p:cNvPr>
          <p:cNvGrpSpPr/>
          <p:nvPr/>
        </p:nvGrpSpPr>
        <p:grpSpPr>
          <a:xfrm>
            <a:off x="2566575" y="5506673"/>
            <a:ext cx="5037826" cy="823738"/>
            <a:chOff x="2453064" y="5643452"/>
            <a:chExt cx="5037826" cy="82373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F84DD0-80CE-4F1C-B73E-50DC186A5C19}"/>
                </a:ext>
              </a:extLst>
            </p:cNvPr>
            <p:cNvSpPr/>
            <p:nvPr/>
          </p:nvSpPr>
          <p:spPr>
            <a:xfrm>
              <a:off x="2453064" y="5643455"/>
              <a:ext cx="783016" cy="82373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0BBDEDB-A1DF-4E69-ABEE-3A87CADEE464}"/>
                </a:ext>
              </a:extLst>
            </p:cNvPr>
            <p:cNvSpPr/>
            <p:nvPr/>
          </p:nvSpPr>
          <p:spPr>
            <a:xfrm>
              <a:off x="3248284" y="5643454"/>
              <a:ext cx="783016" cy="82373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D0981A0-2138-43B7-BF59-446AB1CB9D04}"/>
                </a:ext>
              </a:extLst>
            </p:cNvPr>
            <p:cNvSpPr/>
            <p:nvPr/>
          </p:nvSpPr>
          <p:spPr>
            <a:xfrm>
              <a:off x="4090434" y="5643453"/>
              <a:ext cx="783016" cy="823735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13D5955-15EB-44BB-89B5-E88DF9B2E389}"/>
                </a:ext>
              </a:extLst>
            </p:cNvPr>
            <p:cNvGrpSpPr/>
            <p:nvPr/>
          </p:nvGrpSpPr>
          <p:grpSpPr>
            <a:xfrm>
              <a:off x="4902907" y="5643452"/>
              <a:ext cx="2587983" cy="823735"/>
              <a:chOff x="3322836" y="1771136"/>
              <a:chExt cx="2603938" cy="80098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C62F181-BE4F-4623-B543-0D0F6F3C2787}"/>
                  </a:ext>
                </a:extLst>
              </p:cNvPr>
              <p:cNvSpPr/>
              <p:nvPr/>
            </p:nvSpPr>
            <p:spPr>
              <a:xfrm>
                <a:off x="4219249" y="1771137"/>
                <a:ext cx="811112" cy="7832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85F8AE-07F3-436E-B674-59077547D121}"/>
                  </a:ext>
                </a:extLst>
              </p:cNvPr>
              <p:cNvSpPr/>
              <p:nvPr/>
            </p:nvSpPr>
            <p:spPr>
              <a:xfrm>
                <a:off x="5115662" y="1771136"/>
                <a:ext cx="811112" cy="7832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3AA224D-A00A-497C-A49A-F75CE8B63B9E}"/>
                  </a:ext>
                </a:extLst>
              </p:cNvPr>
              <p:cNvSpPr/>
              <p:nvPr/>
            </p:nvSpPr>
            <p:spPr>
              <a:xfrm>
                <a:off x="3322836" y="1788825"/>
                <a:ext cx="811112" cy="7832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97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91D0F-D5F7-4FD6-98FE-2014A7F88EA4}"/>
              </a:ext>
            </a:extLst>
          </p:cNvPr>
          <p:cNvSpPr txBox="1"/>
          <p:nvPr/>
        </p:nvSpPr>
        <p:spPr>
          <a:xfrm>
            <a:off x="5034709" y="442507"/>
            <a:ext cx="671569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لعب حمد و علي لعبة البحث عن البطاقات</a:t>
            </a:r>
            <a:r>
              <a:rPr lang="en-US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 صندوق المفاجآت</a:t>
            </a:r>
          </a:p>
          <a:p>
            <a:pPr marL="0" algn="r" defTabSz="914400" rtl="1" eaLnBrk="1" latinLnBrk="0" hangingPunct="1"/>
            <a:endParaRPr lang="ar-SA" sz="1800" b="1" kern="1200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B7920-D128-4BDA-8A4C-82975E895C37}"/>
              </a:ext>
            </a:extLst>
          </p:cNvPr>
          <p:cNvSpPr/>
          <p:nvPr/>
        </p:nvSpPr>
        <p:spPr>
          <a:xfrm>
            <a:off x="5157955" y="2647507"/>
            <a:ext cx="2784565" cy="26690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92EEA-E109-4229-95EB-844F91D033E6}"/>
              </a:ext>
            </a:extLst>
          </p:cNvPr>
          <p:cNvSpPr/>
          <p:nvPr/>
        </p:nvSpPr>
        <p:spPr>
          <a:xfrm>
            <a:off x="5316098" y="2269475"/>
            <a:ext cx="3536414" cy="36906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61F82-EF28-4E15-A687-52FC281C26CE}"/>
              </a:ext>
            </a:extLst>
          </p:cNvPr>
          <p:cNvSpPr txBox="1"/>
          <p:nvPr/>
        </p:nvSpPr>
        <p:spPr>
          <a:xfrm>
            <a:off x="6077639" y="341604"/>
            <a:ext cx="554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أخرج حمد بطاقة تحوي صورة زميله علي في الفصل </a:t>
            </a:r>
          </a:p>
        </p:txBody>
      </p:sp>
    </p:spTree>
    <p:extLst>
      <p:ext uri="{BB962C8B-B14F-4D97-AF65-F5344CB8AC3E}">
        <p14:creationId xmlns:p14="http://schemas.microsoft.com/office/powerpoint/2010/main" val="182752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6D794-52D7-4C70-B04D-313B39D58258}"/>
              </a:ext>
            </a:extLst>
          </p:cNvPr>
          <p:cNvSpPr/>
          <p:nvPr/>
        </p:nvSpPr>
        <p:spPr>
          <a:xfrm>
            <a:off x="4249385" y="2080505"/>
            <a:ext cx="3958181" cy="41634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AD4A2-4544-4D11-B5CE-CA48B35BA712}"/>
              </a:ext>
            </a:extLst>
          </p:cNvPr>
          <p:cNvSpPr txBox="1"/>
          <p:nvPr/>
        </p:nvSpPr>
        <p:spPr>
          <a:xfrm>
            <a:off x="4348909" y="614057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أخرج  حمد بطاقة اخرى وإذا بصورة زميل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الآخر</a:t>
            </a: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 الفصل </a:t>
            </a:r>
          </a:p>
        </p:txBody>
      </p:sp>
    </p:spTree>
    <p:extLst>
      <p:ext uri="{BB962C8B-B14F-4D97-AF65-F5344CB8AC3E}">
        <p14:creationId xmlns:p14="http://schemas.microsoft.com/office/powerpoint/2010/main" val="55883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D06C-493E-48B1-97ED-A056EC31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22A6-77A7-485F-9E1E-42AF8DF6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D02E5-A1AA-4730-9943-FCF65116054D}"/>
              </a:ext>
            </a:extLst>
          </p:cNvPr>
          <p:cNvSpPr/>
          <p:nvPr/>
        </p:nvSpPr>
        <p:spPr>
          <a:xfrm>
            <a:off x="3709358" y="2264744"/>
            <a:ext cx="4901242" cy="36338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1386A-F6C2-4F34-AAF1-D199B446F12F}"/>
              </a:ext>
            </a:extLst>
          </p:cNvPr>
          <p:cNvSpPr txBox="1"/>
          <p:nvPr/>
        </p:nvSpPr>
        <p:spPr>
          <a:xfrm>
            <a:off x="4688659" y="522567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جاء دور علي وأخرج بطاقة وإذا بصورة لمعلمتهم.</a:t>
            </a:r>
          </a:p>
        </p:txBody>
      </p:sp>
    </p:spTree>
    <p:extLst>
      <p:ext uri="{BB962C8B-B14F-4D97-AF65-F5344CB8AC3E}">
        <p14:creationId xmlns:p14="http://schemas.microsoft.com/office/powerpoint/2010/main" val="425749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76306"/>
              </p:ext>
            </p:extLst>
          </p:nvPr>
        </p:nvGraphicFramePr>
        <p:xfrm>
          <a:off x="69670" y="136524"/>
          <a:ext cx="12026536" cy="5326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</a:t>
                      </a:r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ذكر اسم المعلم وزملائه.</a:t>
                      </a:r>
                      <a:endParaRPr lang="ar-AE" sz="1200" b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بوضع البطاقات المصورة أمام الطالب.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يطلب المعلم من الطالب صورة زميله ( علي ).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يردد الطالب مع المعلم هذا( علي )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4-يطلب المعلم من الطالب صورة زميله ( حمد ).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5-يردد الطالب مع المعلم هذا ( حمد )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6-يقوم المعلم </a:t>
                      </a:r>
                      <a:r>
                        <a:rPr lang="ar-SA" sz="1200" b="1" u="none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بمنادات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الطلاب كل يوم في بداية اليوم الدراسي.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7-يقوم المعلم باللعب الجماعي ويطلب من كل طالب ينادي زميله في الفصل ثم يرمي الكرة عليه.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</a:t>
                      </a:r>
                      <a:r>
                        <a:rPr lang="ar-SA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لعبة المشابك لتمييز صورة الطالب المطلوبة.</a:t>
                      </a:r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الأهل  لوحة الجيوب ويقوم الطالب بوضع البطاقة المصورة المطلوبة.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9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مهارة للطلاب على برنامج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https://wordwall.net/ar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1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جيد. أن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يميز البطاقة المطلوبة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بمساعده بسيطة.                                     متوسط: أن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يميز البطاقة المطلوبة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بمساعده جزئيه.                                                                         مرتفع: أن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يميز البطاقة المطلوبة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بدون مساعده.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14088</TotalTime>
  <Words>506</Words>
  <Application>Microsoft Office PowerPoint</Application>
  <PresentationFormat>شاشة عريضة</PresentationFormat>
  <Paragraphs>129</Paragraphs>
  <Slides>11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1_Office Theme</vt:lpstr>
      <vt:lpstr>ذكر اسم المعلم وزملائه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نهاية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186</cp:revision>
  <dcterms:created xsi:type="dcterms:W3CDTF">2020-07-26T19:33:45Z</dcterms:created>
  <dcterms:modified xsi:type="dcterms:W3CDTF">2020-12-16T11:59:39Z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