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45" autoAdjust="0"/>
    <p:restoredTop sz="91973" autoAdjust="0"/>
  </p:normalViewPr>
  <p:slideViewPr>
    <p:cSldViewPr snapToGrid="0">
      <p:cViewPr varScale="1">
        <p:scale>
          <a:sx n="43" d="100"/>
          <a:sy n="43" d="100"/>
        </p:scale>
        <p:origin x="1157" y="58"/>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16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16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16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16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16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16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16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16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7.jpg"/><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9.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ar-AE" sz="1800" b="1" dirty="0">
                <a:solidFill>
                  <a:srgbClr val="000000"/>
                </a:solidFill>
                <a:latin typeface="Sakkal Majalla" panose="02000000000000000000" pitchFamily="2" charset="-78"/>
                <a:cs typeface="Sakkal Majalla" panose="02000000000000000000" pitchFamily="2" charset="-78"/>
              </a:rPr>
              <a:t> </a:t>
            </a:r>
            <a:r>
              <a:rPr lang="ar-AE" sz="1600" b="1" dirty="0">
                <a:latin typeface="Sakkal Majalla" panose="02000000000000000000" pitchFamily="2" charset="-78"/>
                <a:cs typeface="Sakkal Majalla" panose="02000000000000000000" pitchFamily="2" charset="-78"/>
              </a:rPr>
              <a:t>ارتداء ملابس الكبار وتقليدهم</a:t>
            </a:r>
            <a:br>
              <a:rPr lang="en-US" sz="1600" b="1" dirty="0">
                <a:latin typeface="Sakkal Majalla" panose="02000000000000000000" pitchFamily="2" charset="-78"/>
                <a:cs typeface="Sakkal Majalla" panose="02000000000000000000" pitchFamily="2" charset="-78"/>
              </a:rPr>
            </a:br>
            <a:r>
              <a:rPr lang="en-US" sz="1600" b="1" dirty="0">
                <a:latin typeface="Sakkal Majalla" panose="02000000000000000000" pitchFamily="2" charset="-78"/>
                <a:cs typeface="Sakkal Majalla" panose="02000000000000000000" pitchFamily="2" charset="-78"/>
              </a:rPr>
              <a:t>(918)</a:t>
            </a:r>
            <a:r>
              <a:rPr lang="ar-AE" sz="1600" b="1" dirty="0">
                <a:latin typeface="Sakkal Majalla" panose="02000000000000000000" pitchFamily="2" charset="-78"/>
                <a:cs typeface="Sakkal Majalla" panose="02000000000000000000" pitchFamily="2" charset="-78"/>
              </a:rPr>
              <a:t> </a:t>
            </a:r>
            <a:br>
              <a:rPr lang="en-US" dirty="0"/>
            </a:br>
            <a:endParaRPr lang="ar-AE" sz="1800" b="1" dirty="0">
              <a:latin typeface="Arial" panose="020B0604020202020204" pitchFamily="34" charset="0"/>
              <a:cs typeface="Arial" panose="020B0604020202020204" pitchFamily="34" charset="0"/>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519886" y="5138056"/>
            <a:ext cx="3062515" cy="646331"/>
          </a:xfrm>
          <a:prstGeom prst="rect">
            <a:avLst/>
          </a:prstGeom>
          <a:noFill/>
        </p:spPr>
        <p:txBody>
          <a:bodyPr wrap="square" rtlCol="0">
            <a:spAutoFit/>
          </a:bodyPr>
          <a:lstStyle/>
          <a:p>
            <a:pPr algn="ctr"/>
            <a:r>
              <a:rPr lang="ar-SA" dirty="0">
                <a:solidFill>
                  <a:schemeClr val="bg1"/>
                </a:solidFill>
                <a:latin typeface="Arial" panose="020B0604020202020204" pitchFamily="34" charset="0"/>
                <a:cs typeface="Arial" panose="020B0604020202020204" pitchFamily="34" charset="0"/>
              </a:rPr>
              <a:t>مقدم الهدف </a:t>
            </a:r>
          </a:p>
          <a:p>
            <a:pPr algn="ctr"/>
            <a:r>
              <a:rPr lang="ar-SA" dirty="0">
                <a:solidFill>
                  <a:schemeClr val="bg1"/>
                </a:solidFill>
                <a:latin typeface="Arial" panose="020B0604020202020204" pitchFamily="34" charset="0"/>
                <a:cs typeface="Arial" panose="020B0604020202020204" pitchFamily="34" charset="0"/>
              </a:rPr>
              <a:t>عفرة محمد </a:t>
            </a:r>
            <a:r>
              <a:rPr lang="ar-SA" dirty="0" err="1">
                <a:solidFill>
                  <a:schemeClr val="bg1"/>
                </a:solidFill>
                <a:latin typeface="Arial" panose="020B0604020202020204" pitchFamily="34" charset="0"/>
                <a:cs typeface="Arial" panose="020B0604020202020204" pitchFamily="34" charset="0"/>
              </a:rPr>
              <a:t>المقبالي</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79426867"/>
              </p:ext>
            </p:extLst>
          </p:nvPr>
        </p:nvGraphicFramePr>
        <p:xfrm>
          <a:off x="939441" y="352210"/>
          <a:ext cx="10707960" cy="6153579"/>
        </p:xfrm>
        <a:graphic>
          <a:graphicData uri="http://schemas.openxmlformats.org/drawingml/2006/table">
            <a:tbl>
              <a:tblPr firstRow="1" bandRow="1">
                <a:tableStyleId>{5940675A-B579-460E-94D1-54222C63F5DA}</a:tableStyleId>
              </a:tblPr>
              <a:tblGrid>
                <a:gridCol w="3865755">
                  <a:extLst>
                    <a:ext uri="{9D8B030D-6E8A-4147-A177-3AD203B41FA5}">
                      <a16:colId xmlns:a16="http://schemas.microsoft.com/office/drawing/2014/main" val="20000"/>
                    </a:ext>
                  </a:extLst>
                </a:gridCol>
                <a:gridCol w="3070084">
                  <a:extLst>
                    <a:ext uri="{9D8B030D-6E8A-4147-A177-3AD203B41FA5}">
                      <a16:colId xmlns:a16="http://schemas.microsoft.com/office/drawing/2014/main" val="2032493190"/>
                    </a:ext>
                  </a:extLst>
                </a:gridCol>
                <a:gridCol w="2624994">
                  <a:extLst>
                    <a:ext uri="{9D8B030D-6E8A-4147-A177-3AD203B41FA5}">
                      <a16:colId xmlns:a16="http://schemas.microsoft.com/office/drawing/2014/main" val="4078435238"/>
                    </a:ext>
                  </a:extLst>
                </a:gridCol>
                <a:gridCol w="1147127">
                  <a:extLst>
                    <a:ext uri="{9D8B030D-6E8A-4147-A177-3AD203B41FA5}">
                      <a16:colId xmlns:a16="http://schemas.microsoft.com/office/drawing/2014/main" val="20001"/>
                    </a:ext>
                  </a:extLst>
                </a:gridCol>
              </a:tblGrid>
              <a:tr h="60790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المراجعة: أ. </a:t>
                      </a:r>
                      <a:r>
                        <a:rPr lang="en-US" sz="1400" b="1" dirty="0">
                          <a:latin typeface="Sakkal Majalla" panose="02000000000000000000" pitchFamily="2" charset="-78"/>
                          <a:cs typeface="Sakkal Majalla" panose="02000000000000000000" pitchFamily="2" charset="-78"/>
                        </a:rPr>
                        <a:t> </a:t>
                      </a:r>
                      <a:r>
                        <a:rPr lang="ar-SA" sz="1400" b="1" dirty="0">
                          <a:latin typeface="Sakkal Majalla" panose="02000000000000000000" pitchFamily="2" charset="-78"/>
                          <a:cs typeface="Sakkal Majalla" panose="02000000000000000000" pitchFamily="2" charset="-78"/>
                        </a:rPr>
                        <a:t>خديجة الكعبي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الإعداد : أ.</a:t>
                      </a:r>
                      <a:r>
                        <a:rPr lang="ar-SA" sz="1400" b="1" dirty="0">
                          <a:latin typeface="Sakkal Majalla" panose="02000000000000000000" pitchFamily="2" charset="-78"/>
                          <a:cs typeface="Sakkal Majalla" panose="02000000000000000000" pitchFamily="2" charset="-78"/>
                        </a:rPr>
                        <a:t> عفرة محمد </a:t>
                      </a:r>
                      <a:r>
                        <a:rPr lang="ar-SA" sz="1400" b="1" dirty="0" err="1">
                          <a:latin typeface="Sakkal Majalla" panose="02000000000000000000" pitchFamily="2" charset="-78"/>
                          <a:cs typeface="Sakkal Majalla" panose="02000000000000000000" pitchFamily="2" charset="-78"/>
                        </a:rPr>
                        <a:t>المقبالي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en-US" sz="1400" b="1" kern="1200">
                          <a:solidFill>
                            <a:schemeClr val="tx1"/>
                          </a:solidFill>
                          <a:effectLst/>
                          <a:latin typeface="Sakkal Majalla" panose="02000000000000000000" pitchFamily="2" charset="-78"/>
                          <a:ea typeface="+mn-ea"/>
                          <a:cs typeface="Sakkal Majalla" panose="02000000000000000000" pitchFamily="2" charset="-78"/>
                        </a:rPr>
                        <a:t>(918)</a:t>
                      </a:r>
                      <a:r>
                        <a:rPr lang="ar-AE" sz="1400" b="1" kern="1200">
                          <a:solidFill>
                            <a:schemeClr val="tx1"/>
                          </a:solidFill>
                          <a:effectLst/>
                          <a:latin typeface="Sakkal Majalla" panose="02000000000000000000" pitchFamily="2" charset="-78"/>
                          <a:ea typeface="+mn-ea"/>
                          <a:cs typeface="Sakkal Majalla" panose="02000000000000000000" pitchFamily="2" charset="-78"/>
                        </a:rPr>
                        <a:t>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5627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الفئة العمرية:  </a:t>
                      </a:r>
                      <a:r>
                        <a:rPr lang="ar-AE" sz="1400" b="1" baseline="0" dirty="0">
                          <a:latin typeface="Sakkal Majalla" panose="02000000000000000000" pitchFamily="2" charset="-78"/>
                          <a:cs typeface="Sakkal Majalla" panose="02000000000000000000" pitchFamily="2" charset="-78"/>
                        </a:rPr>
                        <a:t> </a:t>
                      </a:r>
                      <a:r>
                        <a:rPr lang="en-US" sz="1400" b="1" baseline="0" dirty="0">
                          <a:latin typeface="Sakkal Majalla" panose="02000000000000000000" pitchFamily="2" charset="-78"/>
                          <a:cs typeface="Sakkal Majalla" panose="02000000000000000000" pitchFamily="2" charset="-78"/>
                        </a:rPr>
                        <a:t>  3</a:t>
                      </a:r>
                      <a:r>
                        <a:rPr lang="ar-AE" sz="1400" b="1" baseline="0" dirty="0">
                          <a:latin typeface="Sakkal Majalla" panose="02000000000000000000" pitchFamily="2" charset="-78"/>
                          <a:cs typeface="Sakkal Majalla" panose="02000000000000000000" pitchFamily="2" charset="-78"/>
                        </a:rPr>
                        <a:t>-</a:t>
                      </a:r>
                      <a:r>
                        <a:rPr lang="en-US" sz="1400" b="1" baseline="0" dirty="0">
                          <a:latin typeface="Sakkal Majalla" panose="02000000000000000000" pitchFamily="2" charset="-78"/>
                          <a:cs typeface="Sakkal Majalla" panose="02000000000000000000" pitchFamily="2" charset="-78"/>
                        </a:rPr>
                        <a:t>15 </a:t>
                      </a:r>
                      <a:r>
                        <a:rPr lang="ar-AE" sz="1400" b="1" baseline="0" dirty="0">
                          <a:latin typeface="Sakkal Majalla" panose="02000000000000000000" pitchFamily="2" charset="-78"/>
                          <a:cs typeface="Sakkal Majalla" panose="02000000000000000000" pitchFamily="2" charset="-78"/>
                        </a:rPr>
                        <a:t>س</a:t>
                      </a:r>
                      <a:r>
                        <a:rPr lang="ar-AE" sz="14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فئة الإعاقة : الإعاقة </a:t>
                      </a:r>
                      <a:r>
                        <a:rPr lang="ar-SA" sz="1400" b="1" dirty="0">
                          <a:latin typeface="Sakkal Majalla" panose="02000000000000000000" pitchFamily="2" charset="-78"/>
                          <a:cs typeface="Sakkal Majalla" panose="02000000000000000000" pitchFamily="2" charset="-78"/>
                        </a:rPr>
                        <a:t>الشديدة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147699">
                <a:tc gridSpan="3">
                  <a:txBody>
                    <a:bodyPr/>
                    <a:lstStyle/>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r>
                        <a:rPr lang="ar-AE" sz="1400" b="1" baseline="0" dirty="0">
                          <a:latin typeface="Sakkal Majalla" panose="02000000000000000000" pitchFamily="2" charset="-78"/>
                          <a:cs typeface="Sakkal Majalla" panose="02000000000000000000" pitchFamily="2" charset="-78"/>
                        </a:rPr>
                        <a:t>قصة :</a:t>
                      </a:r>
                    </a:p>
                    <a:p>
                      <a:pPr algn="r" rtl="1"/>
                      <a:r>
                        <a:rPr lang="ar-AE" sz="1400" b="1" kern="1200" dirty="0">
                          <a:solidFill>
                            <a:schemeClr val="tx1"/>
                          </a:solidFill>
                          <a:effectLst/>
                          <a:latin typeface="Sakkal Majalla" panose="02000000000000000000" pitchFamily="2" charset="-78"/>
                          <a:ea typeface="+mn-ea"/>
                          <a:cs typeface="Sakkal Majalla" panose="02000000000000000000" pitchFamily="2" charset="-78"/>
                        </a:rPr>
                        <a:t>اليوم هو عيد ميلادنورة التي تبلغ من العمر 8 سنوات. احضرت الام كيكة الشوكالاته ودعت اصدقاء نورة للاحتفال معها بعيد ميلادها. احتفلت الاسرة مع صديقات نورة بعيد ميلادها, وبعد ذلك, طلبت نورةمن الام ان تلعب مع صديقاتها في غرفتها. اخذت نورة صديقاتها وذهبت لتلعب في الغرفة. وبعد ان لعبو بالالعاب الالكترونية, قالت احدى صديقات نورة: يانورة نريد ان نلعب لعبة اخرى. فكرت الفتيات في لعبة يستمتعن فيها. قالت نورة : ما رأيكن ان نفتح خزانة اختي</a:t>
                      </a:r>
                      <a:r>
                        <a:rPr lang="ar-SA" sz="1400" b="1" kern="1200" dirty="0">
                          <a:solidFill>
                            <a:schemeClr val="tx1"/>
                          </a:solidFill>
                          <a:effectLst/>
                          <a:latin typeface="Sakkal Majalla" panose="02000000000000000000" pitchFamily="2" charset="-78"/>
                          <a:ea typeface="+mn-ea"/>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وأن نلبس ملابسها؟ اعجبت الفتيات بهذه الفكرة وعلى الفور فتحن الخزانة </a:t>
                      </a:r>
                      <a:r>
                        <a:rPr lang="ar-AE" sz="1400" b="1" kern="1200" dirty="0" err="1">
                          <a:solidFill>
                            <a:schemeClr val="tx1"/>
                          </a:solidFill>
                          <a:effectLst/>
                          <a:latin typeface="Sakkal Majalla" panose="02000000000000000000" pitchFamily="2" charset="-78"/>
                          <a:ea typeface="+mn-ea"/>
                          <a:cs typeface="Sakkal Majalla" panose="02000000000000000000" pitchFamily="2" charset="-78"/>
                        </a:rPr>
                        <a:t>وبدءت</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 كل</a:t>
                      </a:r>
                      <a:r>
                        <a:rPr lang="ar-SA" sz="1400" b="1" kern="1200" dirty="0">
                          <a:solidFill>
                            <a:schemeClr val="tx1"/>
                          </a:solidFill>
                          <a:effectLst/>
                          <a:latin typeface="Sakkal Majalla" panose="02000000000000000000" pitchFamily="2" charset="-78"/>
                          <a:ea typeface="+mn-ea"/>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واحدة منهن باختيار الملابس التي اعجبتها.  ووضعن بعضا من المكياج الخاص بأخت نورة وارتدين بعض الاحذية العالية وقررن ان يخرجن الى الاسرة بالزي الجديد. وفجأة ظهرت نورة   مع زميلاتها مقلدة اختها الكبيرة في الاسرة. عندما رأت اسرة نورة منظر الفتيات وهن يخرجن ضحكت الاسرة كثيرا.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AE" sz="1400" b="1" kern="1200" dirty="0">
                          <a:solidFill>
                            <a:schemeClr val="tx1"/>
                          </a:solidFill>
                          <a:effectLst/>
                          <a:latin typeface="Sakkal Majalla" panose="02000000000000000000" pitchFamily="2" charset="-78"/>
                          <a:ea typeface="+mn-ea"/>
                          <a:cs typeface="Sakkal Majalla" panose="02000000000000000000" pitchFamily="2" charset="-78"/>
                        </a:rPr>
                        <a:t>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16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5" name="Picture 4" descr="A person wearing a red hat and glasses&#10;&#10;Description automatically generated with low confidence">
            <a:extLst>
              <a:ext uri="{FF2B5EF4-FFF2-40B4-BE49-F238E27FC236}">
                <a16:creationId xmlns:a16="http://schemas.microsoft.com/office/drawing/2014/main" id="{DC060B5D-366E-4044-AB6B-35857BA84C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7350" y="3657600"/>
            <a:ext cx="2133600" cy="1824990"/>
          </a:xfrm>
          <a:prstGeom prst="rect">
            <a:avLst/>
          </a:prstGeom>
        </p:spPr>
      </p:pic>
      <p:pic>
        <p:nvPicPr>
          <p:cNvPr id="7" name="Picture 6" descr="A group of people wearing clothing&#10;&#10;Description automatically generated with medium confidence">
            <a:extLst>
              <a:ext uri="{FF2B5EF4-FFF2-40B4-BE49-F238E27FC236}">
                <a16:creationId xmlns:a16="http://schemas.microsoft.com/office/drawing/2014/main" id="{A09B1315-AF3A-3847-B37A-773B68461C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3566" y="3657599"/>
            <a:ext cx="2242820" cy="1824991"/>
          </a:xfrm>
          <a:prstGeom prst="rect">
            <a:avLst/>
          </a:prstGeom>
        </p:spPr>
      </p:pic>
      <p:pic>
        <p:nvPicPr>
          <p:cNvPr id="10" name="Picture 9" descr="A picture containing wall, clothing, person, posing&#10;&#10;Description automatically generated">
            <a:extLst>
              <a:ext uri="{FF2B5EF4-FFF2-40B4-BE49-F238E27FC236}">
                <a16:creationId xmlns:a16="http://schemas.microsoft.com/office/drawing/2014/main" id="{17196BF0-5E3F-0942-8510-DAB77D5BFF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39002" y="3657599"/>
            <a:ext cx="2324100" cy="2047541"/>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38716318"/>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82533">
                  <a:extLst>
                    <a:ext uri="{9D8B030D-6E8A-4147-A177-3AD203B41FA5}">
                      <a16:colId xmlns:a16="http://schemas.microsoft.com/office/drawing/2014/main" val="20000"/>
                    </a:ext>
                  </a:extLst>
                </a:gridCol>
                <a:gridCol w="1160693">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0"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4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lang="ar-EG" sz="1400" b="1" i="0" kern="1200" baseline="0" dirty="0">
                          <a:solidFill>
                            <a:srgbClr val="FF0000"/>
                          </a:solidFill>
                          <a:effectLst/>
                          <a:latin typeface="Sakkal Majalla" panose="02000000000000000000" pitchFamily="2" charset="-78"/>
                          <a:ea typeface="+mn-ea"/>
                          <a:cs typeface="Sakkal Majalla" panose="02000000000000000000" pitchFamily="2" charset="-78"/>
                        </a:rPr>
                        <a:t> مسرح الع</a:t>
                      </a:r>
                      <a:r>
                        <a:rPr lang="ar-SA" sz="1400" b="1" i="0" kern="1200" baseline="0" dirty="0" err="1">
                          <a:solidFill>
                            <a:srgbClr val="FF0000"/>
                          </a:solidFill>
                          <a:effectLst/>
                          <a:latin typeface="Sakkal Majalla" panose="02000000000000000000" pitchFamily="2" charset="-78"/>
                          <a:ea typeface="+mn-ea"/>
                          <a:cs typeface="Sakkal Majalla" panose="02000000000000000000" pitchFamily="2" charset="-78"/>
                        </a:rPr>
                        <a:t>رائ</a:t>
                      </a:r>
                      <a:r>
                        <a:rPr lang="ar-EG" sz="1400" b="1" i="0" kern="1200" baseline="0" dirty="0">
                          <a:solidFill>
                            <a:srgbClr val="FF0000"/>
                          </a:solidFill>
                          <a:effectLst/>
                          <a:latin typeface="Sakkal Majalla" panose="02000000000000000000" pitchFamily="2" charset="-78"/>
                          <a:ea typeface="+mn-ea"/>
                          <a:cs typeface="Sakkal Majalla" panose="02000000000000000000" pitchFamily="2" charset="-78"/>
                        </a:rPr>
                        <a:t>س  ( الدمى )  زاوية الدراما : </a:t>
                      </a:r>
                    </a:p>
                    <a:p>
                      <a:pPr marL="0" indent="0" algn="r" rtl="1">
                        <a:buFont typeface="Arial" panose="020B0604020202020204" pitchFamily="34" charset="0"/>
                        <a:buNone/>
                      </a:pPr>
                      <a:r>
                        <a:rPr lang="ar-EG" sz="1400" b="1" i="0" kern="1200" baseline="0" dirty="0">
                          <a:solidFill>
                            <a:schemeClr val="tx1"/>
                          </a:solidFill>
                          <a:effectLst/>
                          <a:latin typeface="Sakkal Majalla" panose="02000000000000000000" pitchFamily="2" charset="-78"/>
                          <a:ea typeface="+mn-ea"/>
                          <a:cs typeface="Sakkal Majalla" panose="02000000000000000000" pitchFamily="2" charset="-78"/>
                        </a:rPr>
                        <a:t>بأن يجلس المعلم أمام الطالب ويقوم بعمل حركات بوجهه وشفتيه ويطلب من الطالب بأن يفعل مثله .</a:t>
                      </a:r>
                      <a:br>
                        <a:rPr lang="en-US" sz="1400" b="1" i="0" kern="1200" dirty="0">
                          <a:solidFill>
                            <a:schemeClr val="tx1"/>
                          </a:solidFill>
                          <a:effectLst/>
                          <a:latin typeface="Sakkal Majalla" panose="02000000000000000000" pitchFamily="2" charset="-78"/>
                          <a:ea typeface="+mn-ea"/>
                          <a:cs typeface="Sakkal Majalla" panose="02000000000000000000" pitchFamily="2" charset="-78"/>
                        </a:rPr>
                      </a:b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المحكاه والتقليد :</a:t>
                      </a:r>
                    </a:p>
                    <a:p>
                      <a:pPr algn="r" rtl="1"/>
                      <a:r>
                        <a:rPr lang="ar-AE" sz="1400" b="1" u="none" baseline="0" dirty="0">
                          <a:latin typeface="Sakkal Majalla" panose="02000000000000000000" pitchFamily="2" charset="-78"/>
                          <a:cs typeface="Sakkal Majalla" panose="02000000000000000000" pitchFamily="2" charset="-78"/>
                        </a:rPr>
                        <a:t>يقوم المعلم بتوفير أزياء وملابس مختلفة للعديد من الشخصيات ويطلب من الطلاب أرتداؤها وتقليد الشخصية .</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اللعب الجماعي :</a:t>
                      </a:r>
                    </a:p>
                    <a:p>
                      <a:pPr algn="r" rtl="1"/>
                      <a:r>
                        <a:rPr lang="ar-AE" sz="1400" b="1" u="none" baseline="0" dirty="0">
                          <a:latin typeface="Sakkal Majalla" panose="02000000000000000000" pitchFamily="2" charset="-78"/>
                          <a:cs typeface="Sakkal Majalla" panose="02000000000000000000" pitchFamily="2" charset="-78"/>
                        </a:rPr>
                        <a:t>يقوم المعلم بتوزيع الطلاب إلي مجموعات ويطلب من كل مجموعة بتقليد شخصية معينة .</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SA" sz="1400" b="1" u="none" baseline="0" dirty="0">
                          <a:solidFill>
                            <a:srgbClr val="FF0000"/>
                          </a:solidFill>
                          <a:latin typeface="Sakkal Majalla" panose="02000000000000000000" pitchFamily="2" charset="-78"/>
                          <a:cs typeface="Sakkal Majalla" panose="02000000000000000000" pitchFamily="2" charset="-78"/>
                        </a:rPr>
                        <a:t>لعب الدور </a:t>
                      </a:r>
                    </a:p>
                    <a:p>
                      <a:pPr algn="r" rtl="1"/>
                      <a:r>
                        <a:rPr lang="ar-SA" sz="1400" b="1" u="none" baseline="0" dirty="0">
                          <a:latin typeface="Sakkal Majalla" panose="02000000000000000000" pitchFamily="2" charset="-78"/>
                          <a:cs typeface="Sakkal Majalla" panose="02000000000000000000" pitchFamily="2" charset="-78"/>
                        </a:rPr>
                        <a:t>يطلب المعلم من الطلاب تقليد الكبار ولعب دور الاب والام والجدة كذلك في الفصل .</a:t>
                      </a:r>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16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5" name="Picture 4" descr="A picture containing person&#10;&#10;Description automatically generated">
            <a:extLst>
              <a:ext uri="{FF2B5EF4-FFF2-40B4-BE49-F238E27FC236}">
                <a16:creationId xmlns:a16="http://schemas.microsoft.com/office/drawing/2014/main" id="{5AFEFA13-5DCE-5641-B1A9-0BD44953E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 y="1670953"/>
            <a:ext cx="2552700" cy="3187700"/>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67537096"/>
              </p:ext>
            </p:extLst>
          </p:nvPr>
        </p:nvGraphicFramePr>
        <p:xfrm>
          <a:off x="136479" y="0"/>
          <a:ext cx="11943226" cy="693618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45868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 </a:t>
                      </a: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1982">
                <a:tc>
                  <a:txBody>
                    <a:bodyPr/>
                    <a:lstStyle/>
                    <a:p>
                      <a:pPr algn="r" rtl="1"/>
                      <a:r>
                        <a:rPr lang="ar-AE" sz="1400" b="1" dirty="0">
                          <a:latin typeface="Sakkal Majalla" panose="02000000000000000000" pitchFamily="2" charset="-78"/>
                          <a:cs typeface="Sakkal Majalla" panose="02000000000000000000" pitchFamily="2" charset="-78"/>
                        </a:rPr>
                        <a:t>أ</a:t>
                      </a:r>
                      <a:r>
                        <a:rPr lang="ar-SA" sz="1400" b="1" dirty="0">
                          <a:latin typeface="Sakkal Majalla" panose="02000000000000000000" pitchFamily="2" charset="-78"/>
                          <a:cs typeface="Sakkal Majalla" panose="02000000000000000000" pitchFamily="2" charset="-78"/>
                        </a:rPr>
                        <a:t>نشطه</a:t>
                      </a:r>
                      <a:r>
                        <a:rPr lang="ar-SA" sz="1400" b="1" baseline="0" dirty="0">
                          <a:latin typeface="Sakkal Majalla" panose="02000000000000000000" pitchFamily="2" charset="-78"/>
                          <a:cs typeface="Sakkal Majalla" panose="02000000000000000000" pitchFamily="2" charset="-78"/>
                        </a:rPr>
                        <a:t> مهارية</a:t>
                      </a:r>
                      <a:endParaRPr lang="ar-AE"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713016">
                <a:tc>
                  <a:txBody>
                    <a:bodyPr/>
                    <a:lstStyle/>
                    <a:p>
                      <a:pPr marL="0" indent="0" algn="r" rtl="1">
                        <a:buFont typeface="Arial" panose="020B0604020202020204" pitchFamily="34" charset="0"/>
                        <a:buNone/>
                      </a:pPr>
                      <a:r>
                        <a:rPr lang="ar-SA" sz="1400" b="1" u="none" baseline="0" dirty="0">
                          <a:solidFill>
                            <a:srgbClr val="FF0000"/>
                          </a:solidFill>
                          <a:latin typeface="Sakkal Majalla" panose="02000000000000000000" pitchFamily="2" charset="-78"/>
                          <a:cs typeface="Sakkal Majalla" panose="02000000000000000000" pitchFamily="2" charset="-78"/>
                        </a:rPr>
                        <a:t>ال</a:t>
                      </a:r>
                      <a:r>
                        <a:rPr lang="ar-AE" sz="1400" b="1" u="none" baseline="0" dirty="0">
                          <a:solidFill>
                            <a:srgbClr val="FF0000"/>
                          </a:solidFill>
                          <a:latin typeface="Sakkal Majalla" panose="02000000000000000000" pitchFamily="2" charset="-78"/>
                          <a:cs typeface="Sakkal Majalla" panose="02000000000000000000" pitchFamily="2" charset="-78"/>
                        </a:rPr>
                        <a:t>أن</a:t>
                      </a:r>
                      <a:r>
                        <a:rPr lang="ar-SA" sz="14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400" b="1" u="none" baseline="0" dirty="0">
                          <a:solidFill>
                            <a:srgbClr val="FF0000"/>
                          </a:solidFill>
                          <a:latin typeface="Sakkal Majalla" panose="02000000000000000000" pitchFamily="2" charset="-78"/>
                          <a:cs typeface="Sakkal Majalla" panose="02000000000000000000" pitchFamily="2" charset="-78"/>
                        </a:rPr>
                        <a:t>:</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على النظر في المرآه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أنشطة تدريب الطالب  على تقليد حركات الوجه .</a:t>
                      </a:r>
                    </a:p>
                    <a:p>
                      <a:pPr marL="228600" indent="-228600" algn="r" rtl="1">
                        <a:buFont typeface="+mj-lt"/>
                        <a:buAutoNum type="arabicPeriod"/>
                      </a:pPr>
                      <a:r>
                        <a:rPr lang="ar-AE" sz="1400" b="1" baseline="0" dirty="0">
                          <a:latin typeface="Sakkal Majalla" panose="02000000000000000000" pitchFamily="2" charset="-78"/>
                          <a:cs typeface="Sakkal Majalla" panose="02000000000000000000" pitchFamily="2" charset="-78"/>
                        </a:rPr>
                        <a:t>انشطة تدريب الطالب على تقليد حركات االيدين  .</a:t>
                      </a:r>
                      <a:endParaRPr lang="ar-AE" sz="1400" b="1"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تقليدالكبار في ارتداء الملابس وتقليدهم في الحركات.</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صور تعليمية في تقليد لبس الملابس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SA" sz="1400" b="1" baseline="0" dirty="0">
                        <a:latin typeface="Sakkal Majalla" panose="02000000000000000000" pitchFamily="2" charset="-78"/>
                        <a:cs typeface="Sakkal Majalla" panose="02000000000000000000" pitchFamily="2" charset="-78"/>
                      </a:endParaRPr>
                    </a:p>
                    <a:p>
                      <a:pPr algn="r" rtl="1"/>
                      <a:r>
                        <a:rPr lang="ar-AE" sz="1400" b="1" baseline="0" dirty="0">
                          <a:solidFill>
                            <a:srgbClr val="FF0000"/>
                          </a:solidFill>
                          <a:latin typeface="Sakkal Majalla" panose="02000000000000000000" pitchFamily="2" charset="-78"/>
                          <a:cs typeface="Sakkal Majalla" panose="02000000000000000000" pitchFamily="2" charset="-78"/>
                        </a:rPr>
                        <a:t>تحليل الهدف :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Sakkal Majalla" panose="02000000000000000000" pitchFamily="2" charset="-78"/>
                          <a:cs typeface="Sakkal Majalla" panose="02000000000000000000" pitchFamily="2" charset="-78"/>
                        </a:rPr>
                        <a:t>1</a:t>
                      </a:r>
                      <a:r>
                        <a:rPr lang="ar-SA" sz="1400" b="1" baseline="0" dirty="0">
                          <a:solidFill>
                            <a:schemeClr val="tx1"/>
                          </a:solidFill>
                          <a:latin typeface="Sakkal Majalla" panose="02000000000000000000" pitchFamily="2" charset="-78"/>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ان يسمي الطالب ملابس الموجوده امامه (جاكيت, بلوز, بنطلون,...)</a:t>
                      </a:r>
                      <a:r>
                        <a:rPr lang="ar-SA" sz="1400" b="1" kern="1200" baseline="0" dirty="0">
                          <a:solidFill>
                            <a:schemeClr val="tx1"/>
                          </a:solidFill>
                          <a:effectLst/>
                          <a:latin typeface="Sakkal Majalla" panose="02000000000000000000" pitchFamily="2" charset="-78"/>
                          <a:ea typeface="+mn-ea"/>
                          <a:cs typeface="Sakkal Majalla" panose="02000000000000000000" pitchFamily="2" charset="-78"/>
                        </a:rPr>
                        <a:t> .</a:t>
                      </a:r>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chemeClr val="tx1"/>
                          </a:solidFill>
                          <a:latin typeface="Sakkal Majalla" panose="02000000000000000000" pitchFamily="2" charset="-78"/>
                          <a:cs typeface="Sakkal Majalla" panose="02000000000000000000" pitchFamily="2" charset="-78"/>
                        </a:rPr>
                        <a:t>2-أن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 يختار الطالب ما يريد لبسه من بين الملابس المعروضة عليه</a:t>
                      </a:r>
                      <a:r>
                        <a:rPr lang="en-US" sz="1400" b="1" baseline="0" dirty="0">
                          <a:solidFill>
                            <a:schemeClr val="tx1"/>
                          </a:solidFill>
                          <a:latin typeface="Sakkal Majalla" panose="02000000000000000000" pitchFamily="2" charset="-78"/>
                          <a:cs typeface="Sakkal Majalla" panose="02000000000000000000" pitchFamily="2" charset="-78"/>
                        </a:rPr>
                        <a:t> </a:t>
                      </a:r>
                      <a:r>
                        <a:rPr lang="ar-AE" sz="1400" b="1" baseline="0" dirty="0">
                          <a:solidFill>
                            <a:schemeClr val="tx1"/>
                          </a:solidFill>
                          <a:latin typeface="Sakkal Majalla" panose="02000000000000000000" pitchFamily="2" charset="-78"/>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chemeClr val="tx1"/>
                          </a:solidFill>
                          <a:latin typeface="Sakkal Majalla" panose="02000000000000000000" pitchFamily="2" charset="-78"/>
                          <a:cs typeface="Sakkal Majalla" panose="02000000000000000000" pitchFamily="2" charset="-78"/>
                        </a:rPr>
                        <a:t>3-أن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يقلد الطالب المعلمة في البنطال الذي ترتديه باختيار البنطال المناسب من بين 3 بنطلونات/ البلوزة </a:t>
                      </a:r>
                      <a:r>
                        <a:rPr lang="ar-SA" sz="14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chemeClr val="tx1"/>
                          </a:solidFill>
                          <a:latin typeface="Sakkal Majalla" panose="02000000000000000000" pitchFamily="2" charset="-78"/>
                          <a:cs typeface="Sakkal Majalla" panose="02000000000000000000" pitchFamily="2" charset="-78"/>
                        </a:rPr>
                        <a:t>4-أن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يسمي الطالب ما اختاره </a:t>
                      </a:r>
                      <a:r>
                        <a:rPr lang="ar-SA" sz="14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Sakkal Majalla" panose="02000000000000000000" pitchFamily="2" charset="-78"/>
                          <a:cs typeface="Sakkal Majalla" panose="02000000000000000000" pitchFamily="2" charset="-78"/>
                        </a:rPr>
                        <a:t>5</a:t>
                      </a:r>
                      <a:r>
                        <a:rPr lang="ar-SA" sz="1400" b="1" baseline="0" dirty="0">
                          <a:solidFill>
                            <a:schemeClr val="tx1"/>
                          </a:solidFill>
                          <a:latin typeface="Sakkal Majalla" panose="02000000000000000000" pitchFamily="2" charset="-78"/>
                          <a:cs typeface="Sakkal Majalla" panose="02000000000000000000" pitchFamily="2" charset="-78"/>
                        </a:rPr>
                        <a:t>- أن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يقلد الطالب الشخصية المعروضة عليه ( من صور او شخصية حقيقية) باختيار الملابس المناسبة لذلك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baseline="0" dirty="0">
                          <a:solidFill>
                            <a:schemeClr val="tx1"/>
                          </a:solidFill>
                          <a:latin typeface="Sakkal Majalla" panose="02000000000000000000" pitchFamily="2" charset="-78"/>
                          <a:cs typeface="Sakkal Majalla" panose="02000000000000000000" pitchFamily="2" charset="-78"/>
                        </a:rPr>
                        <a:t>6</a:t>
                      </a:r>
                      <a:r>
                        <a:rPr lang="ar-SA" sz="1400" b="1" baseline="0" dirty="0">
                          <a:solidFill>
                            <a:schemeClr val="tx1"/>
                          </a:solidFill>
                          <a:latin typeface="Sakkal Majalla" panose="02000000000000000000" pitchFamily="2" charset="-78"/>
                          <a:cs typeface="Sakkal Majalla" panose="02000000000000000000" pitchFamily="2" charset="-78"/>
                        </a:rPr>
                        <a:t>- أن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يقلد الطالب شخصيات مختلفة (الام, الاب, ..) من خلال اختيار اللبس المناسب لتلك الشخصية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rgbClr val="FF0000"/>
                          </a:solidFill>
                          <a:latin typeface="Sakkal Majalla" panose="02000000000000000000" pitchFamily="2" charset="-78"/>
                          <a:cs typeface="Sakkal Majalla" panose="02000000000000000000" pitchFamily="2" charset="-78"/>
                        </a:rPr>
                        <a:t>نقاط مهمة في  الحصة الدرسية</a:t>
                      </a:r>
                      <a:endParaRPr lang="ar-SA" sz="1400" b="1" baseline="0" dirty="0">
                        <a:latin typeface="Sakkal Majalla" panose="02000000000000000000" pitchFamily="2" charset="-78"/>
                        <a:cs typeface="Sakkal Majalla" panose="02000000000000000000" pitchFamily="2" charset="-78"/>
                      </a:endParaRPr>
                    </a:p>
                    <a:p>
                      <a:pPr algn="r" rtl="1"/>
                      <a:r>
                        <a:rPr lang="ar-AE" sz="14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4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400" b="1" dirty="0">
                          <a:latin typeface="Sakkal Majalla" panose="02000000000000000000" pitchFamily="2" charset="-78"/>
                          <a:cs typeface="Sakkal Majalla" panose="02000000000000000000" pitchFamily="2" charset="-78"/>
                        </a:rPr>
                        <a:t>.إعطاء كل طالب حقه من الحصة .</a:t>
                      </a:r>
                    </a:p>
                    <a:p>
                      <a:pPr algn="r" rtl="1"/>
                      <a:r>
                        <a:rPr lang="ar-AE" sz="14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4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400" b="1"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 February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5" name="Picture 4" descr="A picture containing text&#10;&#10;Description automatically generated">
            <a:extLst>
              <a:ext uri="{FF2B5EF4-FFF2-40B4-BE49-F238E27FC236}">
                <a16:creationId xmlns:a16="http://schemas.microsoft.com/office/drawing/2014/main" id="{3F8F1ACF-FEFE-774E-A0DE-5C0E568C78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500" y="1188085"/>
            <a:ext cx="3937000" cy="20701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BDCA27A4-77C0-1245-97BB-4ED9D2F921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8500" y="3954779"/>
            <a:ext cx="3937000" cy="2186861"/>
          </a:xfrm>
          <a:prstGeom prst="rect">
            <a:avLst/>
          </a:prstGeom>
        </p:spPr>
      </p:pic>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276403041"/>
              </p:ext>
            </p:extLst>
          </p:nvPr>
        </p:nvGraphicFramePr>
        <p:xfrm>
          <a:off x="180109" y="276529"/>
          <a:ext cx="11804073" cy="6314980"/>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chemeClr val="tx1"/>
                          </a:solidFill>
                          <a:latin typeface="Sakkal Majalla" panose="02000000000000000000" pitchFamily="2" charset="-78"/>
                          <a:cs typeface="Sakkal Majalla" panose="02000000000000000000" pitchFamily="2" charset="-78"/>
                        </a:rPr>
                        <a:t>أهداف أخرى: 1 - تنمية مهارة التقليد 2- تنمية المهارات الحركية الصغرى  3- تنمية الحركات الكبرى.   </a:t>
                      </a:r>
                      <a:r>
                        <a:rPr lang="en-US" sz="1400" b="1" u="none" baseline="0" dirty="0">
                          <a:solidFill>
                            <a:schemeClr val="tx1"/>
                          </a:solidFill>
                          <a:latin typeface="Sakkal Majalla" panose="02000000000000000000" pitchFamily="2" charset="-78"/>
                          <a:cs typeface="Sakkal Majalla" panose="02000000000000000000" pitchFamily="2" charset="-78"/>
                        </a:rPr>
                        <a:t>4</a:t>
                      </a:r>
                      <a:r>
                        <a:rPr lang="ar-SA" sz="1400" b="1" u="none" baseline="0" dirty="0">
                          <a:solidFill>
                            <a:schemeClr val="tx1"/>
                          </a:solidFill>
                          <a:latin typeface="Sakkal Majalla" panose="02000000000000000000" pitchFamily="2" charset="-78"/>
                          <a:cs typeface="Sakkal Majalla" panose="02000000000000000000" pitchFamily="2" charset="-78"/>
                        </a:rPr>
                        <a:t> – تنمية مهارة التخيل عند الطالب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عرض فيديو خاص بالدرس تقليد حركات الكبار .</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 والحكات الكبرى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مثل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افراد ركن خاص يتم فيه وضع شخصيات ودمى وملابس مختلفة .</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a:t>
                      </a: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400" b="1" u="none" baseline="0" dirty="0">
                          <a:solidFill>
                            <a:srgbClr val="FF0000"/>
                          </a:solidFill>
                          <a:latin typeface="Sakkal Majalla" panose="02000000000000000000" pitchFamily="2" charset="-78"/>
                          <a:cs typeface="Sakkal Majalla" panose="02000000000000000000" pitchFamily="2" charset="-78"/>
                        </a:rPr>
                        <a:t>:</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نشاط عمل مسابقة  بين مجموعات الفصل بحيث كل مجموعة تلقد شخصية في ارتداء الملابس والحركات وأول مجموعة تنتهي هو الفريق الفائز.</a:t>
                      </a:r>
                      <a:endParaRPr lang="en-US" sz="1400" b="1" u="none" baseline="0" dirty="0">
                        <a:solidFill>
                          <a:srgbClr val="FF0000"/>
                        </a:solidFill>
                        <a:latin typeface="Sakkal Majalla" panose="02000000000000000000" pitchFamily="2" charset="-78"/>
                        <a:cs typeface="Sakkal Majalla" panose="02000000000000000000" pitchFamily="2" charset="-78"/>
                      </a:endParaRPr>
                    </a:p>
                    <a:p>
                      <a:pPr algn="r" rtl="1"/>
                      <a:endParaRPr lang="en-US"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الفني:</a:t>
                      </a:r>
                    </a:p>
                    <a:p>
                      <a:pPr marL="228600" indent="-228600" algn="r" rtl="1">
                        <a:buFont typeface="+mj-lt"/>
                        <a:buAutoNum type="arabicPeriod"/>
                      </a:pPr>
                      <a:r>
                        <a:rPr lang="ar-SA" sz="1400" b="1" u="none" baseline="0" dirty="0">
                          <a:solidFill>
                            <a:schemeClr val="tx1"/>
                          </a:solidFill>
                          <a:latin typeface="Sakkal Majalla" panose="02000000000000000000" pitchFamily="2" charset="-78"/>
                          <a:cs typeface="Sakkal Majalla" panose="02000000000000000000" pitchFamily="2" charset="-78"/>
                        </a:rPr>
                        <a:t>عرض صور لشخصيات مختلفة وطلب من الطالب تقليد هذه الصور بالرسم من حيث اللبس وتعبيرات الوجه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algn="r" rtl="1"/>
                      <a:r>
                        <a:rPr lang="en-US" sz="1400" b="1" u="none" baseline="0" dirty="0">
                          <a:solidFill>
                            <a:schemeClr val="tx1"/>
                          </a:solidFill>
                          <a:latin typeface="Sakkal Majalla" panose="02000000000000000000" pitchFamily="2" charset="-78"/>
                          <a:cs typeface="Sakkal Majalla" panose="02000000000000000000" pitchFamily="2" charset="-78"/>
                        </a:rPr>
                        <a:t>1</a:t>
                      </a:r>
                      <a:r>
                        <a:rPr lang="ar-SA" sz="1400" b="1" u="none" baseline="0" dirty="0">
                          <a:solidFill>
                            <a:schemeClr val="tx1"/>
                          </a:solidFill>
                          <a:latin typeface="Sakkal Majalla" panose="02000000000000000000" pitchFamily="2" charset="-78"/>
                          <a:cs typeface="Sakkal Majalla" panose="02000000000000000000" pitchFamily="2" charset="-78"/>
                        </a:rPr>
                        <a:t>- تقديم عمل فني </a:t>
                      </a:r>
                      <a:r>
                        <a:rPr lang="ar-SA" sz="1400" b="1" u="none" baseline="0" dirty="0">
                          <a:solidFill>
                            <a:schemeClr val="accent6">
                              <a:lumMod val="75000"/>
                            </a:schemeClr>
                          </a:solidFill>
                          <a:latin typeface="Sakkal Majalla" panose="02000000000000000000" pitchFamily="2" charset="-78"/>
                          <a:cs typeface="Sakkal Majalla" panose="02000000000000000000" pitchFamily="2" charset="-78"/>
                        </a:rPr>
                        <a:t>مسرح العرائس </a:t>
                      </a:r>
                      <a:r>
                        <a:rPr lang="ar-SA" sz="1400" b="1" u="none" baseline="0" dirty="0">
                          <a:solidFill>
                            <a:schemeClr val="tx1"/>
                          </a:solidFill>
                          <a:latin typeface="Sakkal Majalla" panose="02000000000000000000" pitchFamily="2" charset="-78"/>
                          <a:cs typeface="Sakkal Majalla" panose="02000000000000000000" pitchFamily="2" charset="-78"/>
                        </a:rPr>
                        <a:t>وأن يقدم كل طالب شخصية من الشخصيات .</a:t>
                      </a:r>
                      <a:endParaRPr lang="ar-AE" sz="14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400" b="1" baseline="0" dirty="0">
                          <a:latin typeface="Sakkal Majalla" panose="02000000000000000000" pitchFamily="2" charset="-78"/>
                          <a:cs typeface="Sakkal Majalla" panose="02000000000000000000" pitchFamily="2" charset="-78"/>
                        </a:rPr>
                        <a:t>يساعد الأهل ابنهم  بتوفير مرآه والتدرب على تقليد حركات الوجه والشفاه ويمكن أيضاً أن يحضر الأهل مع ابنهم السيرك ويرون المهرج الذي يقوم بعمل حركات بهلوانية مضحكة.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4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فيديو  عن تقليد الشخصيات المختلفة  .</a:t>
                      </a: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4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إلكترونية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متوسط: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 </a:t>
                      </a:r>
                      <a:r>
                        <a:rPr lang="ar-SA" sz="1400" b="1" dirty="0">
                          <a:latin typeface="Sakkal Majalla" panose="02000000000000000000" pitchFamily="2" charset="-78"/>
                          <a:cs typeface="Sakkal Majalla" panose="02000000000000000000" pitchFamily="2" charset="-78"/>
                        </a:rPr>
                        <a:t>بمساعدة جسدية بسيطة   .               </a:t>
                      </a:r>
                      <a:r>
                        <a:rPr lang="ar-AE" sz="1400" b="1" baseline="0" dirty="0">
                          <a:solidFill>
                            <a:srgbClr val="FF0000"/>
                          </a:solidFill>
                          <a:latin typeface="Sakkal Majalla" panose="02000000000000000000" pitchFamily="2" charset="-78"/>
                          <a:cs typeface="Sakkal Majalla" panose="02000000000000000000" pitchFamily="2" charset="-78"/>
                        </a:rPr>
                        <a:t>جيد: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 </a:t>
                      </a:r>
                      <a:r>
                        <a:rPr lang="ar-SA" sz="1400" b="1" dirty="0">
                          <a:latin typeface="Sakkal Majalla" panose="02000000000000000000" pitchFamily="2" charset="-78"/>
                          <a:cs typeface="Sakkal Majalla" panose="02000000000000000000" pitchFamily="2" charset="-78"/>
                        </a:rPr>
                        <a:t>مع بعض الدعم اللفظي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                                                           مرتفع:</a:t>
                      </a:r>
                      <a:r>
                        <a:rPr lang="ar-AE" sz="1400" b="1" baseline="0" dirty="0">
                          <a:latin typeface="Sakkal Majalla" panose="02000000000000000000" pitchFamily="2" charset="-78"/>
                          <a:cs typeface="Sakkal Majalla" panose="02000000000000000000" pitchFamily="2" charset="-78"/>
                        </a:rPr>
                        <a:t>.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ارتداء ملابس الكبار وتقليدهم </a:t>
                      </a:r>
                      <a:r>
                        <a:rPr lang="ar-SA" sz="1400" b="1" dirty="0">
                          <a:latin typeface="Sakkal Majalla" panose="02000000000000000000" pitchFamily="2" charset="-78"/>
                          <a:cs typeface="Sakkal Majalla" panose="02000000000000000000" pitchFamily="2" charset="-78"/>
                        </a:rPr>
                        <a:t>بدون مساعدة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1" dirty="0">
                          <a:latin typeface="Sakkal Majalla" panose="02000000000000000000" pitchFamily="2" charset="-78"/>
                          <a:cs typeface="Sakkal Majalla" panose="02000000000000000000" pitchFamily="2" charset="-78"/>
                        </a:rPr>
                        <a:t>.</a:t>
                      </a:r>
                      <a:br>
                        <a:rPr lang="en-US" sz="1400" b="1" dirty="0">
                          <a:latin typeface="Sakkal Majalla" panose="02000000000000000000" pitchFamily="2" charset="-78"/>
                          <a:cs typeface="Sakkal Majalla" panose="02000000000000000000" pitchFamily="2" charset="-78"/>
                        </a:rPr>
                      </a:br>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16 February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pic>
        <p:nvPicPr>
          <p:cNvPr id="5" name="Picture 4" descr="A picture containing person&#10;&#10;Description automatically generated">
            <a:extLst>
              <a:ext uri="{FF2B5EF4-FFF2-40B4-BE49-F238E27FC236}">
                <a16:creationId xmlns:a16="http://schemas.microsoft.com/office/drawing/2014/main" id="{FB4DD64C-8F40-864D-B3F6-0AA1255206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510" y="457200"/>
            <a:ext cx="2349500" cy="3154680"/>
          </a:xfrm>
          <a:prstGeom prst="rect">
            <a:avLst/>
          </a:prstGeom>
        </p:spPr>
      </p:pic>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8745</TotalTime>
  <Words>754</Words>
  <Application>Microsoft Office PowerPoint</Application>
  <PresentationFormat>Widescreen</PresentationFormat>
  <Paragraphs>126</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Sakkal Majalla</vt:lpstr>
      <vt:lpstr>Office Theme</vt:lpstr>
      <vt:lpstr>1_Office Theme</vt:lpstr>
      <vt:lpstr> ارتداء ملابس الكبار وتقليدهم (918)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Salama Nasiib Hamad Al Ketbi</cp:lastModifiedBy>
  <cp:revision>421</cp:revision>
  <dcterms:created xsi:type="dcterms:W3CDTF">2020-07-26T19:33:45Z</dcterms:created>
  <dcterms:modified xsi:type="dcterms:W3CDTF">2021-02-16T15:31:53Z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