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11"/>
  </p:notesMasterIdLst>
  <p:sldIdLst>
    <p:sldId id="267" r:id="rId6"/>
    <p:sldId id="257" r:id="rId7"/>
    <p:sldId id="258" r:id="rId8"/>
    <p:sldId id="268"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45" autoAdjust="0"/>
    <p:restoredTop sz="91973" autoAdjust="0"/>
  </p:normalViewPr>
  <p:slideViewPr>
    <p:cSldViewPr snapToGrid="0">
      <p:cViewPr varScale="1">
        <p:scale>
          <a:sx n="43" d="100"/>
          <a:sy n="43" d="100"/>
        </p:scale>
        <p:origin x="1157" y="58"/>
      </p:cViewPr>
      <p:guideLst>
        <p:guide orient="horz" pos="2160"/>
        <p:guide pos="3840"/>
      </p:guideLst>
    </p:cSldViewPr>
  </p:slideViewPr>
  <p:notesTextViewPr>
    <p:cViewPr>
      <p:scale>
        <a:sx n="1" d="1"/>
        <a:sy n="1" d="1"/>
      </p:scale>
      <p:origin x="0" y="0"/>
    </p:cViewPr>
  </p:notesTextViewPr>
  <p:notesViewPr>
    <p:cSldViewPr snapToGrid="0">
      <p:cViewPr varScale="1">
        <p:scale>
          <a:sx n="50" d="100"/>
          <a:sy n="50" d="100"/>
        </p:scale>
        <p:origin x="2640"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284D9-1D4B-468A-A010-F649C632A758}" type="datetimeFigureOut">
              <a:rPr lang="en-US" smtClean="0"/>
              <a:t>2/16/2021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DD44-B744-42AC-B498-54EF3C6033B8}" type="slidenum">
              <a:rPr lang="en-US" smtClean="0"/>
              <a:t>‹#›</a:t>
            </a:fld>
            <a:endParaRPr lang="en-US"/>
          </a:p>
        </p:txBody>
      </p:sp>
    </p:spTree>
    <p:extLst>
      <p:ext uri="{BB962C8B-B14F-4D97-AF65-F5344CB8AC3E}">
        <p14:creationId xmlns:p14="http://schemas.microsoft.com/office/powerpoint/2010/main" val="313830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7237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8783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148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0F5DDA-372B-43CF-86FE-C9B6645BBCC7}" type="datetime3">
              <a:rPr lang="en-US" smtClean="0"/>
              <a:t>16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85334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52F16D-244F-47C2-842A-9317BC736D29}" type="datetime3">
              <a:rPr lang="en-US" smtClean="0"/>
              <a:t>16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20348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1A787B-4AB8-4174-BC68-AD1479FF75F2}" type="datetime3">
              <a:rPr lang="en-US" smtClean="0"/>
              <a:t>16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2796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79667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8C1685-7933-4893-93CD-584791D7F10F}" type="datetime3">
              <a:rPr lang="en-US" smtClean="0"/>
              <a:t>16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671007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C1780D-DAAC-4CAC-AE62-1A67156FB528}" type="datetime3">
              <a:rPr lang="en-US" smtClean="0"/>
              <a:t>16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4542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D25B4-CC4C-4EFB-A44E-87BF4A4DC3F4}" type="datetime3">
              <a:rPr lang="en-US" smtClean="0"/>
              <a:t>16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132797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CDA938-F1B5-4E67-A02C-9BCC4C2F9DA0}" type="datetime3">
              <a:rPr lang="en-US" smtClean="0"/>
              <a:t>16 February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739791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42AD15-594A-4FB9-B2B8-10786D4C4BC0}" type="datetime3">
              <a:rPr lang="en-US" smtClean="0"/>
              <a:t>16 February 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382487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75B283-5B98-4FE8-8FC6-B76E00DC4565}" type="datetime3">
              <a:rPr lang="en-US" smtClean="0"/>
              <a:t>16 February 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8983630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294A2-9656-4745-B2D6-CACA84C83854}" type="datetime3">
              <a:rPr lang="en-US" smtClean="0"/>
              <a:t>16 February 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2571605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2998D2-4126-411A-8949-6F4D826F56A2}" type="datetime3">
              <a:rPr lang="en-US" smtClean="0"/>
              <a:t>16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715948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719-B36A-46AD-9CFF-82BE8320A41F}" type="datetime3">
              <a:rPr lang="en-US" smtClean="0"/>
              <a:t>16 February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217378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704C3-F6CC-498F-BC59-5F55BF57AFC9}" type="datetime3">
              <a:rPr lang="en-US" smtClean="0"/>
              <a:t>16 February 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230897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BFEE24-E4A7-4E9A-95AD-6574493E8F41}" type="datetime3">
              <a:rPr lang="en-US" smtClean="0"/>
              <a:t>16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023118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050551-4CE6-4950-8D1F-8A1EE9D6E42D}" type="datetime3">
              <a:rPr lang="en-US" smtClean="0"/>
              <a:t>16 February 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669805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665BA1-66C5-4C23-B9BA-F1EDD450FA3F}" type="datetime3">
              <a:rPr lang="en-US" smtClean="0"/>
              <a:t>16 February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5319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4F4428-25CE-497A-9941-367C16ECCEA0}" type="datetime3">
              <a:rPr lang="en-US" smtClean="0"/>
              <a:t>16 February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6557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A53F8D-8F5F-4D98-B67F-54B571C7FB47}" type="datetime3">
              <a:rPr lang="en-US" smtClean="0"/>
              <a:t>16 February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52286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6C29FF-CCF6-46F0-B460-CA0EFD3579DE}" type="datetime3">
              <a:rPr lang="en-US" smtClean="0"/>
              <a:t>16 February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305190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E4715-3104-467E-A5F5-3DDF7E4FA2A3}" type="datetime3">
              <a:rPr lang="en-US" smtClean="0"/>
              <a:t>16 February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08589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3F583-97E1-40F8-841A-DA31DC16C36F}" type="datetime3">
              <a:rPr lang="en-US" smtClean="0"/>
              <a:t>16 February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81318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6A5538-93A8-4427-B2D0-69F246BC64D3}" type="datetime3">
              <a:rPr lang="en-US" smtClean="0"/>
              <a:t>16 February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43253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487B0-7C3C-4749-A2B6-DB540BDFBDD3}" type="datetime3">
              <a:rPr lang="en-US" smtClean="0"/>
              <a:t>16 February 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8585A-9C13-4586-A4AB-6DF698F2DFD9}" type="slidenum">
              <a:rPr lang="en-US" smtClean="0"/>
              <a:t>‹#›</a:t>
            </a:fld>
            <a:endParaRPr lang="en-US"/>
          </a:p>
        </p:txBody>
      </p:sp>
    </p:spTree>
    <p:extLst>
      <p:ext uri="{BB962C8B-B14F-4D97-AF65-F5344CB8AC3E}">
        <p14:creationId xmlns:p14="http://schemas.microsoft.com/office/powerpoint/2010/main" val="4197963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4949-77A1-40BB-B52A-9D549E788AAB}" type="datetime3">
              <a:rPr lang="en-US" smtClean="0"/>
              <a:t>16 February 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t>‹#›</a:t>
            </a:fld>
            <a:endParaRPr lang="en-GB"/>
          </a:p>
        </p:txBody>
      </p:sp>
    </p:spTree>
    <p:extLst>
      <p:ext uri="{BB962C8B-B14F-4D97-AF65-F5344CB8AC3E}">
        <p14:creationId xmlns:p14="http://schemas.microsoft.com/office/powerpoint/2010/main" val="1511128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9.xml"/><Relationship Id="rId5" Type="http://schemas.openxmlformats.org/officeDocument/2006/relationships/image" Target="../media/image7.jpg"/><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19.xml"/><Relationship Id="rId4" Type="http://schemas.openxmlformats.org/officeDocument/2006/relationships/image" Target="../media/image10.jpg"/></Relationships>
</file>

<file path=ppt/slides/_rels/slide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a:xfrm rot="840000">
            <a:off x="7262451" y="2726139"/>
            <a:ext cx="4851352" cy="1827069"/>
          </a:xfrm>
        </p:spPr>
        <p:txBody>
          <a:bodyPr>
            <a:normAutofit/>
          </a:bodyPr>
          <a:lstStyle/>
          <a:p>
            <a:pPr algn="ctr" rtl="1"/>
            <a:r>
              <a:rPr lang="ar-AE" sz="1800" b="1" dirty="0">
                <a:solidFill>
                  <a:srgbClr val="000000"/>
                </a:solidFill>
                <a:latin typeface="Sakkal Majalla" panose="02000000000000000000" pitchFamily="2" charset="-78"/>
                <a:cs typeface="Sakkal Majalla" panose="02000000000000000000" pitchFamily="2" charset="-78"/>
              </a:rPr>
              <a:t> </a:t>
            </a:r>
            <a:r>
              <a:rPr lang="ar-AE" sz="1600" b="1" dirty="0">
                <a:latin typeface="Sakkal Majalla" panose="02000000000000000000" pitchFamily="2" charset="-78"/>
                <a:cs typeface="Sakkal Majalla" panose="02000000000000000000" pitchFamily="2" charset="-78"/>
              </a:rPr>
              <a:t>ارتداء ملابس الكبار وتقليدهم</a:t>
            </a:r>
            <a:br>
              <a:rPr lang="en-US" sz="1600" b="1" dirty="0">
                <a:latin typeface="Sakkal Majalla" panose="02000000000000000000" pitchFamily="2" charset="-78"/>
                <a:cs typeface="Sakkal Majalla" panose="02000000000000000000" pitchFamily="2" charset="-78"/>
              </a:rPr>
            </a:br>
            <a:r>
              <a:rPr lang="en-US" sz="1600" b="1" dirty="0">
                <a:latin typeface="Sakkal Majalla" panose="02000000000000000000" pitchFamily="2" charset="-78"/>
                <a:cs typeface="Sakkal Majalla" panose="02000000000000000000" pitchFamily="2" charset="-78"/>
              </a:rPr>
              <a:t>(918)</a:t>
            </a:r>
            <a:r>
              <a:rPr lang="ar-AE" sz="1600" b="1" dirty="0">
                <a:latin typeface="Sakkal Majalla" panose="02000000000000000000" pitchFamily="2" charset="-78"/>
                <a:cs typeface="Sakkal Majalla" panose="02000000000000000000" pitchFamily="2" charset="-78"/>
              </a:rPr>
              <a:t> </a:t>
            </a:r>
            <a:br>
              <a:rPr lang="en-US" dirty="0"/>
            </a:br>
            <a:endParaRPr lang="ar-AE" sz="1800" b="1" dirty="0">
              <a:latin typeface="Arial" panose="020B0604020202020204" pitchFamily="34" charset="0"/>
              <a:cs typeface="Arial" panose="020B0604020202020204" pitchFamily="34" charset="0"/>
            </a:endParaRPr>
          </a:p>
        </p:txBody>
      </p:sp>
      <p:pic>
        <p:nvPicPr>
          <p:cNvPr id="7" name="Picture Placeholder 6">
            <a:extLst>
              <a:ext uri="{FF2B5EF4-FFF2-40B4-BE49-F238E27FC236}">
                <a16:creationId xmlns:a16="http://schemas.microsoft.com/office/drawing/2014/main" id="{B3CFDD16-DABB-F943-A2BF-FCBFC97175A4}"/>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l="13364" r="13364"/>
          <a:stretch>
            <a:fillRect/>
          </a:stretch>
        </p:blipFill>
        <p:spPr>
          <a:xfrm>
            <a:off x="294942" y="1600915"/>
            <a:ext cx="5697895" cy="4263234"/>
          </a:xfrm>
        </p:spPr>
      </p:pic>
      <p:sp>
        <p:nvSpPr>
          <p:cNvPr id="8" name="TextBox 7">
            <a:extLst>
              <a:ext uri="{FF2B5EF4-FFF2-40B4-BE49-F238E27FC236}">
                <a16:creationId xmlns:a16="http://schemas.microsoft.com/office/drawing/2014/main" id="{0A30DB19-3AAF-5F4E-8248-6A1056F5D5F5}"/>
              </a:ext>
            </a:extLst>
          </p:cNvPr>
          <p:cNvSpPr txBox="1"/>
          <p:nvPr/>
        </p:nvSpPr>
        <p:spPr>
          <a:xfrm rot="740450">
            <a:off x="8519886" y="5138056"/>
            <a:ext cx="3062515" cy="646331"/>
          </a:xfrm>
          <a:prstGeom prst="rect">
            <a:avLst/>
          </a:prstGeom>
          <a:noFill/>
        </p:spPr>
        <p:txBody>
          <a:bodyPr wrap="square" rtlCol="0">
            <a:spAutoFit/>
          </a:bodyPr>
          <a:lstStyle/>
          <a:p>
            <a:pPr algn="ctr"/>
            <a:r>
              <a:rPr lang="ar-SA" dirty="0">
                <a:solidFill>
                  <a:schemeClr val="bg1"/>
                </a:solidFill>
                <a:latin typeface="Arial" panose="020B0604020202020204" pitchFamily="34" charset="0"/>
                <a:cs typeface="Arial" panose="020B0604020202020204" pitchFamily="34" charset="0"/>
              </a:rPr>
              <a:t>مقدم الهدف </a:t>
            </a:r>
          </a:p>
          <a:p>
            <a:pPr algn="ctr"/>
            <a:r>
              <a:rPr lang="ar-SA" dirty="0">
                <a:solidFill>
                  <a:schemeClr val="bg1"/>
                </a:solidFill>
                <a:latin typeface="Arial" panose="020B0604020202020204" pitchFamily="34" charset="0"/>
                <a:cs typeface="Arial" panose="020B0604020202020204" pitchFamily="34" charset="0"/>
              </a:rPr>
              <a:t>عفرة محمد </a:t>
            </a:r>
            <a:r>
              <a:rPr lang="ar-SA" dirty="0" err="1">
                <a:solidFill>
                  <a:schemeClr val="bg1"/>
                </a:solidFill>
                <a:latin typeface="Arial" panose="020B0604020202020204" pitchFamily="34" charset="0"/>
                <a:cs typeface="Arial" panose="020B0604020202020204" pitchFamily="34" charset="0"/>
              </a:rPr>
              <a:t>المقبالي</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352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79426867"/>
              </p:ext>
            </p:extLst>
          </p:nvPr>
        </p:nvGraphicFramePr>
        <p:xfrm>
          <a:off x="939441" y="352210"/>
          <a:ext cx="10707960" cy="6153579"/>
        </p:xfrm>
        <a:graphic>
          <a:graphicData uri="http://schemas.openxmlformats.org/drawingml/2006/table">
            <a:tbl>
              <a:tblPr firstRow="1" bandRow="1">
                <a:tableStyleId>{5940675A-B579-460E-94D1-54222C63F5DA}</a:tableStyleId>
              </a:tblPr>
              <a:tblGrid>
                <a:gridCol w="3865755">
                  <a:extLst>
                    <a:ext uri="{9D8B030D-6E8A-4147-A177-3AD203B41FA5}">
                      <a16:colId xmlns:a16="http://schemas.microsoft.com/office/drawing/2014/main" val="20000"/>
                    </a:ext>
                  </a:extLst>
                </a:gridCol>
                <a:gridCol w="3070084">
                  <a:extLst>
                    <a:ext uri="{9D8B030D-6E8A-4147-A177-3AD203B41FA5}">
                      <a16:colId xmlns:a16="http://schemas.microsoft.com/office/drawing/2014/main" val="2032493190"/>
                    </a:ext>
                  </a:extLst>
                </a:gridCol>
                <a:gridCol w="2624994">
                  <a:extLst>
                    <a:ext uri="{9D8B030D-6E8A-4147-A177-3AD203B41FA5}">
                      <a16:colId xmlns:a16="http://schemas.microsoft.com/office/drawing/2014/main" val="4078435238"/>
                    </a:ext>
                  </a:extLst>
                </a:gridCol>
                <a:gridCol w="1147127">
                  <a:extLst>
                    <a:ext uri="{9D8B030D-6E8A-4147-A177-3AD203B41FA5}">
                      <a16:colId xmlns:a16="http://schemas.microsoft.com/office/drawing/2014/main" val="20001"/>
                    </a:ext>
                  </a:extLst>
                </a:gridCol>
              </a:tblGrid>
              <a:tr h="607902">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المراجعة: أ. </a:t>
                      </a:r>
                      <a:r>
                        <a:rPr lang="en-US" sz="1400" b="1" dirty="0">
                          <a:latin typeface="Sakkal Majalla" panose="02000000000000000000" pitchFamily="2" charset="-78"/>
                          <a:cs typeface="Sakkal Majalla" panose="02000000000000000000" pitchFamily="2" charset="-78"/>
                        </a:rPr>
                        <a:t> </a:t>
                      </a:r>
                      <a:r>
                        <a:rPr lang="ar-SA" sz="1400" b="1" dirty="0">
                          <a:latin typeface="Sakkal Majalla" panose="02000000000000000000" pitchFamily="2" charset="-78"/>
                          <a:cs typeface="Sakkal Majalla" panose="02000000000000000000" pitchFamily="2" charset="-78"/>
                        </a:rPr>
                        <a:t>خديجة الكعبي</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الإعداد : أ.</a:t>
                      </a:r>
                      <a:r>
                        <a:rPr lang="ar-SA" sz="1400" b="1" dirty="0">
                          <a:latin typeface="Sakkal Majalla" panose="02000000000000000000" pitchFamily="2" charset="-78"/>
                          <a:cs typeface="Sakkal Majalla" panose="02000000000000000000" pitchFamily="2" charset="-78"/>
                        </a:rPr>
                        <a:t> عفرة محمد </a:t>
                      </a:r>
                      <a:r>
                        <a:rPr lang="ar-SA" sz="1400" b="1" dirty="0" err="1">
                          <a:latin typeface="Sakkal Majalla" panose="02000000000000000000" pitchFamily="2" charset="-78"/>
                          <a:cs typeface="Sakkal Majalla" panose="02000000000000000000" pitchFamily="2" charset="-78"/>
                        </a:rPr>
                        <a:t>المقبالي</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ctr" latinLnBrk="0" hangingPunct="1">
                        <a:lnSpc>
                          <a:spcPct val="100000"/>
                        </a:lnSpc>
                        <a:spcBef>
                          <a:spcPts val="0"/>
                        </a:spcBef>
                        <a:spcAft>
                          <a:spcPts val="0"/>
                        </a:spcAft>
                        <a:buClrTx/>
                        <a:buSzTx/>
                        <a:buFontTx/>
                        <a:buNone/>
                        <a:tabLst/>
                        <a:defRPr/>
                      </a:pPr>
                      <a:r>
                        <a:rPr lang="ar-AE" sz="1400" b="1" i="0" u="none" strike="noStrike" dirty="0">
                          <a:solidFill>
                            <a:srgbClr val="000000"/>
                          </a:solidFill>
                          <a:effectLst/>
                          <a:latin typeface="Sakkal Majalla" panose="02000000000000000000" pitchFamily="2" charset="-78"/>
                          <a:cs typeface="Sakkal Majalla" panose="02000000000000000000" pitchFamily="2" charset="-78"/>
                        </a:rPr>
                        <a:t> </a:t>
                      </a:r>
                      <a:r>
                        <a:rPr lang="ar-AE" sz="1400" b="1" kern="1200" dirty="0">
                          <a:solidFill>
                            <a:schemeClr val="tx1"/>
                          </a:solidFill>
                          <a:effectLst/>
                          <a:latin typeface="Sakkal Majalla" panose="02000000000000000000" pitchFamily="2" charset="-78"/>
                          <a:ea typeface="+mn-ea"/>
                          <a:cs typeface="Sakkal Majalla" panose="02000000000000000000" pitchFamily="2" charset="-78"/>
                        </a:rPr>
                        <a:t>ارتداء ملابس الكبار وتقليدهم</a:t>
                      </a:r>
                      <a:endParaRPr lang="en-US" sz="1400" b="1" kern="1200" dirty="0">
                        <a:solidFill>
                          <a:schemeClr val="tx1"/>
                        </a:solidFill>
                        <a:effectLst/>
                        <a:latin typeface="Sakkal Majalla" panose="02000000000000000000" pitchFamily="2" charset="-78"/>
                        <a:ea typeface="+mn-ea"/>
                        <a:cs typeface="Sakkal Majalla" panose="02000000000000000000" pitchFamily="2" charset="-78"/>
                      </a:endParaRPr>
                    </a:p>
                    <a:p>
                      <a:pPr marL="0" marR="0" lvl="0" indent="0" algn="ctr" defTabSz="914400" rtl="1" eaLnBrk="1" fontAlgn="ctr" latinLnBrk="0" hangingPunct="1">
                        <a:lnSpc>
                          <a:spcPct val="100000"/>
                        </a:lnSpc>
                        <a:spcBef>
                          <a:spcPts val="0"/>
                        </a:spcBef>
                        <a:spcAft>
                          <a:spcPts val="0"/>
                        </a:spcAft>
                        <a:buClrTx/>
                        <a:buSzTx/>
                        <a:buFontTx/>
                        <a:buNone/>
                        <a:tabLst/>
                        <a:defRPr/>
                      </a:pPr>
                      <a:r>
                        <a:rPr lang="en-US" sz="1400" b="1" kern="1200">
                          <a:solidFill>
                            <a:schemeClr val="tx1"/>
                          </a:solidFill>
                          <a:effectLst/>
                          <a:latin typeface="Sakkal Majalla" panose="02000000000000000000" pitchFamily="2" charset="-78"/>
                          <a:ea typeface="+mn-ea"/>
                          <a:cs typeface="Sakkal Majalla" panose="02000000000000000000" pitchFamily="2" charset="-78"/>
                        </a:rPr>
                        <a:t>(918)</a:t>
                      </a:r>
                      <a:r>
                        <a:rPr lang="ar-AE" sz="1400" b="1" kern="1200">
                          <a:solidFill>
                            <a:schemeClr val="tx1"/>
                          </a:solidFill>
                          <a:effectLst/>
                          <a:latin typeface="Sakkal Majalla" panose="02000000000000000000" pitchFamily="2" charset="-78"/>
                          <a:ea typeface="+mn-ea"/>
                          <a:cs typeface="Sakkal Majalla" panose="02000000000000000000" pitchFamily="2" charset="-78"/>
                        </a:rPr>
                        <a:t> </a:t>
                      </a:r>
                      <a:endParaRPr lang="en-US" sz="1400" b="1" kern="1200" dirty="0">
                        <a:solidFill>
                          <a:schemeClr val="tx1"/>
                        </a:solidFill>
                        <a:effectLst/>
                        <a:latin typeface="Sakkal Majalla" panose="02000000000000000000" pitchFamily="2" charset="-78"/>
                        <a:ea typeface="+mn-ea"/>
                        <a:cs typeface="Sakkal Majalla" panose="02000000000000000000" pitchFamily="2" charset="-78"/>
                      </a:endParaRPr>
                    </a:p>
                    <a:p>
                      <a:pPr marL="0" marR="0" lvl="0" indent="0" algn="ctr" defTabSz="914400" rtl="1" eaLnBrk="1" fontAlgn="ctr" latinLnBrk="0" hangingPunct="1">
                        <a:lnSpc>
                          <a:spcPct val="100000"/>
                        </a:lnSpc>
                        <a:spcBef>
                          <a:spcPts val="0"/>
                        </a:spcBef>
                        <a:spcAft>
                          <a:spcPts val="0"/>
                        </a:spcAft>
                        <a:buClrTx/>
                        <a:buSzTx/>
                        <a:buFontTx/>
                        <a:buNone/>
                        <a:tabLst/>
                        <a:defRPr/>
                      </a:pPr>
                      <a:endParaRPr lang="ar-AE" sz="14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5627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الفئة العمرية:  </a:t>
                      </a:r>
                      <a:r>
                        <a:rPr lang="ar-AE" sz="1400" b="1" baseline="0" dirty="0">
                          <a:latin typeface="Sakkal Majalla" panose="02000000000000000000" pitchFamily="2" charset="-78"/>
                          <a:cs typeface="Sakkal Majalla" panose="02000000000000000000" pitchFamily="2" charset="-78"/>
                        </a:rPr>
                        <a:t> </a:t>
                      </a:r>
                      <a:r>
                        <a:rPr lang="en-US" sz="1400" b="1" baseline="0" dirty="0">
                          <a:latin typeface="Sakkal Majalla" panose="02000000000000000000" pitchFamily="2" charset="-78"/>
                          <a:cs typeface="Sakkal Majalla" panose="02000000000000000000" pitchFamily="2" charset="-78"/>
                        </a:rPr>
                        <a:t>  3</a:t>
                      </a:r>
                      <a:r>
                        <a:rPr lang="ar-AE" sz="1400" b="1" baseline="0" dirty="0">
                          <a:latin typeface="Sakkal Majalla" panose="02000000000000000000" pitchFamily="2" charset="-78"/>
                          <a:cs typeface="Sakkal Majalla" panose="02000000000000000000" pitchFamily="2" charset="-78"/>
                        </a:rPr>
                        <a:t>-</a:t>
                      </a:r>
                      <a:r>
                        <a:rPr lang="en-US" sz="1400" b="1" baseline="0" dirty="0">
                          <a:latin typeface="Sakkal Majalla" panose="02000000000000000000" pitchFamily="2" charset="-78"/>
                          <a:cs typeface="Sakkal Majalla" panose="02000000000000000000" pitchFamily="2" charset="-78"/>
                        </a:rPr>
                        <a:t>15 </a:t>
                      </a:r>
                      <a:r>
                        <a:rPr lang="ar-AE" sz="1400" b="1" baseline="0" dirty="0">
                          <a:latin typeface="Sakkal Majalla" panose="02000000000000000000" pitchFamily="2" charset="-78"/>
                          <a:cs typeface="Sakkal Majalla" panose="02000000000000000000" pitchFamily="2" charset="-78"/>
                        </a:rPr>
                        <a:t>س</a:t>
                      </a:r>
                      <a:r>
                        <a:rPr lang="ar-AE" sz="1400" b="1" dirty="0">
                          <a:latin typeface="Sakkal Majalla" panose="02000000000000000000" pitchFamily="2" charset="-78"/>
                          <a:cs typeface="Sakkal Majalla" panose="02000000000000000000" pitchFamily="2" charset="-78"/>
                        </a:rPr>
                        <a:t>نوات</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مستوى الشدة:  الشديدة</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فئة الإعاقة : الإعاقة </a:t>
                      </a:r>
                      <a:r>
                        <a:rPr lang="ar-SA" sz="1400" b="1" dirty="0">
                          <a:latin typeface="Sakkal Majalla" panose="02000000000000000000" pitchFamily="2" charset="-78"/>
                          <a:cs typeface="Sakkal Majalla" panose="02000000000000000000" pitchFamily="2" charset="-78"/>
                        </a:rPr>
                        <a:t>الشديدة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147699">
                <a:tc gridSpan="3">
                  <a:txBody>
                    <a:bodyPr/>
                    <a:lstStyle/>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r>
                        <a:rPr lang="ar-AE" sz="1400" b="1" baseline="0" dirty="0">
                          <a:latin typeface="Sakkal Majalla" panose="02000000000000000000" pitchFamily="2" charset="-78"/>
                          <a:cs typeface="Sakkal Majalla" panose="02000000000000000000" pitchFamily="2" charset="-78"/>
                        </a:rPr>
                        <a:t>قصة :</a:t>
                      </a:r>
                    </a:p>
                    <a:p>
                      <a:pPr algn="r" rtl="1"/>
                      <a:r>
                        <a:rPr lang="ar-AE" sz="1400" b="1" kern="1200" dirty="0">
                          <a:solidFill>
                            <a:schemeClr val="tx1"/>
                          </a:solidFill>
                          <a:effectLst/>
                          <a:latin typeface="Sakkal Majalla" panose="02000000000000000000" pitchFamily="2" charset="-78"/>
                          <a:ea typeface="+mn-ea"/>
                          <a:cs typeface="Sakkal Majalla" panose="02000000000000000000" pitchFamily="2" charset="-78"/>
                        </a:rPr>
                        <a:t>اليوم هو عيد ميلادنورة التي تبلغ من العمر 8 سنوات. احضرت الام كيكة الشوكالاته ودعت اصدقاء نورة للاحتفال معها بعيد ميلادها. احتفلت الاسرة مع صديقات نورة بعيد ميلادها, وبعد ذلك, طلبت نورةمن الام ان تلعب مع صديقاتها في غرفتها. اخذت نورة صديقاتها وذهبت لتلعب في الغرفة. وبعد ان لعبو بالالعاب الالكترونية, قالت احدى صديقات نورة: يانورة نريد ان نلعب لعبة اخرى. فكرت الفتيات في لعبة يستمتعن فيها. قالت نورة : ما رأيكن ان نفتح خزانة اختي</a:t>
                      </a:r>
                      <a:r>
                        <a:rPr lang="ar-SA" sz="1400" b="1" kern="1200" dirty="0">
                          <a:solidFill>
                            <a:schemeClr val="tx1"/>
                          </a:solidFill>
                          <a:effectLst/>
                          <a:latin typeface="Sakkal Majalla" panose="02000000000000000000" pitchFamily="2" charset="-78"/>
                          <a:ea typeface="+mn-ea"/>
                          <a:cs typeface="Sakkal Majalla" panose="02000000000000000000" pitchFamily="2" charset="-78"/>
                        </a:rPr>
                        <a:t> </a:t>
                      </a:r>
                      <a:r>
                        <a:rPr lang="ar-AE" sz="1400" b="1" kern="1200" dirty="0">
                          <a:solidFill>
                            <a:schemeClr val="tx1"/>
                          </a:solidFill>
                          <a:effectLst/>
                          <a:latin typeface="Sakkal Majalla" panose="02000000000000000000" pitchFamily="2" charset="-78"/>
                          <a:ea typeface="+mn-ea"/>
                          <a:cs typeface="Sakkal Majalla" panose="02000000000000000000" pitchFamily="2" charset="-78"/>
                        </a:rPr>
                        <a:t>وأن نلبس ملابسها؟ اعجبت الفتيات بهذه الفكرة وعلى الفور فتحن الخزانة </a:t>
                      </a:r>
                      <a:r>
                        <a:rPr lang="ar-AE" sz="1400" b="1" kern="1200" dirty="0" err="1">
                          <a:solidFill>
                            <a:schemeClr val="tx1"/>
                          </a:solidFill>
                          <a:effectLst/>
                          <a:latin typeface="Sakkal Majalla" panose="02000000000000000000" pitchFamily="2" charset="-78"/>
                          <a:ea typeface="+mn-ea"/>
                          <a:cs typeface="Sakkal Majalla" panose="02000000000000000000" pitchFamily="2" charset="-78"/>
                        </a:rPr>
                        <a:t>وبدءت</a:t>
                      </a:r>
                      <a:r>
                        <a:rPr lang="ar-AE" sz="1400" b="1" kern="1200" dirty="0">
                          <a:solidFill>
                            <a:schemeClr val="tx1"/>
                          </a:solidFill>
                          <a:effectLst/>
                          <a:latin typeface="Sakkal Majalla" panose="02000000000000000000" pitchFamily="2" charset="-78"/>
                          <a:ea typeface="+mn-ea"/>
                          <a:cs typeface="Sakkal Majalla" panose="02000000000000000000" pitchFamily="2" charset="-78"/>
                        </a:rPr>
                        <a:t> كل</a:t>
                      </a:r>
                      <a:r>
                        <a:rPr lang="ar-SA" sz="1400" b="1" kern="1200" dirty="0">
                          <a:solidFill>
                            <a:schemeClr val="tx1"/>
                          </a:solidFill>
                          <a:effectLst/>
                          <a:latin typeface="Sakkal Majalla" panose="02000000000000000000" pitchFamily="2" charset="-78"/>
                          <a:ea typeface="+mn-ea"/>
                          <a:cs typeface="Sakkal Majalla" panose="02000000000000000000" pitchFamily="2" charset="-78"/>
                        </a:rPr>
                        <a:t> </a:t>
                      </a:r>
                      <a:r>
                        <a:rPr lang="ar-AE" sz="1400" b="1" kern="1200" dirty="0">
                          <a:solidFill>
                            <a:schemeClr val="tx1"/>
                          </a:solidFill>
                          <a:effectLst/>
                          <a:latin typeface="Sakkal Majalla" panose="02000000000000000000" pitchFamily="2" charset="-78"/>
                          <a:ea typeface="+mn-ea"/>
                          <a:cs typeface="Sakkal Majalla" panose="02000000000000000000" pitchFamily="2" charset="-78"/>
                        </a:rPr>
                        <a:t>واحدة منهن باختيار الملابس التي اعجبتها.  ووضعن بعضا من المكياج الخاص بأخت نورة وارتدين بعض الاحذية العالية وقررن ان يخرجن الى الاسرة بالزي الجديد. وفجأة ظهرت نورة   مع زميلاتها مقلدة اختها الكبيرة في الاسرة. عندما رأت اسرة نورة منظر الفتيات وهن يخرجن ضحكت الاسرة كثيرا. </a:t>
                      </a:r>
                      <a:endParaRPr lang="en-US" sz="1400" b="1" kern="1200" dirty="0">
                        <a:solidFill>
                          <a:schemeClr val="tx1"/>
                        </a:solidFill>
                        <a:effectLst/>
                        <a:latin typeface="Sakkal Majalla" panose="02000000000000000000" pitchFamily="2" charset="-78"/>
                        <a:ea typeface="+mn-ea"/>
                        <a:cs typeface="Sakkal Majalla" panose="02000000000000000000" pitchFamily="2" charset="-78"/>
                      </a:endParaRPr>
                    </a:p>
                    <a:p>
                      <a:pPr algn="r" rtl="1"/>
                      <a:r>
                        <a:rPr lang="ar-AE" sz="1400" b="1" kern="1200" dirty="0">
                          <a:solidFill>
                            <a:schemeClr val="tx1"/>
                          </a:solidFill>
                          <a:effectLst/>
                          <a:latin typeface="Sakkal Majalla" panose="02000000000000000000" pitchFamily="2" charset="-78"/>
                          <a:ea typeface="+mn-ea"/>
                          <a:cs typeface="Sakkal Majalla" panose="02000000000000000000" pitchFamily="2" charset="-78"/>
                        </a:rPr>
                        <a:t> </a:t>
                      </a:r>
                      <a:endParaRPr lang="en-US" sz="1400" b="1" kern="1200" dirty="0">
                        <a:solidFill>
                          <a:schemeClr val="tx1"/>
                        </a:solidFill>
                        <a:effectLst/>
                        <a:latin typeface="Sakkal Majalla" panose="02000000000000000000" pitchFamily="2" charset="-78"/>
                        <a:ea typeface="+mn-ea"/>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p>
                      <a:pPr algn="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dirty="0">
                          <a:latin typeface="Sakkal Majalla" panose="02000000000000000000" pitchFamily="2" charset="-78"/>
                          <a:cs typeface="Sakkal Majalla" panose="02000000000000000000" pitchFamily="2" charset="-78"/>
                        </a:rPr>
                        <a:t>كتاب</a:t>
                      </a:r>
                      <a:r>
                        <a:rPr lang="ar-AE" sz="14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16 February 2021</a:t>
            </a:fld>
            <a:endParaRPr lang="en-GB" dirty="0"/>
          </a:p>
        </p:txBody>
      </p:sp>
      <p:sp>
        <p:nvSpPr>
          <p:cNvPr id="15" name="Slide Number Placeholder 14"/>
          <p:cNvSpPr>
            <a:spLocks noGrp="1"/>
          </p:cNvSpPr>
          <p:nvPr>
            <p:ph type="sldNum" sz="quarter" idx="12"/>
          </p:nvPr>
        </p:nvSpPr>
        <p:spPr/>
        <p:txBody>
          <a:bodyPr/>
          <a:lstStyle/>
          <a:p>
            <a:fld id="{60F9F505-338F-4A63-8E60-F3E66EC2060F}" type="slidenum">
              <a:rPr lang="en-GB" smtClean="0"/>
              <a:t>2</a:t>
            </a:fld>
            <a:endParaRPr lang="en-GB"/>
          </a:p>
        </p:txBody>
      </p:sp>
      <p:pic>
        <p:nvPicPr>
          <p:cNvPr id="5" name="Picture 4" descr="A person wearing a red hat and glasses&#10;&#10;Description automatically generated with low confidence">
            <a:extLst>
              <a:ext uri="{FF2B5EF4-FFF2-40B4-BE49-F238E27FC236}">
                <a16:creationId xmlns:a16="http://schemas.microsoft.com/office/drawing/2014/main" id="{DC060B5D-366E-4044-AB6B-35857BA84C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57350" y="3657600"/>
            <a:ext cx="2133600" cy="1824990"/>
          </a:xfrm>
          <a:prstGeom prst="rect">
            <a:avLst/>
          </a:prstGeom>
        </p:spPr>
      </p:pic>
      <p:pic>
        <p:nvPicPr>
          <p:cNvPr id="7" name="Picture 6" descr="A group of people wearing clothing&#10;&#10;Description automatically generated with medium confidence">
            <a:extLst>
              <a:ext uri="{FF2B5EF4-FFF2-40B4-BE49-F238E27FC236}">
                <a16:creationId xmlns:a16="http://schemas.microsoft.com/office/drawing/2014/main" id="{A09B1315-AF3A-3847-B37A-773B68461C0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93566" y="3657599"/>
            <a:ext cx="2242820" cy="1824991"/>
          </a:xfrm>
          <a:prstGeom prst="rect">
            <a:avLst/>
          </a:prstGeom>
        </p:spPr>
      </p:pic>
      <p:pic>
        <p:nvPicPr>
          <p:cNvPr id="10" name="Picture 9" descr="A picture containing wall, clothing, person, posing&#10;&#10;Description automatically generated">
            <a:extLst>
              <a:ext uri="{FF2B5EF4-FFF2-40B4-BE49-F238E27FC236}">
                <a16:creationId xmlns:a16="http://schemas.microsoft.com/office/drawing/2014/main" id="{17196BF0-5E3F-0942-8510-DAB77D5BFF2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39002" y="3657599"/>
            <a:ext cx="2324100" cy="2047541"/>
          </a:xfrm>
          <a:prstGeom prst="rect">
            <a:avLst/>
          </a:prstGeom>
        </p:spPr>
      </p:pic>
    </p:spTree>
    <p:extLst>
      <p:ext uri="{BB962C8B-B14F-4D97-AF65-F5344CB8AC3E}">
        <p14:creationId xmlns:p14="http://schemas.microsoft.com/office/powerpoint/2010/main" val="873815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238716318"/>
              </p:ext>
            </p:extLst>
          </p:nvPr>
        </p:nvGraphicFramePr>
        <p:xfrm>
          <a:off x="136479" y="173255"/>
          <a:ext cx="11943226" cy="6477802"/>
        </p:xfrm>
        <a:graphic>
          <a:graphicData uri="http://schemas.openxmlformats.org/drawingml/2006/table">
            <a:tbl>
              <a:tblPr firstRow="1" bandRow="1">
                <a:tableStyleId>{5940675A-B579-460E-94D1-54222C63F5DA}</a:tableStyleId>
              </a:tblPr>
              <a:tblGrid>
                <a:gridCol w="10782533">
                  <a:extLst>
                    <a:ext uri="{9D8B030D-6E8A-4147-A177-3AD203B41FA5}">
                      <a16:colId xmlns:a16="http://schemas.microsoft.com/office/drawing/2014/main" val="20000"/>
                    </a:ext>
                  </a:extLst>
                </a:gridCol>
                <a:gridCol w="1160693">
                  <a:extLst>
                    <a:ext uri="{9D8B030D-6E8A-4147-A177-3AD203B41FA5}">
                      <a16:colId xmlns:a16="http://schemas.microsoft.com/office/drawing/2014/main" val="20001"/>
                    </a:ext>
                  </a:extLst>
                </a:gridCol>
              </a:tblGrid>
              <a:tr h="52876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i="0" u="none" strike="noStrike" dirty="0">
                          <a:solidFill>
                            <a:srgbClr val="000000"/>
                          </a:solidFill>
                          <a:effectLst/>
                          <a:latin typeface="Sakkal Majalla" panose="02000000000000000000" pitchFamily="2" charset="-78"/>
                          <a:cs typeface="Sakkal Majalla" panose="02000000000000000000" pitchFamily="2" charset="-78"/>
                        </a:rPr>
                        <a:t>  </a:t>
                      </a:r>
                      <a:r>
                        <a:rPr lang="ar-AE" sz="1400" b="0" i="0" u="none" strike="noStrike" dirty="0">
                          <a:solidFill>
                            <a:srgbClr val="000000"/>
                          </a:solidFill>
                          <a:effectLst/>
                          <a:latin typeface="Sakkal Majalla" panose="02000000000000000000" pitchFamily="2" charset="-78"/>
                          <a:cs typeface="Sakkal Majalla" panose="02000000000000000000" pitchFamily="2" charset="-78"/>
                        </a:rPr>
                        <a:t> </a:t>
                      </a:r>
                      <a:r>
                        <a:rPr lang="ar-AE" sz="1400" b="1" kern="1200" dirty="0">
                          <a:solidFill>
                            <a:schemeClr val="tx1"/>
                          </a:solidFill>
                          <a:effectLst/>
                          <a:latin typeface="Sakkal Majalla" panose="02000000000000000000" pitchFamily="2" charset="-78"/>
                          <a:ea typeface="+mn-ea"/>
                          <a:cs typeface="Sakkal Majalla" panose="02000000000000000000" pitchFamily="2" charset="-78"/>
                        </a:rPr>
                        <a:t>ارتداء ملابس الكبار وتقليدهم </a:t>
                      </a:r>
                      <a:endParaRPr lang="en-US" sz="1400" b="1" kern="1200" dirty="0">
                        <a:solidFill>
                          <a:schemeClr val="tx1"/>
                        </a:solidFill>
                        <a:effectLst/>
                        <a:latin typeface="Sakkal Majalla" panose="02000000000000000000" pitchFamily="2" charset="-78"/>
                        <a:ea typeface="+mn-ea"/>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AE" sz="1400" b="1" i="0" u="none" strike="noStrike" dirty="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78810">
                <a:tc>
                  <a:txBody>
                    <a:bodyPr/>
                    <a:lstStyle/>
                    <a:p>
                      <a:pPr algn="r" rtl="1"/>
                      <a:r>
                        <a:rPr lang="ar-AE" sz="1400" b="1" dirty="0">
                          <a:latin typeface="Sakkal Majalla" panose="02000000000000000000" pitchFamily="2" charset="-78"/>
                          <a:cs typeface="Sakkal Majalla" panose="02000000000000000000" pitchFamily="2" charset="-78"/>
                        </a:rPr>
                        <a:t>استراتيجيات التعليم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dirty="0">
                          <a:latin typeface="Sakkal Majalla" panose="02000000000000000000" pitchFamily="2" charset="-78"/>
                          <a:cs typeface="Sakkal Majalla" panose="02000000000000000000" pitchFamily="2" charset="-78"/>
                        </a:rPr>
                        <a:t>المكونات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70228">
                <a:tc>
                  <a:txBody>
                    <a:bodyPr/>
                    <a:lstStyle/>
                    <a:p>
                      <a:pPr marL="0" indent="0" algn="r" rtl="1">
                        <a:buFont typeface="Arial" panose="020B0604020202020204" pitchFamily="34" charset="0"/>
                        <a:buNone/>
                      </a:pPr>
                      <a:r>
                        <a:rPr lang="ar-EG" sz="1400" b="1" baseline="0" dirty="0">
                          <a:solidFill>
                            <a:srgbClr val="FF0000"/>
                          </a:solidFill>
                          <a:latin typeface="Sakkal Majalla" panose="02000000000000000000" pitchFamily="2" charset="-78"/>
                          <a:cs typeface="Sakkal Majalla" panose="02000000000000000000" pitchFamily="2" charset="-78"/>
                        </a:rPr>
                        <a:t>ا ستراتيجيات التعليم:</a:t>
                      </a:r>
                    </a:p>
                    <a:p>
                      <a:pPr marL="0" indent="0" algn="r" rtl="1">
                        <a:buFont typeface="Arial" panose="020B0604020202020204" pitchFamily="34" charset="0"/>
                        <a:buNone/>
                      </a:pPr>
                      <a:endParaRPr lang="ar-EG" sz="1400" b="1" baseline="0" dirty="0">
                        <a:solidFill>
                          <a:srgbClr val="FF0000"/>
                        </a:solidFill>
                        <a:latin typeface="Sakkal Majalla" panose="02000000000000000000" pitchFamily="2" charset="-78"/>
                        <a:cs typeface="Sakkal Majalla" panose="02000000000000000000" pitchFamily="2" charset="-78"/>
                      </a:endParaRPr>
                    </a:p>
                    <a:p>
                      <a:pPr marL="0" indent="0" algn="r" rtl="1">
                        <a:buFont typeface="Arial" panose="020B0604020202020204" pitchFamily="34" charset="0"/>
                        <a:buNone/>
                      </a:pPr>
                      <a:endParaRPr lang="ar-EG" sz="1400" b="1" baseline="0" dirty="0">
                        <a:solidFill>
                          <a:srgbClr val="FF0000"/>
                        </a:solidFill>
                        <a:latin typeface="Sakkal Majalla" panose="02000000000000000000" pitchFamily="2" charset="-78"/>
                        <a:cs typeface="Sakkal Majalla" panose="02000000000000000000" pitchFamily="2" charset="-78"/>
                      </a:endParaRPr>
                    </a:p>
                    <a:p>
                      <a:pPr marL="0" indent="0" algn="r" rtl="1">
                        <a:buFont typeface="Arial" panose="020B0604020202020204" pitchFamily="34" charset="0"/>
                        <a:buNone/>
                      </a:pPr>
                      <a:r>
                        <a:rPr lang="ar-EG" sz="1400" b="1" i="0" kern="1200" baseline="0" dirty="0">
                          <a:solidFill>
                            <a:srgbClr val="FF0000"/>
                          </a:solidFill>
                          <a:effectLst/>
                          <a:latin typeface="Sakkal Majalla" panose="02000000000000000000" pitchFamily="2" charset="-78"/>
                          <a:ea typeface="+mn-ea"/>
                          <a:cs typeface="Sakkal Majalla" panose="02000000000000000000" pitchFamily="2" charset="-78"/>
                        </a:rPr>
                        <a:t> مسرح الع</a:t>
                      </a:r>
                      <a:r>
                        <a:rPr lang="ar-SA" sz="1400" b="1" i="0" kern="1200" baseline="0" dirty="0" err="1">
                          <a:solidFill>
                            <a:srgbClr val="FF0000"/>
                          </a:solidFill>
                          <a:effectLst/>
                          <a:latin typeface="Sakkal Majalla" panose="02000000000000000000" pitchFamily="2" charset="-78"/>
                          <a:ea typeface="+mn-ea"/>
                          <a:cs typeface="Sakkal Majalla" panose="02000000000000000000" pitchFamily="2" charset="-78"/>
                        </a:rPr>
                        <a:t>رائ</a:t>
                      </a:r>
                      <a:r>
                        <a:rPr lang="ar-EG" sz="1400" b="1" i="0" kern="1200" baseline="0" dirty="0">
                          <a:solidFill>
                            <a:srgbClr val="FF0000"/>
                          </a:solidFill>
                          <a:effectLst/>
                          <a:latin typeface="Sakkal Majalla" panose="02000000000000000000" pitchFamily="2" charset="-78"/>
                          <a:ea typeface="+mn-ea"/>
                          <a:cs typeface="Sakkal Majalla" panose="02000000000000000000" pitchFamily="2" charset="-78"/>
                        </a:rPr>
                        <a:t>س  ( الدمى )  زاوية الدراما : </a:t>
                      </a:r>
                    </a:p>
                    <a:p>
                      <a:pPr marL="0" indent="0" algn="r" rtl="1">
                        <a:buFont typeface="Arial" panose="020B0604020202020204" pitchFamily="34" charset="0"/>
                        <a:buNone/>
                      </a:pPr>
                      <a:r>
                        <a:rPr lang="ar-EG" sz="1400" b="1" i="0" kern="1200" baseline="0" dirty="0">
                          <a:solidFill>
                            <a:schemeClr val="tx1"/>
                          </a:solidFill>
                          <a:effectLst/>
                          <a:latin typeface="Sakkal Majalla" panose="02000000000000000000" pitchFamily="2" charset="-78"/>
                          <a:ea typeface="+mn-ea"/>
                          <a:cs typeface="Sakkal Majalla" panose="02000000000000000000" pitchFamily="2" charset="-78"/>
                        </a:rPr>
                        <a:t>بأن يجلس المعلم أمام الطالب ويقوم بعمل حركات بوجهه وشفتيه ويطلب من الطالب بأن يفعل مثله .</a:t>
                      </a:r>
                      <a:br>
                        <a:rPr lang="en-US" sz="1400" b="1" i="0" kern="1200" dirty="0">
                          <a:solidFill>
                            <a:schemeClr val="tx1"/>
                          </a:solidFill>
                          <a:effectLst/>
                          <a:latin typeface="Sakkal Majalla" panose="02000000000000000000" pitchFamily="2" charset="-78"/>
                          <a:ea typeface="+mn-ea"/>
                          <a:cs typeface="Sakkal Majalla" panose="02000000000000000000" pitchFamily="2" charset="-78"/>
                        </a:rPr>
                      </a:br>
                      <a:endParaRPr lang="ar-AE" sz="14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المحكاه والتقليد :</a:t>
                      </a:r>
                    </a:p>
                    <a:p>
                      <a:pPr algn="r" rtl="1"/>
                      <a:r>
                        <a:rPr lang="ar-AE" sz="1400" b="1" u="none" baseline="0" dirty="0">
                          <a:latin typeface="Sakkal Majalla" panose="02000000000000000000" pitchFamily="2" charset="-78"/>
                          <a:cs typeface="Sakkal Majalla" panose="02000000000000000000" pitchFamily="2" charset="-78"/>
                        </a:rPr>
                        <a:t>يقوم المعلم بتوفير أزياء وملابس مختلفة للعديد من الشخصيات ويطلب من الطلاب أرتداؤها وتقليد الشخصية .</a:t>
                      </a:r>
                    </a:p>
                    <a:p>
                      <a:pPr algn="r" rtl="1"/>
                      <a:endParaRPr lang="ar-AE" sz="1400" b="1" u="none" baseline="0" dirty="0">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اللعب الجماعي :</a:t>
                      </a:r>
                    </a:p>
                    <a:p>
                      <a:pPr algn="r" rtl="1"/>
                      <a:r>
                        <a:rPr lang="ar-AE" sz="1400" b="1" u="none" baseline="0" dirty="0">
                          <a:latin typeface="Sakkal Majalla" panose="02000000000000000000" pitchFamily="2" charset="-78"/>
                          <a:cs typeface="Sakkal Majalla" panose="02000000000000000000" pitchFamily="2" charset="-78"/>
                        </a:rPr>
                        <a:t>يقوم المعلم بتوزيع الطلاب إلي مجموعات ويطلب من كل مجموعة بتقليد شخصية معينة .</a:t>
                      </a:r>
                    </a:p>
                    <a:p>
                      <a:pPr algn="r" rtl="1"/>
                      <a:endParaRPr lang="ar-AE" sz="1400" b="1" u="none" baseline="0" dirty="0">
                        <a:latin typeface="Sakkal Majalla" panose="02000000000000000000" pitchFamily="2" charset="-78"/>
                        <a:cs typeface="Sakkal Majalla" panose="02000000000000000000" pitchFamily="2" charset="-78"/>
                      </a:endParaRPr>
                    </a:p>
                    <a:p>
                      <a:pPr algn="r" rtl="1"/>
                      <a:r>
                        <a:rPr lang="ar-SA" sz="1400" b="1" u="none" baseline="0" dirty="0">
                          <a:solidFill>
                            <a:srgbClr val="FF0000"/>
                          </a:solidFill>
                          <a:latin typeface="Sakkal Majalla" panose="02000000000000000000" pitchFamily="2" charset="-78"/>
                          <a:cs typeface="Sakkal Majalla" panose="02000000000000000000" pitchFamily="2" charset="-78"/>
                        </a:rPr>
                        <a:t>لعب الدور </a:t>
                      </a:r>
                    </a:p>
                    <a:p>
                      <a:pPr algn="r" rtl="1"/>
                      <a:r>
                        <a:rPr lang="ar-SA" sz="1400" b="1" u="none" baseline="0" dirty="0">
                          <a:latin typeface="Sakkal Majalla" panose="02000000000000000000" pitchFamily="2" charset="-78"/>
                          <a:cs typeface="Sakkal Majalla" panose="02000000000000000000" pitchFamily="2" charset="-78"/>
                        </a:rPr>
                        <a:t>يطلب المعلم من الطلاب تقليد الكبار ولعب دور الاب والام والجدة كذلك في الفصل .</a:t>
                      </a:r>
                      <a:endParaRPr lang="ar-AE" sz="1400" b="1" u="none" baseline="0" dirty="0">
                        <a:latin typeface="Sakkal Majalla" panose="02000000000000000000" pitchFamily="2" charset="-78"/>
                        <a:cs typeface="Sakkal Majalla" panose="02000000000000000000" pitchFamily="2" charset="-78"/>
                      </a:endParaRPr>
                    </a:p>
                    <a:p>
                      <a:pPr algn="r" rtl="1"/>
                      <a:endParaRPr lang="ar-AE" sz="1400" b="1" u="none" baseline="0" dirty="0">
                        <a:latin typeface="Sakkal Majalla" panose="02000000000000000000" pitchFamily="2" charset="-78"/>
                        <a:cs typeface="Sakkal Majalla" panose="02000000000000000000" pitchFamily="2" charset="-78"/>
                      </a:endParaRPr>
                    </a:p>
                    <a:p>
                      <a:pPr algn="r" rtl="1"/>
                      <a:endParaRPr lang="ar-AE" sz="1400" b="1" u="none" baseline="0" dirty="0">
                        <a:latin typeface="Sakkal Majalla" panose="02000000000000000000" pitchFamily="2" charset="-78"/>
                        <a:cs typeface="Sakkal Majalla" panose="02000000000000000000" pitchFamily="2" charset="-78"/>
                      </a:endParaRPr>
                    </a:p>
                    <a:p>
                      <a:pPr algn="r" rtl="1"/>
                      <a:endParaRPr lang="ar-AE" sz="1400" b="1" u="none" baseline="0" dirty="0">
                        <a:latin typeface="Sakkal Majalla" panose="02000000000000000000" pitchFamily="2" charset="-78"/>
                        <a:cs typeface="Sakkal Majalla" panose="02000000000000000000" pitchFamily="2" charset="-78"/>
                      </a:endParaRPr>
                    </a:p>
                    <a:p>
                      <a:pPr algn="r" rtl="1"/>
                      <a:endParaRPr lang="ar-SA" sz="1400" b="1" u="none" baseline="0" dirty="0">
                        <a:latin typeface="Sakkal Majalla" panose="02000000000000000000" pitchFamily="2" charset="-78"/>
                        <a:cs typeface="Sakkal Majalla" panose="02000000000000000000" pitchFamily="2" charset="-78"/>
                      </a:endParaRPr>
                    </a:p>
                    <a:p>
                      <a:pPr marL="0" indent="0" algn="ctr" rtl="1">
                        <a:buFont typeface="Arial" panose="020B0604020202020204" pitchFamily="34" charset="0"/>
                        <a:buNone/>
                      </a:pPr>
                      <a:endParaRPr lang="ar-SA" sz="1400" b="1" baseline="0" dirty="0">
                        <a:latin typeface="Sakkal Majalla" panose="02000000000000000000" pitchFamily="2" charset="-78"/>
                        <a:cs typeface="Sakkal Majalla" panose="02000000000000000000" pitchFamily="2" charset="-78"/>
                      </a:endParaRPr>
                    </a:p>
                    <a:p>
                      <a:pPr algn="r" rtl="1"/>
                      <a:endParaRPr lang="ar-SA" sz="14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8" name="Date Placeholder 17"/>
          <p:cNvSpPr>
            <a:spLocks noGrp="1"/>
          </p:cNvSpPr>
          <p:nvPr>
            <p:ph type="dt" sz="half" idx="10"/>
          </p:nvPr>
        </p:nvSpPr>
        <p:spPr/>
        <p:txBody>
          <a:bodyPr/>
          <a:lstStyle/>
          <a:p>
            <a:fld id="{8CADBA5E-4532-4792-A258-A0D67C635858}" type="datetime3">
              <a:rPr lang="en-US" smtClean="0"/>
              <a:t>16 February 2021</a:t>
            </a:fld>
            <a:endParaRPr lang="en-GB"/>
          </a:p>
        </p:txBody>
      </p:sp>
      <p:sp>
        <p:nvSpPr>
          <p:cNvPr id="19" name="Slide Number Placeholder 18"/>
          <p:cNvSpPr>
            <a:spLocks noGrp="1"/>
          </p:cNvSpPr>
          <p:nvPr>
            <p:ph type="sldNum" sz="quarter" idx="12"/>
          </p:nvPr>
        </p:nvSpPr>
        <p:spPr/>
        <p:txBody>
          <a:bodyPr/>
          <a:lstStyle/>
          <a:p>
            <a:fld id="{60F9F505-338F-4A63-8E60-F3E66EC2060F}" type="slidenum">
              <a:rPr lang="en-GB" smtClean="0"/>
              <a:t>3</a:t>
            </a:fld>
            <a:endParaRPr lang="en-GB"/>
          </a:p>
        </p:txBody>
      </p:sp>
      <p:pic>
        <p:nvPicPr>
          <p:cNvPr id="5" name="Picture 4" descr="A picture containing person&#10;&#10;Description automatically generated">
            <a:extLst>
              <a:ext uri="{FF2B5EF4-FFF2-40B4-BE49-F238E27FC236}">
                <a16:creationId xmlns:a16="http://schemas.microsoft.com/office/drawing/2014/main" id="{5AFEFA13-5DCE-5641-B1A9-0BD44953EF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450" y="1670953"/>
            <a:ext cx="2552700" cy="3187700"/>
          </a:xfrm>
          <a:prstGeom prst="rect">
            <a:avLst/>
          </a:prstGeom>
        </p:spPr>
      </p:pic>
    </p:spTree>
    <p:extLst>
      <p:ext uri="{BB962C8B-B14F-4D97-AF65-F5344CB8AC3E}">
        <p14:creationId xmlns:p14="http://schemas.microsoft.com/office/powerpoint/2010/main" val="202964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167537096"/>
              </p:ext>
            </p:extLst>
          </p:nvPr>
        </p:nvGraphicFramePr>
        <p:xfrm>
          <a:off x="136479" y="0"/>
          <a:ext cx="11943226" cy="6936184"/>
        </p:xfrm>
        <a:graphic>
          <a:graphicData uri="http://schemas.openxmlformats.org/drawingml/2006/table">
            <a:tbl>
              <a:tblPr firstRow="1" bandRow="1">
                <a:tableStyleId>{5940675A-B579-460E-94D1-54222C63F5DA}</a:tableStyleId>
              </a:tblPr>
              <a:tblGrid>
                <a:gridCol w="10736975">
                  <a:extLst>
                    <a:ext uri="{9D8B030D-6E8A-4147-A177-3AD203B41FA5}">
                      <a16:colId xmlns:a16="http://schemas.microsoft.com/office/drawing/2014/main" val="20000"/>
                    </a:ext>
                  </a:extLst>
                </a:gridCol>
                <a:gridCol w="1206251">
                  <a:extLst>
                    <a:ext uri="{9D8B030D-6E8A-4147-A177-3AD203B41FA5}">
                      <a16:colId xmlns:a16="http://schemas.microsoft.com/office/drawing/2014/main" val="20001"/>
                    </a:ext>
                  </a:extLst>
                </a:gridCol>
              </a:tblGrid>
              <a:tr h="45868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i="0" u="none" strike="noStrike" dirty="0">
                          <a:solidFill>
                            <a:srgbClr val="000000"/>
                          </a:solidFill>
                          <a:effectLst/>
                          <a:latin typeface="Sakkal Majalla" panose="02000000000000000000" pitchFamily="2" charset="-78"/>
                          <a:cs typeface="Sakkal Majalla" panose="02000000000000000000" pitchFamily="2" charset="-78"/>
                        </a:rPr>
                        <a:t> </a:t>
                      </a:r>
                      <a:r>
                        <a:rPr lang="ar-AE" sz="1400" b="1" kern="1200" dirty="0">
                          <a:solidFill>
                            <a:schemeClr val="tx1"/>
                          </a:solidFill>
                          <a:effectLst/>
                          <a:latin typeface="Sakkal Majalla" panose="02000000000000000000" pitchFamily="2" charset="-78"/>
                          <a:ea typeface="+mn-ea"/>
                          <a:cs typeface="Sakkal Majalla" panose="02000000000000000000" pitchFamily="2" charset="-78"/>
                        </a:rPr>
                        <a:t>ارتداء ملابس الكبار وتقليدهم </a:t>
                      </a:r>
                      <a:endParaRPr lang="ar-AE" sz="1400" b="1" i="0" u="none" strike="noStrike" dirty="0">
                        <a:solidFill>
                          <a:srgbClr val="000000"/>
                        </a:solidFill>
                        <a:effectLst/>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11982">
                <a:tc>
                  <a:txBody>
                    <a:bodyPr/>
                    <a:lstStyle/>
                    <a:p>
                      <a:pPr algn="r" rtl="1"/>
                      <a:r>
                        <a:rPr lang="ar-AE" sz="1400" b="1" dirty="0">
                          <a:latin typeface="Sakkal Majalla" panose="02000000000000000000" pitchFamily="2" charset="-78"/>
                          <a:cs typeface="Sakkal Majalla" panose="02000000000000000000" pitchFamily="2" charset="-78"/>
                        </a:rPr>
                        <a:t>أ</a:t>
                      </a:r>
                      <a:r>
                        <a:rPr lang="ar-SA" sz="1400" b="1" dirty="0">
                          <a:latin typeface="Sakkal Majalla" panose="02000000000000000000" pitchFamily="2" charset="-78"/>
                          <a:cs typeface="Sakkal Majalla" panose="02000000000000000000" pitchFamily="2" charset="-78"/>
                        </a:rPr>
                        <a:t>نشطه</a:t>
                      </a:r>
                      <a:r>
                        <a:rPr lang="ar-SA" sz="1400" b="1" baseline="0" dirty="0">
                          <a:latin typeface="Sakkal Majalla" panose="02000000000000000000" pitchFamily="2" charset="-78"/>
                          <a:cs typeface="Sakkal Majalla" panose="02000000000000000000" pitchFamily="2" charset="-78"/>
                        </a:rPr>
                        <a:t> مهارية</a:t>
                      </a:r>
                      <a:endParaRPr lang="ar-AE"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dirty="0">
                          <a:latin typeface="Sakkal Majalla" panose="02000000000000000000" pitchFamily="2" charset="-78"/>
                          <a:cs typeface="Sakkal Majalla" panose="02000000000000000000" pitchFamily="2" charset="-78"/>
                        </a:rPr>
                        <a:t>المكونات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713016">
                <a:tc>
                  <a:txBody>
                    <a:bodyPr/>
                    <a:lstStyle/>
                    <a:p>
                      <a:pPr marL="0" indent="0" algn="r" rtl="1">
                        <a:buFont typeface="Arial" panose="020B0604020202020204" pitchFamily="34" charset="0"/>
                        <a:buNone/>
                      </a:pPr>
                      <a:r>
                        <a:rPr lang="ar-SA" sz="1400" b="1" u="none" baseline="0" dirty="0">
                          <a:solidFill>
                            <a:srgbClr val="FF0000"/>
                          </a:solidFill>
                          <a:latin typeface="Sakkal Majalla" panose="02000000000000000000" pitchFamily="2" charset="-78"/>
                          <a:cs typeface="Sakkal Majalla" panose="02000000000000000000" pitchFamily="2" charset="-78"/>
                        </a:rPr>
                        <a:t>ال</a:t>
                      </a:r>
                      <a:r>
                        <a:rPr lang="ar-AE" sz="1400" b="1" u="none" baseline="0" dirty="0">
                          <a:solidFill>
                            <a:srgbClr val="FF0000"/>
                          </a:solidFill>
                          <a:latin typeface="Sakkal Majalla" panose="02000000000000000000" pitchFamily="2" charset="-78"/>
                          <a:cs typeface="Sakkal Majalla" panose="02000000000000000000" pitchFamily="2" charset="-78"/>
                        </a:rPr>
                        <a:t>أن</a:t>
                      </a:r>
                      <a:r>
                        <a:rPr lang="ar-SA" sz="1400" b="1" u="none" baseline="0" dirty="0">
                          <a:solidFill>
                            <a:srgbClr val="FF0000"/>
                          </a:solidFill>
                          <a:latin typeface="Sakkal Majalla" panose="02000000000000000000" pitchFamily="2" charset="-78"/>
                          <a:cs typeface="Sakkal Majalla" panose="02000000000000000000" pitchFamily="2" charset="-78"/>
                        </a:rPr>
                        <a:t>شطه الصفية </a:t>
                      </a:r>
                      <a:r>
                        <a:rPr lang="ar-AE" sz="1400" b="1" u="none" baseline="0" dirty="0">
                          <a:solidFill>
                            <a:srgbClr val="FF0000"/>
                          </a:solidFill>
                          <a:latin typeface="Sakkal Majalla" panose="02000000000000000000" pitchFamily="2" charset="-78"/>
                          <a:cs typeface="Sakkal Majalla" panose="02000000000000000000" pitchFamily="2" charset="-78"/>
                        </a:rPr>
                        <a:t>:</a:t>
                      </a:r>
                    </a:p>
                    <a:p>
                      <a:pPr marL="228600" indent="-228600" algn="r" rtl="1">
                        <a:buFont typeface="+mj-lt"/>
                        <a:buAutoNum type="arabicPeriod"/>
                      </a:pPr>
                      <a:r>
                        <a:rPr lang="ar-AE" sz="1400" b="1" baseline="0" dirty="0">
                          <a:latin typeface="Sakkal Majalla" panose="02000000000000000000" pitchFamily="2" charset="-78"/>
                          <a:cs typeface="Sakkal Majalla" panose="02000000000000000000" pitchFamily="2" charset="-78"/>
                        </a:rPr>
                        <a:t>أنشطة تدريب الطالب على النظر في المرآه .</a:t>
                      </a:r>
                    </a:p>
                    <a:p>
                      <a:pPr marL="228600" indent="-228600" algn="r" rtl="1">
                        <a:buFont typeface="+mj-lt"/>
                        <a:buAutoNum type="arabicPeriod"/>
                      </a:pPr>
                      <a:r>
                        <a:rPr lang="ar-AE" sz="1400" b="1" baseline="0" dirty="0">
                          <a:latin typeface="Sakkal Majalla" panose="02000000000000000000" pitchFamily="2" charset="-78"/>
                          <a:cs typeface="Sakkal Majalla" panose="02000000000000000000" pitchFamily="2" charset="-78"/>
                        </a:rPr>
                        <a:t>أنشطة تدريب الطالب  على تقليد حركات الوجه .</a:t>
                      </a:r>
                    </a:p>
                    <a:p>
                      <a:pPr marL="228600" indent="-228600" algn="r" rtl="1">
                        <a:buFont typeface="+mj-lt"/>
                        <a:buAutoNum type="arabicPeriod"/>
                      </a:pPr>
                      <a:r>
                        <a:rPr lang="ar-AE" sz="1400" b="1" baseline="0" dirty="0">
                          <a:latin typeface="Sakkal Majalla" panose="02000000000000000000" pitchFamily="2" charset="-78"/>
                          <a:cs typeface="Sakkal Majalla" panose="02000000000000000000" pitchFamily="2" charset="-78"/>
                        </a:rPr>
                        <a:t>انشطة تدريب الطالب على تقليد حركات االيدين  .</a:t>
                      </a:r>
                      <a:endParaRPr lang="ar-AE" sz="1400" b="1" dirty="0">
                        <a:solidFill>
                          <a:srgbClr val="FF0000"/>
                        </a:solidFill>
                        <a:latin typeface="Sakkal Majalla" panose="02000000000000000000" pitchFamily="2" charset="-78"/>
                        <a:cs typeface="Sakkal Majalla" panose="02000000000000000000" pitchFamily="2" charset="-78"/>
                      </a:endParaRP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kumimoji="0" lang="ar-AE" sz="1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عرض</a:t>
                      </a:r>
                      <a:r>
                        <a:rPr kumimoji="0" lang="en-US" sz="1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  </a:t>
                      </a:r>
                      <a:r>
                        <a:rPr kumimoji="0" lang="ar-AE" sz="1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فيديو تعليمي  عن تقليدالكبار في ارتداء الملابس وتقليدهم في الحركات.</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kumimoji="0" lang="ar-AE" sz="1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عرض صور تعليمية في تقليد لبس الملابس .</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endParaRPr lang="ar-SA" sz="1400" b="1" baseline="0" dirty="0">
                        <a:latin typeface="Sakkal Majalla" panose="02000000000000000000" pitchFamily="2" charset="-78"/>
                        <a:cs typeface="Sakkal Majalla" panose="02000000000000000000" pitchFamily="2" charset="-78"/>
                      </a:endParaRPr>
                    </a:p>
                    <a:p>
                      <a:pPr algn="r" rtl="1"/>
                      <a:r>
                        <a:rPr lang="ar-AE" sz="1400" b="1" baseline="0" dirty="0">
                          <a:solidFill>
                            <a:srgbClr val="FF0000"/>
                          </a:solidFill>
                          <a:latin typeface="Sakkal Majalla" panose="02000000000000000000" pitchFamily="2" charset="-78"/>
                          <a:cs typeface="Sakkal Majalla" panose="02000000000000000000" pitchFamily="2" charset="-78"/>
                        </a:rPr>
                        <a:t>تحليل الهدف : </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400" b="1" baseline="0" dirty="0">
                          <a:solidFill>
                            <a:schemeClr val="tx1"/>
                          </a:solidFill>
                          <a:latin typeface="Sakkal Majalla" panose="02000000000000000000" pitchFamily="2" charset="-78"/>
                          <a:cs typeface="Sakkal Majalla" panose="02000000000000000000" pitchFamily="2" charset="-78"/>
                        </a:rPr>
                        <a:t>1</a:t>
                      </a:r>
                      <a:r>
                        <a:rPr lang="ar-SA" sz="1400" b="1" baseline="0" dirty="0">
                          <a:solidFill>
                            <a:schemeClr val="tx1"/>
                          </a:solidFill>
                          <a:latin typeface="Sakkal Majalla" panose="02000000000000000000" pitchFamily="2" charset="-78"/>
                          <a:cs typeface="Sakkal Majalla" panose="02000000000000000000" pitchFamily="2" charset="-78"/>
                        </a:rPr>
                        <a:t>- </a:t>
                      </a:r>
                      <a:r>
                        <a:rPr lang="ar-AE" sz="1400" b="1" kern="1200" dirty="0">
                          <a:solidFill>
                            <a:schemeClr val="tx1"/>
                          </a:solidFill>
                          <a:effectLst/>
                          <a:latin typeface="Sakkal Majalla" panose="02000000000000000000" pitchFamily="2" charset="-78"/>
                          <a:ea typeface="+mn-ea"/>
                          <a:cs typeface="Sakkal Majalla" panose="02000000000000000000" pitchFamily="2" charset="-78"/>
                        </a:rPr>
                        <a:t>ان يسمي الطالب ملابس الموجوده امامه (جاكيت, بلوز, بنطلون,...)</a:t>
                      </a:r>
                      <a:r>
                        <a:rPr lang="ar-SA" sz="1400" b="1" kern="1200" baseline="0" dirty="0">
                          <a:solidFill>
                            <a:schemeClr val="tx1"/>
                          </a:solidFill>
                          <a:effectLst/>
                          <a:latin typeface="Sakkal Majalla" panose="02000000000000000000" pitchFamily="2" charset="-78"/>
                          <a:ea typeface="+mn-ea"/>
                          <a:cs typeface="Sakkal Majalla" panose="02000000000000000000" pitchFamily="2" charset="-78"/>
                        </a:rPr>
                        <a:t> .</a:t>
                      </a:r>
                      <a:endParaRPr lang="ar-AE" sz="1400" b="1"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baseline="0" dirty="0">
                          <a:solidFill>
                            <a:schemeClr val="tx1"/>
                          </a:solidFill>
                          <a:latin typeface="Sakkal Majalla" panose="02000000000000000000" pitchFamily="2" charset="-78"/>
                          <a:cs typeface="Sakkal Majalla" panose="02000000000000000000" pitchFamily="2" charset="-78"/>
                        </a:rPr>
                        <a:t>2-أن </a:t>
                      </a:r>
                      <a:r>
                        <a:rPr lang="ar-AE" sz="1400" b="1" kern="1200" dirty="0">
                          <a:solidFill>
                            <a:schemeClr val="tx1"/>
                          </a:solidFill>
                          <a:effectLst/>
                          <a:latin typeface="Sakkal Majalla" panose="02000000000000000000" pitchFamily="2" charset="-78"/>
                          <a:ea typeface="+mn-ea"/>
                          <a:cs typeface="Sakkal Majalla" panose="02000000000000000000" pitchFamily="2" charset="-78"/>
                        </a:rPr>
                        <a:t> يختار الطالب ما يريد لبسه من بين الملابس المعروضة عليه</a:t>
                      </a:r>
                      <a:r>
                        <a:rPr lang="en-US" sz="1400" b="1" baseline="0" dirty="0">
                          <a:solidFill>
                            <a:schemeClr val="tx1"/>
                          </a:solidFill>
                          <a:latin typeface="Sakkal Majalla" panose="02000000000000000000" pitchFamily="2" charset="-78"/>
                          <a:cs typeface="Sakkal Majalla" panose="02000000000000000000" pitchFamily="2" charset="-78"/>
                        </a:rPr>
                        <a:t> </a:t>
                      </a:r>
                      <a:r>
                        <a:rPr lang="ar-AE" sz="1400" b="1" baseline="0" dirty="0">
                          <a:solidFill>
                            <a:schemeClr val="tx1"/>
                          </a:solidFill>
                          <a:latin typeface="Sakkal Majalla" panose="02000000000000000000" pitchFamily="2" charset="-78"/>
                          <a:cs typeface="Sakkal Majalla" panose="02000000000000000000" pitchFamily="2" charset="-78"/>
                        </a:rPr>
                        <a:t>.</a:t>
                      </a: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baseline="0" dirty="0">
                          <a:solidFill>
                            <a:schemeClr val="tx1"/>
                          </a:solidFill>
                          <a:latin typeface="Sakkal Majalla" panose="02000000000000000000" pitchFamily="2" charset="-78"/>
                          <a:cs typeface="Sakkal Majalla" panose="02000000000000000000" pitchFamily="2" charset="-78"/>
                        </a:rPr>
                        <a:t>3-أن  </a:t>
                      </a:r>
                      <a:r>
                        <a:rPr lang="ar-AE" sz="1400" b="1" kern="1200" dirty="0">
                          <a:solidFill>
                            <a:schemeClr val="tx1"/>
                          </a:solidFill>
                          <a:effectLst/>
                          <a:latin typeface="Sakkal Majalla" panose="02000000000000000000" pitchFamily="2" charset="-78"/>
                          <a:ea typeface="+mn-ea"/>
                          <a:cs typeface="Sakkal Majalla" panose="02000000000000000000" pitchFamily="2" charset="-78"/>
                        </a:rPr>
                        <a:t>يقلد الطالب المعلمة في البنطال الذي ترتديه باختيار البنطال المناسب من بين 3 بنطلونات/ البلوزة </a:t>
                      </a:r>
                      <a:r>
                        <a:rPr lang="ar-SA" sz="1400" b="1" kern="1200" baseline="0" dirty="0">
                          <a:solidFill>
                            <a:schemeClr val="tx1"/>
                          </a:solidFill>
                          <a:effectLst/>
                          <a:latin typeface="Sakkal Majalla" panose="02000000000000000000" pitchFamily="2" charset="-78"/>
                          <a:ea typeface="+mn-ea"/>
                          <a:cs typeface="Sakkal Majalla" panose="02000000000000000000" pitchFamily="2" charset="-78"/>
                        </a:rPr>
                        <a:t>.</a:t>
                      </a:r>
                      <a:endParaRPr lang="ar-AE" sz="1400" b="1"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baseline="0" dirty="0">
                          <a:solidFill>
                            <a:schemeClr val="tx1"/>
                          </a:solidFill>
                          <a:latin typeface="Sakkal Majalla" panose="02000000000000000000" pitchFamily="2" charset="-78"/>
                          <a:cs typeface="Sakkal Majalla" panose="02000000000000000000" pitchFamily="2" charset="-78"/>
                        </a:rPr>
                        <a:t>4-أن </a:t>
                      </a:r>
                      <a:r>
                        <a:rPr lang="ar-AE" sz="1400" b="1" kern="1200" dirty="0">
                          <a:solidFill>
                            <a:schemeClr val="tx1"/>
                          </a:solidFill>
                          <a:effectLst/>
                          <a:latin typeface="Sakkal Majalla" panose="02000000000000000000" pitchFamily="2" charset="-78"/>
                          <a:ea typeface="+mn-ea"/>
                          <a:cs typeface="Sakkal Majalla" panose="02000000000000000000" pitchFamily="2" charset="-78"/>
                        </a:rPr>
                        <a:t>يسمي الطالب ما اختاره </a:t>
                      </a:r>
                      <a:r>
                        <a:rPr lang="ar-SA" sz="1400" b="1" kern="1200" baseline="0" dirty="0">
                          <a:solidFill>
                            <a:schemeClr val="tx1"/>
                          </a:solidFill>
                          <a:effectLst/>
                          <a:latin typeface="Sakkal Majalla" panose="02000000000000000000" pitchFamily="2" charset="-78"/>
                          <a:ea typeface="+mn-ea"/>
                          <a:cs typeface="Sakkal Majalla" panose="02000000000000000000" pitchFamily="2" charset="-78"/>
                        </a:rPr>
                        <a:t>.</a:t>
                      </a:r>
                      <a:endParaRPr lang="ar-AE" sz="1400" b="1"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en-US" sz="1400" b="1" baseline="0" dirty="0">
                          <a:solidFill>
                            <a:schemeClr val="tx1"/>
                          </a:solidFill>
                          <a:latin typeface="Sakkal Majalla" panose="02000000000000000000" pitchFamily="2" charset="-78"/>
                          <a:cs typeface="Sakkal Majalla" panose="02000000000000000000" pitchFamily="2" charset="-78"/>
                        </a:rPr>
                        <a:t>5</a:t>
                      </a:r>
                      <a:r>
                        <a:rPr lang="ar-SA" sz="1400" b="1" baseline="0" dirty="0">
                          <a:solidFill>
                            <a:schemeClr val="tx1"/>
                          </a:solidFill>
                          <a:latin typeface="Sakkal Majalla" panose="02000000000000000000" pitchFamily="2" charset="-78"/>
                          <a:cs typeface="Sakkal Majalla" panose="02000000000000000000" pitchFamily="2" charset="-78"/>
                        </a:rPr>
                        <a:t>- أن </a:t>
                      </a:r>
                      <a:r>
                        <a:rPr lang="ar-AE" sz="1400" b="1" kern="1200" dirty="0">
                          <a:solidFill>
                            <a:schemeClr val="tx1"/>
                          </a:solidFill>
                          <a:effectLst/>
                          <a:latin typeface="Sakkal Majalla" panose="02000000000000000000" pitchFamily="2" charset="-78"/>
                          <a:ea typeface="+mn-ea"/>
                          <a:cs typeface="Sakkal Majalla" panose="02000000000000000000" pitchFamily="2" charset="-78"/>
                        </a:rPr>
                        <a:t>يقلد الطالب الشخصية المعروضة عليه ( من صور او شخصية حقيقية) باختيار الملابس المناسبة لذلك .</a:t>
                      </a:r>
                      <a:endParaRPr lang="en-US" sz="1400" b="1" kern="1200" dirty="0">
                        <a:solidFill>
                          <a:schemeClr val="tx1"/>
                        </a:solidFill>
                        <a:effectLst/>
                        <a:latin typeface="Sakkal Majalla" panose="02000000000000000000" pitchFamily="2" charset="-78"/>
                        <a:ea typeface="+mn-ea"/>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en-US" sz="1400" b="1" baseline="0" dirty="0">
                          <a:solidFill>
                            <a:schemeClr val="tx1"/>
                          </a:solidFill>
                          <a:latin typeface="Sakkal Majalla" panose="02000000000000000000" pitchFamily="2" charset="-78"/>
                          <a:cs typeface="Sakkal Majalla" panose="02000000000000000000" pitchFamily="2" charset="-78"/>
                        </a:rPr>
                        <a:t>6</a:t>
                      </a:r>
                      <a:r>
                        <a:rPr lang="ar-SA" sz="1400" b="1" baseline="0" dirty="0">
                          <a:solidFill>
                            <a:schemeClr val="tx1"/>
                          </a:solidFill>
                          <a:latin typeface="Sakkal Majalla" panose="02000000000000000000" pitchFamily="2" charset="-78"/>
                          <a:cs typeface="Sakkal Majalla" panose="02000000000000000000" pitchFamily="2" charset="-78"/>
                        </a:rPr>
                        <a:t>- أن </a:t>
                      </a:r>
                      <a:r>
                        <a:rPr lang="ar-AE" sz="1400" b="1" kern="1200" dirty="0">
                          <a:solidFill>
                            <a:schemeClr val="tx1"/>
                          </a:solidFill>
                          <a:effectLst/>
                          <a:latin typeface="Sakkal Majalla" panose="02000000000000000000" pitchFamily="2" charset="-78"/>
                          <a:ea typeface="+mn-ea"/>
                          <a:cs typeface="Sakkal Majalla" panose="02000000000000000000" pitchFamily="2" charset="-78"/>
                        </a:rPr>
                        <a:t>يقلد الطالب شخصيات مختلفة (الام, الاب, ..) من خلال اختيار اللبس المناسب لتلك الشخصية .</a:t>
                      </a:r>
                      <a:endParaRPr lang="en-US" sz="1400" b="1" kern="1200" dirty="0">
                        <a:solidFill>
                          <a:schemeClr val="tx1"/>
                        </a:solidFill>
                        <a:effectLst/>
                        <a:latin typeface="Sakkal Majalla" panose="02000000000000000000" pitchFamily="2" charset="-78"/>
                        <a:ea typeface="+mn-ea"/>
                        <a:cs typeface="Sakkal Majalla" panose="02000000000000000000" pitchFamily="2" charset="-78"/>
                      </a:endParaRPr>
                    </a:p>
                    <a:p>
                      <a:pPr algn="r" rtl="1"/>
                      <a:endParaRPr lang="ar-AE" sz="1400" b="1" baseline="0" dirty="0">
                        <a:solidFill>
                          <a:schemeClr val="tx1"/>
                        </a:solidFill>
                        <a:latin typeface="Sakkal Majalla" panose="02000000000000000000" pitchFamily="2" charset="-78"/>
                        <a:cs typeface="Sakkal Majalla" panose="02000000000000000000" pitchFamily="2" charset="-78"/>
                      </a:endParaRPr>
                    </a:p>
                    <a:p>
                      <a:pPr algn="r" rtl="1"/>
                      <a:endParaRPr lang="ar-AE" sz="1400" b="1"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dirty="0">
                          <a:solidFill>
                            <a:srgbClr val="FF0000"/>
                          </a:solidFill>
                          <a:latin typeface="Sakkal Majalla" panose="02000000000000000000" pitchFamily="2" charset="-78"/>
                          <a:cs typeface="Sakkal Majalla" panose="02000000000000000000" pitchFamily="2" charset="-78"/>
                        </a:rPr>
                        <a:t>نقاط مهمة في  الحصة الدرسية</a:t>
                      </a:r>
                      <a:endParaRPr lang="ar-SA" sz="1400" b="1" baseline="0" dirty="0">
                        <a:latin typeface="Sakkal Majalla" panose="02000000000000000000" pitchFamily="2" charset="-78"/>
                        <a:cs typeface="Sakkal Majalla" panose="02000000000000000000" pitchFamily="2" charset="-78"/>
                      </a:endParaRPr>
                    </a:p>
                    <a:p>
                      <a:pPr algn="r" rtl="1"/>
                      <a:r>
                        <a:rPr lang="ar-AE" sz="1400" b="1" dirty="0">
                          <a:latin typeface="Sakkal Majalla" panose="02000000000000000000" pitchFamily="2" charset="-78"/>
                          <a:cs typeface="Sakkal Majalla" panose="02000000000000000000" pitchFamily="2" charset="-78"/>
                        </a:rPr>
                        <a:t>  -تحفيز الطالب على التفاعل مع المعلمة.</a:t>
                      </a:r>
                    </a:p>
                    <a:p>
                      <a:pPr algn="r" rtl="1"/>
                      <a:r>
                        <a:rPr lang="ar-AE" sz="1400" b="1" dirty="0">
                          <a:latin typeface="Sakkal Majalla" panose="02000000000000000000" pitchFamily="2" charset="-78"/>
                          <a:cs typeface="Sakkal Majalla" panose="02000000000000000000" pitchFamily="2" charset="-78"/>
                        </a:rPr>
                        <a:t>. مراعاة الفروق الفردية للحالات وإن تشابهت نسبة الذكاء والتقييم.</a:t>
                      </a:r>
                    </a:p>
                    <a:p>
                      <a:pPr algn="r" rtl="1"/>
                      <a:r>
                        <a:rPr lang="ar-AE" sz="1400" b="1" dirty="0">
                          <a:latin typeface="Sakkal Majalla" panose="02000000000000000000" pitchFamily="2" charset="-78"/>
                          <a:cs typeface="Sakkal Majalla" panose="02000000000000000000" pitchFamily="2" charset="-78"/>
                        </a:rPr>
                        <a:t>.إعطاء كل طالب حقه من الحصة .</a:t>
                      </a:r>
                    </a:p>
                    <a:p>
                      <a:pPr algn="r" rtl="1"/>
                      <a:r>
                        <a:rPr lang="ar-AE" sz="1400" b="1" dirty="0">
                          <a:latin typeface="Sakkal Majalla" panose="02000000000000000000" pitchFamily="2" charset="-78"/>
                          <a:cs typeface="Sakkal Majalla" panose="02000000000000000000" pitchFamily="2" charset="-78"/>
                        </a:rPr>
                        <a:t>. تقسيم الحصة إلى عمل جماعي وفردي .</a:t>
                      </a:r>
                    </a:p>
                    <a:p>
                      <a:pPr algn="r" rtl="1"/>
                      <a:r>
                        <a:rPr lang="ar-AE" sz="1400" b="1" dirty="0">
                          <a:latin typeface="Sakkal Majalla" panose="02000000000000000000" pitchFamily="2" charset="-78"/>
                          <a:cs typeface="Sakkal Majalla" panose="02000000000000000000" pitchFamily="2" charset="-78"/>
                        </a:rPr>
                        <a:t>-يمكن الدمج بين الأساليب لتحقيق أقصى فائدة ممكنة.</a:t>
                      </a:r>
                      <a:endParaRPr lang="ar-AE" sz="1400" b="1" baseline="0" dirty="0">
                        <a:latin typeface="Sakkal Majalla" panose="02000000000000000000" pitchFamily="2" charset="-78"/>
                        <a:cs typeface="Sakkal Majalla" panose="02000000000000000000" pitchFamily="2" charset="-78"/>
                      </a:endParaRPr>
                    </a:p>
                    <a:p>
                      <a:pPr algn="r" rtl="1"/>
                      <a:endParaRPr lang="ar-AE" sz="1400" b="1" u="none" baseline="0" dirty="0">
                        <a:latin typeface="Sakkal Majalla" panose="02000000000000000000" pitchFamily="2" charset="-78"/>
                        <a:cs typeface="Sakkal Majalla" panose="02000000000000000000" pitchFamily="2" charset="-78"/>
                      </a:endParaRPr>
                    </a:p>
                    <a:p>
                      <a:pPr algn="r" rtl="1"/>
                      <a:endParaRPr lang="ar-AE" sz="1400" b="1" baseline="0" dirty="0">
                        <a:solidFill>
                          <a:schemeClr val="tx1"/>
                        </a:solidFill>
                        <a:latin typeface="Sakkal Majalla" panose="02000000000000000000" pitchFamily="2" charset="-78"/>
                        <a:cs typeface="Sakkal Majalla" panose="02000000000000000000" pitchFamily="2" charset="-78"/>
                      </a:endParaRPr>
                    </a:p>
                    <a:p>
                      <a:pPr algn="r" rtl="1"/>
                      <a:endParaRPr lang="ar-AE" sz="1400" b="1"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SA" sz="1400" b="1" u="none" baseline="0" dirty="0">
                        <a:solidFill>
                          <a:schemeClr val="tx1"/>
                        </a:solidFill>
                        <a:latin typeface="Sakkal Majalla" panose="02000000000000000000" pitchFamily="2" charset="-78"/>
                        <a:cs typeface="Sakkal Majalla" panose="02000000000000000000" pitchFamily="2" charset="-78"/>
                      </a:endParaRPr>
                    </a:p>
                    <a:p>
                      <a:pPr algn="r" rtl="1"/>
                      <a:endParaRPr lang="ar-SA" sz="1400" b="1" u="none" baseline="0" dirty="0">
                        <a:solidFill>
                          <a:schemeClr val="tx1"/>
                        </a:solidFill>
                        <a:latin typeface="Sakkal Majalla" panose="02000000000000000000" pitchFamily="2" charset="-78"/>
                        <a:cs typeface="Sakkal Majalla" panose="02000000000000000000" pitchFamily="2" charset="-78"/>
                      </a:endParaRPr>
                    </a:p>
                    <a:p>
                      <a:pPr algn="r" rtl="1"/>
                      <a:endParaRPr lang="ar-SA" sz="14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8" name="Date Placeholder 17"/>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CADBA5E-4532-4792-A258-A0D67C635858}" type="datetime3">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 February 2021</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9" name="Slide Number Placeholder 1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9F505-338F-4A63-8E60-F3E66EC2060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Picture 4" descr="A picture containing text&#10;&#10;Description automatically generated">
            <a:extLst>
              <a:ext uri="{FF2B5EF4-FFF2-40B4-BE49-F238E27FC236}">
                <a16:creationId xmlns:a16="http://schemas.microsoft.com/office/drawing/2014/main" id="{3F8F1ACF-FEFE-774E-A0DE-5C0E568C78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500" y="1188085"/>
            <a:ext cx="3937000" cy="2070100"/>
          </a:xfrm>
          <a:prstGeom prst="rect">
            <a:avLst/>
          </a:prstGeom>
        </p:spPr>
      </p:pic>
      <p:pic>
        <p:nvPicPr>
          <p:cNvPr id="8" name="Picture 7" descr="A picture containing text&#10;&#10;Description automatically generated">
            <a:extLst>
              <a:ext uri="{FF2B5EF4-FFF2-40B4-BE49-F238E27FC236}">
                <a16:creationId xmlns:a16="http://schemas.microsoft.com/office/drawing/2014/main" id="{BDCA27A4-77C0-1245-97BB-4ED9D2F921D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8500" y="3954779"/>
            <a:ext cx="3937000" cy="2186861"/>
          </a:xfrm>
          <a:prstGeom prst="rect">
            <a:avLst/>
          </a:prstGeom>
        </p:spPr>
      </p:pic>
    </p:spTree>
    <p:extLst>
      <p:ext uri="{BB962C8B-B14F-4D97-AF65-F5344CB8AC3E}">
        <p14:creationId xmlns:p14="http://schemas.microsoft.com/office/powerpoint/2010/main" val="3024667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276403041"/>
              </p:ext>
            </p:extLst>
          </p:nvPr>
        </p:nvGraphicFramePr>
        <p:xfrm>
          <a:off x="180109" y="276529"/>
          <a:ext cx="11804073" cy="6314980"/>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334090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u="none" baseline="0" dirty="0">
                          <a:solidFill>
                            <a:srgbClr val="FF0000"/>
                          </a:solidFill>
                          <a:latin typeface="Sakkal Majalla" panose="02000000000000000000" pitchFamily="2" charset="-78"/>
                          <a:cs typeface="Sakkal Majalla" panose="02000000000000000000" pitchFamily="2" charset="-78"/>
                        </a:rPr>
                        <a:t>الحصة الدراسية:</a:t>
                      </a:r>
                      <a:endParaRPr lang="ar-AE" sz="1400" b="1" u="none"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u="none" baseline="0" dirty="0">
                          <a:solidFill>
                            <a:schemeClr val="tx1"/>
                          </a:solidFill>
                          <a:latin typeface="Sakkal Majalla" panose="02000000000000000000" pitchFamily="2" charset="-78"/>
                          <a:cs typeface="Sakkal Majalla" panose="02000000000000000000" pitchFamily="2" charset="-78"/>
                        </a:rPr>
                        <a:t>أهداف أخرى: 1 - تنمية مهارة التقليد 2- تنمية المهارات الحركية الصغرى  3- تنمية الحركات الكبرى.   </a:t>
                      </a:r>
                      <a:r>
                        <a:rPr lang="en-US" sz="1400" b="1" u="none" baseline="0" dirty="0">
                          <a:solidFill>
                            <a:schemeClr val="tx1"/>
                          </a:solidFill>
                          <a:latin typeface="Sakkal Majalla" panose="02000000000000000000" pitchFamily="2" charset="-78"/>
                          <a:cs typeface="Sakkal Majalla" panose="02000000000000000000" pitchFamily="2" charset="-78"/>
                        </a:rPr>
                        <a:t>4</a:t>
                      </a:r>
                      <a:r>
                        <a:rPr lang="ar-SA" sz="1400" b="1" u="none" baseline="0" dirty="0">
                          <a:solidFill>
                            <a:schemeClr val="tx1"/>
                          </a:solidFill>
                          <a:latin typeface="Sakkal Majalla" panose="02000000000000000000" pitchFamily="2" charset="-78"/>
                          <a:cs typeface="Sakkal Majalla" panose="02000000000000000000" pitchFamily="2" charset="-78"/>
                        </a:rPr>
                        <a:t> – تنمية مهارة التخيل عند الطالب .</a:t>
                      </a:r>
                      <a:endParaRPr lang="ar-AE" sz="1400" b="1" u="none" baseline="0" dirty="0">
                        <a:solidFill>
                          <a:schemeClr val="tx1"/>
                        </a:solidFill>
                        <a:latin typeface="Sakkal Majalla" panose="02000000000000000000" pitchFamily="2" charset="-78"/>
                        <a:cs typeface="Sakkal Majalla" panose="02000000000000000000" pitchFamily="2" charset="-78"/>
                      </a:endParaRPr>
                    </a:p>
                    <a:p>
                      <a:pPr algn="r" rtl="1"/>
                      <a:endParaRPr lang="ar-AE" sz="1400" b="1" u="none" baseline="0" dirty="0">
                        <a:solidFill>
                          <a:schemeClr val="tx1"/>
                        </a:solidFill>
                        <a:latin typeface="Sakkal Majalla" panose="02000000000000000000" pitchFamily="2" charset="-78"/>
                        <a:cs typeface="Sakkal Majalla" panose="02000000000000000000" pitchFamily="2" charset="-78"/>
                      </a:endParaRPr>
                    </a:p>
                    <a:p>
                      <a:pPr marL="228600" indent="-228600" algn="r" rtl="1">
                        <a:buFont typeface="+mj-lt"/>
                        <a:buAutoNum type="arabicPeriod"/>
                      </a:pPr>
                      <a:r>
                        <a:rPr lang="ar-AE" sz="1400" b="1" u="none" baseline="0" dirty="0">
                          <a:solidFill>
                            <a:schemeClr val="tx1"/>
                          </a:solidFill>
                          <a:latin typeface="Sakkal Majalla" panose="02000000000000000000" pitchFamily="2" charset="-78"/>
                          <a:cs typeface="Sakkal Majalla" panose="02000000000000000000" pitchFamily="2" charset="-78"/>
                        </a:rPr>
                        <a:t>التهيئة للحصة (إلقاء التحية ، السلام على الطلاب ، التذكير بما تم تعلمه في الحصة السابقة).</a:t>
                      </a:r>
                    </a:p>
                    <a:p>
                      <a:pPr marL="228600" indent="-228600" algn="r" rtl="1">
                        <a:buFont typeface="+mj-lt"/>
                        <a:buAutoNum type="arabicPeriod"/>
                      </a:pPr>
                      <a:r>
                        <a:rPr lang="ar-AE" sz="1400" b="1" u="none" baseline="0" dirty="0">
                          <a:solidFill>
                            <a:schemeClr val="tx1"/>
                          </a:solidFill>
                          <a:latin typeface="Sakkal Majalla" panose="02000000000000000000" pitchFamily="2" charset="-78"/>
                          <a:cs typeface="Sakkal Majalla" panose="02000000000000000000" pitchFamily="2" charset="-78"/>
                        </a:rPr>
                        <a:t>عرض فيديو خاص بالدرس تقليد حركات الكبار .</a:t>
                      </a:r>
                    </a:p>
                    <a:p>
                      <a:pPr marL="228600" indent="-228600" algn="r" rtl="1">
                        <a:buFont typeface="+mj-lt"/>
                        <a:buAutoNum type="arabicPeriod"/>
                      </a:pPr>
                      <a:r>
                        <a:rPr lang="ar-AE" sz="1400" b="1" u="none" baseline="0" dirty="0">
                          <a:solidFill>
                            <a:schemeClr val="tx1"/>
                          </a:solidFill>
                          <a:latin typeface="Sakkal Majalla" panose="02000000000000000000" pitchFamily="2" charset="-78"/>
                          <a:cs typeface="Sakkal Majalla" panose="02000000000000000000" pitchFamily="2" charset="-78"/>
                        </a:rPr>
                        <a:t>تدريبات  على  تنمية المهارات الحركية الصغرى  ، والحكات الكبرى .</a:t>
                      </a: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400" b="1" u="none" baseline="0" dirty="0">
                          <a:solidFill>
                            <a:schemeClr val="tx1"/>
                          </a:solidFill>
                          <a:latin typeface="Sakkal Majalla" panose="02000000000000000000" pitchFamily="2" charset="-78"/>
                          <a:cs typeface="Sakkal Majalla" panose="02000000000000000000" pitchFamily="2" charset="-78"/>
                        </a:rPr>
                        <a:t>يبتكر المدرس أنشطة وتمارين إضافية  مثل </a:t>
                      </a:r>
                      <a:r>
                        <a:rPr lang="ar-AE" sz="1400" b="1" kern="1200" dirty="0">
                          <a:solidFill>
                            <a:schemeClr val="tx1"/>
                          </a:solidFill>
                          <a:effectLst/>
                          <a:latin typeface="Sakkal Majalla" panose="02000000000000000000" pitchFamily="2" charset="-78"/>
                          <a:ea typeface="+mn-ea"/>
                          <a:cs typeface="Sakkal Majalla" panose="02000000000000000000" pitchFamily="2" charset="-78"/>
                        </a:rPr>
                        <a:t>افراد ركن خاص يتم فيه وضع شخصيات ودمى وملابس مختلفة .</a:t>
                      </a:r>
                      <a:endParaRPr lang="en-US" sz="1400" b="1" kern="1200" dirty="0">
                        <a:solidFill>
                          <a:schemeClr val="tx1"/>
                        </a:solidFill>
                        <a:effectLst/>
                        <a:latin typeface="Sakkal Majalla" panose="02000000000000000000" pitchFamily="2" charset="-78"/>
                        <a:ea typeface="+mn-ea"/>
                        <a:cs typeface="Sakkal Majalla" panose="02000000000000000000" pitchFamily="2" charset="-78"/>
                      </a:endParaRPr>
                    </a:p>
                    <a:p>
                      <a:pPr marL="228600" indent="-228600" algn="r" rtl="1">
                        <a:buFont typeface="+mj-lt"/>
                        <a:buAutoNum type="arabicPeriod"/>
                      </a:pPr>
                      <a:r>
                        <a:rPr lang="ar-AE" sz="1400" b="1" u="none" baseline="0" dirty="0">
                          <a:solidFill>
                            <a:schemeClr val="tx1"/>
                          </a:solidFill>
                          <a:latin typeface="Sakkal Majalla" panose="02000000000000000000" pitchFamily="2" charset="-78"/>
                          <a:cs typeface="Sakkal Majalla" panose="02000000000000000000" pitchFamily="2" charset="-78"/>
                        </a:rPr>
                        <a:t>.</a:t>
                      </a:r>
                      <a:endParaRPr lang="ar-AE" sz="14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النشاط الرياضي </a:t>
                      </a:r>
                      <a:r>
                        <a:rPr lang="en-GB" sz="1400" b="1" u="none" baseline="0" dirty="0">
                          <a:solidFill>
                            <a:srgbClr val="FF0000"/>
                          </a:solidFill>
                          <a:latin typeface="Sakkal Majalla" panose="02000000000000000000" pitchFamily="2" charset="-78"/>
                          <a:cs typeface="Sakkal Majalla" panose="02000000000000000000" pitchFamily="2" charset="-78"/>
                        </a:rPr>
                        <a:t>:</a:t>
                      </a:r>
                      <a:endParaRPr lang="ar-AE" sz="1400" b="1" u="none" baseline="0" dirty="0">
                        <a:solidFill>
                          <a:schemeClr val="tx1"/>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AE" sz="1400" b="1" i="0" u="none" strike="noStrike" kern="1200" cap="none" spc="0" normalizeH="0" baseline="0" noProof="0" dirty="0">
                          <a:ln>
                            <a:noFill/>
                          </a:ln>
                          <a:effectLst/>
                          <a:uLnTx/>
                          <a:uFillTx/>
                          <a:latin typeface="Sakkal Majalla" panose="02000000000000000000" pitchFamily="2" charset="-78"/>
                          <a:ea typeface="+mn-ea"/>
                          <a:cs typeface="Sakkal Majalla" panose="02000000000000000000" pitchFamily="2" charset="-78"/>
                        </a:rPr>
                        <a:t>نشاط عمل مسابقة  بين مجموعات الفصل بحيث كل مجموعة تلقد شخصية في ارتداء الملابس والحركات وأول مجموعة تنتهي هو الفريق الفائز.</a:t>
                      </a:r>
                      <a:endParaRPr lang="en-US" sz="1400" b="1" u="none" baseline="0" dirty="0">
                        <a:solidFill>
                          <a:srgbClr val="FF0000"/>
                        </a:solidFill>
                        <a:latin typeface="Sakkal Majalla" panose="02000000000000000000" pitchFamily="2" charset="-78"/>
                        <a:cs typeface="Sakkal Majalla" panose="02000000000000000000" pitchFamily="2" charset="-78"/>
                      </a:endParaRPr>
                    </a:p>
                    <a:p>
                      <a:pPr algn="r" rtl="1"/>
                      <a:endParaRPr lang="en-US" sz="1400" b="1" u="none" baseline="0" dirty="0">
                        <a:solidFill>
                          <a:srgbClr val="FF0000"/>
                        </a:solidFill>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النشاط الفني:</a:t>
                      </a:r>
                    </a:p>
                    <a:p>
                      <a:pPr marL="228600" indent="-228600" algn="r" rtl="1">
                        <a:buFont typeface="+mj-lt"/>
                        <a:buAutoNum type="arabicPeriod"/>
                      </a:pPr>
                      <a:r>
                        <a:rPr lang="ar-SA" sz="1400" b="1" u="none" baseline="0" dirty="0">
                          <a:solidFill>
                            <a:schemeClr val="tx1"/>
                          </a:solidFill>
                          <a:latin typeface="Sakkal Majalla" panose="02000000000000000000" pitchFamily="2" charset="-78"/>
                          <a:cs typeface="Sakkal Majalla" panose="02000000000000000000" pitchFamily="2" charset="-78"/>
                        </a:rPr>
                        <a:t>عرض صور لشخصيات مختلفة وطلب من الطالب تقليد هذه الصور بالرسم من حيث اللبس وتعبيرات الوجه .</a:t>
                      </a:r>
                      <a:endParaRPr lang="ar-AE" sz="1400" b="1" u="none" baseline="0" dirty="0">
                        <a:solidFill>
                          <a:schemeClr val="tx1"/>
                        </a:solidFill>
                        <a:latin typeface="Sakkal Majalla" panose="02000000000000000000" pitchFamily="2" charset="-78"/>
                        <a:cs typeface="Sakkal Majalla" panose="02000000000000000000" pitchFamily="2" charset="-78"/>
                      </a:endParaRPr>
                    </a:p>
                    <a:p>
                      <a:pPr algn="r" rtl="1"/>
                      <a:endParaRPr lang="ar-AE" sz="1400" b="1" u="none" baseline="0" dirty="0">
                        <a:solidFill>
                          <a:schemeClr val="tx1"/>
                        </a:solidFill>
                        <a:latin typeface="Sakkal Majalla" panose="02000000000000000000" pitchFamily="2" charset="-78"/>
                        <a:cs typeface="Sakkal Majalla" panose="02000000000000000000" pitchFamily="2" charset="-78"/>
                      </a:endParaRPr>
                    </a:p>
                    <a:p>
                      <a:pPr algn="r" rtl="1"/>
                      <a:r>
                        <a:rPr lang="ar-AE" sz="1400" b="1" u="none" baseline="0" dirty="0">
                          <a:solidFill>
                            <a:srgbClr val="FF0000"/>
                          </a:solidFill>
                          <a:latin typeface="Sakkal Majalla" panose="02000000000000000000" pitchFamily="2" charset="-78"/>
                          <a:cs typeface="Sakkal Majalla" panose="02000000000000000000" pitchFamily="2" charset="-78"/>
                        </a:rPr>
                        <a:t>النشاط الموسيقى: </a:t>
                      </a:r>
                    </a:p>
                    <a:p>
                      <a:pPr algn="r" rtl="1"/>
                      <a:r>
                        <a:rPr lang="en-US" sz="1400" b="1" u="none" baseline="0" dirty="0">
                          <a:solidFill>
                            <a:schemeClr val="tx1"/>
                          </a:solidFill>
                          <a:latin typeface="Sakkal Majalla" panose="02000000000000000000" pitchFamily="2" charset="-78"/>
                          <a:cs typeface="Sakkal Majalla" panose="02000000000000000000" pitchFamily="2" charset="-78"/>
                        </a:rPr>
                        <a:t>1</a:t>
                      </a:r>
                      <a:r>
                        <a:rPr lang="ar-SA" sz="1400" b="1" u="none" baseline="0" dirty="0">
                          <a:solidFill>
                            <a:schemeClr val="tx1"/>
                          </a:solidFill>
                          <a:latin typeface="Sakkal Majalla" panose="02000000000000000000" pitchFamily="2" charset="-78"/>
                          <a:cs typeface="Sakkal Majalla" panose="02000000000000000000" pitchFamily="2" charset="-78"/>
                        </a:rPr>
                        <a:t>- تقديم عمل فني </a:t>
                      </a:r>
                      <a:r>
                        <a:rPr lang="ar-SA" sz="1400" b="1" u="none" baseline="0" dirty="0">
                          <a:solidFill>
                            <a:schemeClr val="accent6">
                              <a:lumMod val="75000"/>
                            </a:schemeClr>
                          </a:solidFill>
                          <a:latin typeface="Sakkal Majalla" panose="02000000000000000000" pitchFamily="2" charset="-78"/>
                          <a:cs typeface="Sakkal Majalla" panose="02000000000000000000" pitchFamily="2" charset="-78"/>
                        </a:rPr>
                        <a:t>مسرح العرائس </a:t>
                      </a:r>
                      <a:r>
                        <a:rPr lang="ar-SA" sz="1400" b="1" u="none" baseline="0" dirty="0">
                          <a:solidFill>
                            <a:schemeClr val="tx1"/>
                          </a:solidFill>
                          <a:latin typeface="Sakkal Majalla" panose="02000000000000000000" pitchFamily="2" charset="-78"/>
                          <a:cs typeface="Sakkal Majalla" panose="02000000000000000000" pitchFamily="2" charset="-78"/>
                        </a:rPr>
                        <a:t>وأن يقدم كل طالب شخصية من الشخصيات .</a:t>
                      </a:r>
                      <a:endParaRPr lang="ar-AE" sz="1400" b="1" u="none" baseline="0" dirty="0">
                        <a:solidFill>
                          <a:schemeClr val="tx1"/>
                        </a:solidFill>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دليل للمعلم</a:t>
                      </a:r>
                    </a:p>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marL="0" marR="0" lvl="0" indent="0" algn="r" defTabSz="914400" rtl="1" eaLnBrk="1" fontAlgn="auto" latinLnBrk="0" hangingPunct="1">
                        <a:lnSpc>
                          <a:spcPct val="100000"/>
                        </a:lnSpc>
                        <a:spcBef>
                          <a:spcPts val="0"/>
                        </a:spcBef>
                        <a:spcAft>
                          <a:spcPts val="0"/>
                        </a:spcAft>
                        <a:buClrTx/>
                        <a:buSzTx/>
                        <a:buFont typeface="+mj-lt"/>
                        <a:buNone/>
                        <a:tabLst/>
                        <a:defRPr/>
                      </a:pPr>
                      <a:r>
                        <a:rPr lang="ar-AE" sz="1400" b="1" baseline="0" dirty="0">
                          <a:latin typeface="Sakkal Majalla" panose="02000000000000000000" pitchFamily="2" charset="-78"/>
                          <a:cs typeface="Sakkal Majalla" panose="02000000000000000000" pitchFamily="2" charset="-78"/>
                        </a:rPr>
                        <a:t>يساعد الأهل ابنهم  بتوفير مرآه والتدرب على تقليد حركات الوجه والشفاه ويمكن أيضاً أن يحضر الأهل مع ابنهم السيرك ويرون المهرج الذي يقوم بعمل حركات بهلوانية مضحكة.</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الواجب المنزلي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319971">
                <a:tc>
                  <a:txBody>
                    <a:bodyPr/>
                    <a:lstStyle/>
                    <a:p>
                      <a:pPr algn="r" rtl="1"/>
                      <a:r>
                        <a:rPr lang="ar-AE" sz="1400" b="1" baseline="0" dirty="0">
                          <a:latin typeface="Sakkal Majalla" panose="02000000000000000000" pitchFamily="2" charset="-78"/>
                          <a:cs typeface="Sakkal Majalla" panose="02000000000000000000" pitchFamily="2" charset="-78"/>
                        </a:rPr>
                        <a:t>مجموعة تدريبات على الآيباد  ،  سمارت بورد  ،،، توك </a:t>
                      </a:r>
                    </a:p>
                    <a:p>
                      <a:pPr marL="0" indent="0" algn="r" rtl="1">
                        <a:buFont typeface="+mj-lt"/>
                        <a:buNone/>
                      </a:pPr>
                      <a:endParaRPr lang="ar-AE" sz="1400" b="1" baseline="0" dirty="0">
                        <a:latin typeface="Sakkal Majalla" panose="02000000000000000000" pitchFamily="2" charset="-78"/>
                        <a:cs typeface="Sakkal Majalla" panose="02000000000000000000" pitchFamily="2" charset="-78"/>
                      </a:endParaRPr>
                    </a:p>
                    <a:p>
                      <a:pPr marL="228600" marR="0" lvl="0" indent="-228600" algn="r" defTabSz="914400" rtl="1" eaLnBrk="1" fontAlgn="auto" latinLnBrk="0" hangingPunct="1">
                        <a:lnSpc>
                          <a:spcPct val="100000"/>
                        </a:lnSpc>
                        <a:spcBef>
                          <a:spcPts val="0"/>
                        </a:spcBef>
                        <a:spcAft>
                          <a:spcPts val="0"/>
                        </a:spcAft>
                        <a:buClrTx/>
                        <a:buSzTx/>
                        <a:buFont typeface="+mj-lt"/>
                        <a:buAutoNum type="arabicPeriod"/>
                        <a:tabLst/>
                        <a:defRPr/>
                      </a:pPr>
                      <a:r>
                        <a:rPr lang="ar-AE" sz="1400" b="1" baseline="0" dirty="0">
                          <a:latin typeface="Sakkal Majalla" panose="02000000000000000000" pitchFamily="2" charset="-78"/>
                          <a:cs typeface="Sakkal Majalla" panose="02000000000000000000" pitchFamily="2" charset="-78"/>
                        </a:rPr>
                        <a:t>عرض فيديو  عن تقليد الشخصيات المختلفة  .</a:t>
                      </a:r>
                    </a:p>
                    <a:p>
                      <a:pPr marL="0" marR="0" lvl="0" indent="0" algn="r" defTabSz="914400" rtl="1" eaLnBrk="1" fontAlgn="auto" latinLnBrk="0" hangingPunct="1">
                        <a:lnSpc>
                          <a:spcPct val="100000"/>
                        </a:lnSpc>
                        <a:spcBef>
                          <a:spcPts val="0"/>
                        </a:spcBef>
                        <a:spcAft>
                          <a:spcPts val="0"/>
                        </a:spcAft>
                        <a:buClrTx/>
                        <a:buSzTx/>
                        <a:buFont typeface="+mj-lt"/>
                        <a:buNone/>
                        <a:tabLst/>
                        <a:defRPr/>
                      </a:pPr>
                      <a:endParaRPr lang="ar-AE" sz="1400" b="1" baseline="0"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تمارين إلكترونية</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baseline="0" dirty="0">
                          <a:solidFill>
                            <a:srgbClr val="FF0000"/>
                          </a:solidFill>
                          <a:latin typeface="Sakkal Majalla" panose="02000000000000000000" pitchFamily="2" charset="-78"/>
                          <a:cs typeface="Sakkal Majalla" panose="02000000000000000000" pitchFamily="2" charset="-78"/>
                        </a:rPr>
                        <a:t>متوسط: </a:t>
                      </a:r>
                      <a:r>
                        <a:rPr lang="ar-AE" sz="1400" b="1" kern="1200" dirty="0">
                          <a:solidFill>
                            <a:schemeClr val="tx1"/>
                          </a:solidFill>
                          <a:effectLst/>
                          <a:latin typeface="Sakkal Majalla" panose="02000000000000000000" pitchFamily="2" charset="-78"/>
                          <a:ea typeface="+mn-ea"/>
                          <a:cs typeface="Sakkal Majalla" panose="02000000000000000000" pitchFamily="2" charset="-78"/>
                        </a:rPr>
                        <a:t>ارتداء ملابس الكبار وتقليدهم </a:t>
                      </a:r>
                      <a:r>
                        <a:rPr lang="ar-SA" sz="1400" b="1" dirty="0">
                          <a:latin typeface="Sakkal Majalla" panose="02000000000000000000" pitchFamily="2" charset="-78"/>
                          <a:cs typeface="Sakkal Majalla" panose="02000000000000000000" pitchFamily="2" charset="-78"/>
                        </a:rPr>
                        <a:t>بمساعدة جسدية بسيطة   .               </a:t>
                      </a:r>
                      <a:r>
                        <a:rPr lang="ar-AE" sz="1400" b="1" baseline="0" dirty="0">
                          <a:solidFill>
                            <a:srgbClr val="FF0000"/>
                          </a:solidFill>
                          <a:latin typeface="Sakkal Majalla" panose="02000000000000000000" pitchFamily="2" charset="-78"/>
                          <a:cs typeface="Sakkal Majalla" panose="02000000000000000000" pitchFamily="2" charset="-78"/>
                        </a:rPr>
                        <a:t>جيد: </a:t>
                      </a:r>
                      <a:r>
                        <a:rPr lang="ar-AE" sz="1400" b="1" kern="1200" dirty="0">
                          <a:solidFill>
                            <a:schemeClr val="tx1"/>
                          </a:solidFill>
                          <a:effectLst/>
                          <a:latin typeface="Sakkal Majalla" panose="02000000000000000000" pitchFamily="2" charset="-78"/>
                          <a:ea typeface="+mn-ea"/>
                          <a:cs typeface="Sakkal Majalla" panose="02000000000000000000" pitchFamily="2" charset="-78"/>
                        </a:rPr>
                        <a:t>ارتداء ملابس الكبار وتقليدهم </a:t>
                      </a:r>
                      <a:r>
                        <a:rPr lang="ar-SA" sz="1400" b="1" dirty="0">
                          <a:latin typeface="Sakkal Majalla" panose="02000000000000000000" pitchFamily="2" charset="-78"/>
                          <a:cs typeface="Sakkal Majalla" panose="02000000000000000000" pitchFamily="2" charset="-78"/>
                        </a:rPr>
                        <a:t>مع بعض الدعم اللفظي .</a:t>
                      </a:r>
                      <a:endParaRPr lang="en-US" sz="1400" b="1"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400" b="1" baseline="0" dirty="0">
                          <a:solidFill>
                            <a:srgbClr val="FF0000"/>
                          </a:solidFill>
                          <a:latin typeface="Sakkal Majalla" panose="02000000000000000000" pitchFamily="2" charset="-78"/>
                          <a:cs typeface="Sakkal Majalla" panose="02000000000000000000" pitchFamily="2" charset="-78"/>
                        </a:rPr>
                        <a:t>                                                           مرتفع:</a:t>
                      </a:r>
                      <a:r>
                        <a:rPr lang="ar-AE" sz="1400" b="1" baseline="0" dirty="0">
                          <a:latin typeface="Sakkal Majalla" panose="02000000000000000000" pitchFamily="2" charset="-78"/>
                          <a:cs typeface="Sakkal Majalla" panose="02000000000000000000" pitchFamily="2" charset="-78"/>
                        </a:rPr>
                        <a:t>. </a:t>
                      </a:r>
                      <a:r>
                        <a:rPr lang="ar-AE" sz="1400" b="1" kern="1200" dirty="0">
                          <a:solidFill>
                            <a:schemeClr val="tx1"/>
                          </a:solidFill>
                          <a:effectLst/>
                          <a:latin typeface="Sakkal Majalla" panose="02000000000000000000" pitchFamily="2" charset="-78"/>
                          <a:ea typeface="+mn-ea"/>
                          <a:cs typeface="Sakkal Majalla" panose="02000000000000000000" pitchFamily="2" charset="-78"/>
                        </a:rPr>
                        <a:t>ارتداء ملابس الكبار وتقليدهم </a:t>
                      </a:r>
                      <a:r>
                        <a:rPr lang="ar-SA" sz="1400" b="1" dirty="0">
                          <a:latin typeface="Sakkal Majalla" panose="02000000000000000000" pitchFamily="2" charset="-78"/>
                          <a:cs typeface="Sakkal Majalla" panose="02000000000000000000" pitchFamily="2" charset="-78"/>
                        </a:rPr>
                        <a:t>بدون مساعدة .</a:t>
                      </a:r>
                      <a:endParaRPr lang="en-US" sz="1400" b="1"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SA" sz="1400" b="1" dirty="0">
                          <a:latin typeface="Sakkal Majalla" panose="02000000000000000000" pitchFamily="2" charset="-78"/>
                          <a:cs typeface="Sakkal Majalla" panose="02000000000000000000" pitchFamily="2" charset="-78"/>
                        </a:rPr>
                        <a:t>.</a:t>
                      </a:r>
                      <a:br>
                        <a:rPr lang="en-US" sz="1400" b="1" dirty="0">
                          <a:latin typeface="Sakkal Majalla" panose="02000000000000000000" pitchFamily="2" charset="-78"/>
                          <a:cs typeface="Sakkal Majalla" panose="02000000000000000000" pitchFamily="2" charset="-78"/>
                        </a:rPr>
                      </a:br>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التقييم</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Date Placeholder 7"/>
          <p:cNvSpPr>
            <a:spLocks noGrp="1"/>
          </p:cNvSpPr>
          <p:nvPr>
            <p:ph type="dt" sz="half" idx="10"/>
          </p:nvPr>
        </p:nvSpPr>
        <p:spPr/>
        <p:txBody>
          <a:bodyPr/>
          <a:lstStyle/>
          <a:p>
            <a:fld id="{13E19267-0502-414C-ADC8-E730C18BC296}" type="datetime3">
              <a:rPr lang="en-US" smtClean="0"/>
              <a:t>16 February 2021</a:t>
            </a:fld>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5</a:t>
            </a:fld>
            <a:endParaRPr lang="en-GB"/>
          </a:p>
        </p:txBody>
      </p:sp>
      <p:pic>
        <p:nvPicPr>
          <p:cNvPr id="5" name="Picture 4" descr="A picture containing person&#10;&#10;Description automatically generated">
            <a:extLst>
              <a:ext uri="{FF2B5EF4-FFF2-40B4-BE49-F238E27FC236}">
                <a16:creationId xmlns:a16="http://schemas.microsoft.com/office/drawing/2014/main" id="{FB4DD64C-8F40-864D-B3F6-0AA1255206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510" y="457200"/>
            <a:ext cx="2349500" cy="3154680"/>
          </a:xfrm>
          <a:prstGeom prst="rect">
            <a:avLst/>
          </a:prstGeom>
        </p:spPr>
      </p:pic>
    </p:spTree>
    <p:extLst>
      <p:ext uri="{BB962C8B-B14F-4D97-AF65-F5344CB8AC3E}">
        <p14:creationId xmlns:p14="http://schemas.microsoft.com/office/powerpoint/2010/main" val="2747801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0F0A00B7A297B40A126585C06040BF9" ma:contentTypeVersion="13" ma:contentTypeDescription="Create a new document." ma:contentTypeScope="" ma:versionID="e211a196983eb4ca7a51c67aa200c8b9">
  <xsd:schema xmlns:xsd="http://www.w3.org/2001/XMLSchema" xmlns:xs="http://www.w3.org/2001/XMLSchema" xmlns:p="http://schemas.microsoft.com/office/2006/metadata/properties" xmlns:ns3="0860e916-1933-4f54-bf75-902e7a9d18bb" xmlns:ns4="c1803469-1359-4921-b8b2-4aa11e6de6e4" targetNamespace="http://schemas.microsoft.com/office/2006/metadata/properties" ma:root="true" ma:fieldsID="fbe2735384649c69160ac846166d8c23" ns3:_="" ns4:_="">
    <xsd:import namespace="0860e916-1933-4f54-bf75-902e7a9d18bb"/>
    <xsd:import namespace="c1803469-1359-4921-b8b2-4aa11e6de6e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60e916-1933-4f54-bf75-902e7a9d18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803469-1359-4921-b8b2-4aa11e6de6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EED42B-3B47-45C2-9F50-0B4533C0F1E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1803469-1359-4921-b8b2-4aa11e6de6e4"/>
    <ds:schemaRef ds:uri="http://purl.org/dc/elements/1.1/"/>
    <ds:schemaRef ds:uri="http://schemas.microsoft.com/office/2006/metadata/properties"/>
    <ds:schemaRef ds:uri="0860e916-1933-4f54-bf75-902e7a9d18bb"/>
    <ds:schemaRef ds:uri="http://www.w3.org/XML/1998/namespace"/>
    <ds:schemaRef ds:uri="http://purl.org/dc/dcmitype/"/>
  </ds:schemaRefs>
</ds:datastoreItem>
</file>

<file path=customXml/itemProps2.xml><?xml version="1.0" encoding="utf-8"?>
<ds:datastoreItem xmlns:ds="http://schemas.openxmlformats.org/officeDocument/2006/customXml" ds:itemID="{85E79A6E-C66F-474D-AEC3-AC8B4C5AC1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60e916-1933-4f54-bf75-902e7a9d18bb"/>
    <ds:schemaRef ds:uri="c1803469-1359-4921-b8b2-4aa11e6de6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1D1AD35-AF57-4B32-8A96-2853E34EF9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8745</TotalTime>
  <Words>754</Words>
  <Application>Microsoft Office PowerPoint</Application>
  <PresentationFormat>Widescreen</PresentationFormat>
  <Paragraphs>126</Paragraphs>
  <Slides>5</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Sakkal Majalla</vt:lpstr>
      <vt:lpstr>Office Theme</vt:lpstr>
      <vt:lpstr>1_Office Theme</vt:lpstr>
      <vt:lpstr> ارتداء ملابس الكبار وتقليدهم (918)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للهدف</dc:title>
  <dc:creator>NADYAH NASSER ALKAABI</dc:creator>
  <cp:lastModifiedBy>Salama Nasiib Hamad Al Ketbi</cp:lastModifiedBy>
  <cp:revision>421</cp:revision>
  <dcterms:created xsi:type="dcterms:W3CDTF">2020-07-26T19:33:45Z</dcterms:created>
  <dcterms:modified xsi:type="dcterms:W3CDTF">2021-02-16T15:31:53Z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0x01010020F0A00B7A297B40A126585C06040BF9</vt:lpwstr>
  </property>
</Properties>
</file>