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</p:sldMasterIdLst>
  <p:sldIdLst>
    <p:sldId id="261" r:id="rId3"/>
    <p:sldId id="260" r:id="rId4"/>
    <p:sldId id="259" r:id="rId5"/>
    <p:sldId id="258" r:id="rId6"/>
    <p:sldId id="257" r:id="rId7"/>
    <p:sldId id="265" r:id="rId8"/>
    <p:sldId id="256" r:id="rId9"/>
    <p:sldId id="266" r:id="rId10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57EC3A-BE82-41B7-9B00-9406FBDE84D5}" v="2362" dt="2021-01-16T15:34:03.695"/>
    <p1510:client id="{68BB3ABC-7295-4536-BE94-A2B9AF59F83F}" v="75" dt="2021-01-16T16:18:31.4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973" autoAdjust="0"/>
    <p:restoredTop sz="94660"/>
  </p:normalViewPr>
  <p:slideViewPr>
    <p:cSldViewPr snapToGrid="0">
      <p:cViewPr>
        <p:scale>
          <a:sx n="50" d="100"/>
          <a:sy n="50" d="100"/>
        </p:scale>
        <p:origin x="1018" y="-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5/10/relationships/revisionInfo" Target="revisionInfo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1-27T19:13:35.818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13167 6737 16383 0 0,'0'-7'0'0'0,"8"-3"0"0"0,8 1 0 0 0,10 1 0 0 0,0-4 0 0 0,3-1 0 0 0,4-5 0 0 0,-3-14 0 0 0,-8-16 0 0 0,-7-14 0 0 0,-6-4 0 0 0,-5 2 0 0 0,-3 5 0 0 0,-1 6 0 0 0,-1 3 0 0 0,-1 5 0 0 0,1 1 0 0 0,0-5 0 0 0,0-2 0 0 0,1 0 0 0 0,0 2 0 0 0,0 3 0 0 0,7 0 0 0 0,10 10 0 0 0,9 10 0 0 0,7 2 0 0 0,6-1 0 0 0,2 3 0 0 0,-4-2 0 0 0,-10-12 0 0 0,-1-5 0 0 0,1-12 0 0 0,-3-3 0 0 0,-7 0 0 0 0,2 3 0 0 0,-2 3 0 0 0,3 3 0 0 0,-2 2 0 0 0,-4 2 0 0 0,-5-7 0 0 0,-3-1 0 0 0,-3 0 0 0 0,5 2 0 0 0,2 1 0 0 0,5 3 0 0 0,9 1 0 0 0,6 9 0 0 0,6 9 0 0 0,4 3 0 0 0,2 5 0 0 0,-6-2 0 0 0,-9-5 0 0 0,-9-4 0 0 0,-1-6 0 0 0,5 4 0 0 0,-2 14 0 0 0,4 17 0 0 0,-4 16 0 0 0,3 5 0 0 0,-3-8 0 0 0,3-6 0 0 0,-3-12 0 0 0,3-5 0 0 0,4 0 0 0 0,-2-6 0 0 0,1-1 0 0 0,5 3 0 0 0,3-3 0 0 0,-4-6 0 0 0,0 1 0 0 0,-5-4 0 0 0,1 4 0 0 0,-4-2 0 0 0,1-5 0 0 0,4 3 0 0 0,5 7 0 0 0,3 5 0 0 0,-3 13 0 0 0,0 7 0 0 0,1 9 0 0 0,3 2 0 0 0,-6 5 0 0 0,-6 7 0 0 0,-9 5 0 0 0,-6 4 0 0 0,2-11 0 0 0,7-11 0 0 0,7-8 0 0 0,8-5 0 0 0,4-3 0 0 0,3-2 0 0 0,3-1 0 0 0,0 1 0 0 0,-6-7 0 0 0,-3-1 0 0 0,0 0 0 0 0,-5-5 0 0 0,-1 0 0 0 0,2 3 0 0 0,3 3 0 0 0,5 3 0 0 0,1 3 0 0 0,2-6 0 0 0,1-1 0 0 0,0 2 0 0 0,1 1 0 0 0,0 2 0 0 0,0 3 0 0 0,0 0 0 0 0,-1 2 0 0 0,2 0 0 0 0,-2 0 0 0 0,1 1 0 0 0,-1-8 0 0 0,0-2 0 0 0,1 0 0 0 0,-1 1 0 0 0,0 3 0 0 0,1 2 0 0 0,-1 1 0 0 0,1 2 0 0 0,0 0 0 0 0,-1-7 0 0 0,0-3 0 0 0,1 2 0 0 0,-1 1 0 0 0,0 2 0 0 0,1 2 0 0 0,-1 1 0 0 0,-7 8 0 0 0,-1 4 0 0 0,-1 7 0 0 0,2 7 0 0 0,2 0 0 0 0,2-3 0 0 0,2-7 0 0 0,0-5 0 0 0,-6 4 0 0 0,-1-2 0 0 0,-1-1 0 0 0,3-4 0 0 0,2-1 0 0 0,1-3 0 0 0,2-1 0 0 0,1-1 0 0 0,0-1 0 0 0,1 1 0 0 0,-1-1 0 0 0,1 1 0 0 0,0 0 0 0 0,-1 7 0 0 0,2 2 0 0 0,-2 0 0 0 0,1-1 0 0 0,-8 4 0 0 0,-3 1 0 0 0,-6 5 0 0 0,-7 7 0 0 0,-1-1 0 0 0,-3 2 0 0 0,-3 5 0 0 0,-5 4 0 0 0,-3 3 0 0 0,-9 2 0 0 0,-5 2 0 0 0,-7-7 0 0 0,0-1 0 0 0,-6-7 0 0 0,3-1 0 0 0,3 2 0 0 0,13-3 0 0 0,6-13 0 0 0,11-9 0 0 0,9-5 0 0 0,9-2 0 0 0,7 0 0 0 0,3 0 0 0 0,2 8 0 0 0,1 4 0 0 0,-5 7 0 0 0,-5 2 0 0 0,-7 4 0 0 0,0 7 0 0 0,1-3 0 0 0,-3 10 0 0 0,1 6 0 0 0,3 10 0 0 0,-3 12 0 0 0,1-6 0 0 0,-4-6 0 0 0,1-3 0 0 0,4-10 0 0 0,-2-5 0 0 0,0 0 0 0 0,-2 1 0 0 0,-7 2 0 0 0,-6 2 0 0 0,-4 9 0 0 0,-4 4 0 0 0,-3 0 0 0 0,0-1 0 0 0,-1-2 0 0 0,0-2 0 0 0,0-2 0 0 0,0 0 0 0 0,0-2 0 0 0,1 8 0 0 0,0 1 0 0 0,7 0 0 0 0,3-1 0 0 0,6-10 0 0 0,1-4 0 0 0,5-9 0 0 0,-2 6 0 0 0,-4 5 0 0 0,2 3 0 0 0,-1 1 0 0 0,-4 1 0 0 0,-5 1 0 0 0,-2-1 0 0 0,-4 0 0 0 0,-1 15 0 0 0,-1 4 0 0 0,-1-2 0 0 0,-7-2 0 0 0,-9-6 0 0 0,-10-3 0 0 0,-7-10 0 0 0,3-5 0 0 0,-1-8 0 0 0,-3-9 0 0 0,5 1 0 0 0,0-3 0 0 0,6 2 0 0 0,-1 7 0 0 0,4 6 0 0 0,-1-3 0 0 0,2 10 0 0 0,-1 4 0 0 0,1 4 0 0 0,5 0 0 0 0,-2-6 0 0 0,-6-4 0 0 0,-5-7 0 0 0,-6-2 0 0 0,-5 3 0 0 0,-1 3 0 0 0,-4-4 0 0 0,8 1 0 0 0,9 2 0 0 0,2 4 0 0 0,6 2 0 0 0,-2 3 0 0 0,3 1 0 0 0,-2-6 0 0 0,-6-2 0 0 0,-5-6 0 0 0,-5-8 0 0 0,5 0 0 0 0,-1-4 0 0 0,-2-3 0 0 0,6 3 0 0 0,-2-2 0 0 0,-1-2 0 0 0,-3-3 0 0 0,4 4 0 0 0,1 0 0 0 0,-3-2 0 0 0,4 4 0 0 0,0 1 0 0 0,12-4 0 0 0,16-2 0 0 0,7 3 0 0 0,11 1 0 0 0,1 5 0 0 0,-1 6 0 0 0,2-1 0 0 0,-2 4 0 0 0,4-4 0 0 0,-3 2 0 0 0,-4 4 0 0 0,-4 4 0 0 0,2 3 0 0 0,0 4 0 0 0,-3 8 0 0 0,4 4 0 0 0,7 1 0 0 0,9-10 0 0 0,4-4 0 0 0,-3-2 0 0 0,1-7 0 0 0,-6-2 0 0 0,1 2 0 0 0,-5 10 0 0 0,-6 14 0 0 0,2-4 0 0 0,-3-2 0 0 0,-3-3 0 0 0,-4-1 0 0 0,3-9 0 0 0,1-2 0 0 0,-2-1 0 0 0,4-4 0 0 0,0-1 0 0 0,-2 2 0 0 0,-4 11 0 0 0,5 6 0 0 0,-1 2 0 0 0,-1 8 0 0 0,3-6 0 0 0,1-5 0 0 0,-3-2 0 0 0,-3-1 0 0 0,-4-1 0 0 0,5-8 0 0 0,1 6 0 0 0,-2 3 0 0 0,6-6 0 0 0,-1-1 0 0 0,5 0 0 0 0,-1 1 0 0 0,-3 17 0 0 0,-5 13 0 0 0,4 3 0 0 0,-1-4 0 0 0,-3-4 0 0 0,5-14 0 0 0,6-7 0 0 0,0-4 0 0 0,-3 0 0 0 0,2 1 0 0 0,12 1 0 0 0,0 1 0 0 0,3 2 0 0 0,-5 1 0 0 0,-7 0 0 0 0,-8 0 0 0 0,-7 1 0 0 0,-4-1 0 0 0,-3 1 0 0 0,-2-1 0 0 0,0 1 0 0 0,-1-1 0 0 0,1 1 0 0 0,0-1 0 0 0,-7-7 0 0 0,-9-9 0 0 0,-10-10 0 0 0,-6-7 0 0 0,-6-5 0 0 0,-3-3 0 0 0,-1-3 0 0 0,-1 1 0 0 0,0-1 0 0 0,0 0 0 0 0,1 1 0 0 0,-1 0 0 0 0,1 1 0 0 0,0 0 0 0 0,1 0 0 0 0,0 0 0 0 0,6-7 0 0 0,4-3 0 0 0,6-6 0 0 0,8-15 0 0 0,7-10 0 0 0,5-5 0 0 0,4 13 0 0 0,-5 19 0 0 0,-2 19 0 0 0,2 16 0 0 0,1 11 0 0 0,1 8 0 0 0,3 5 0 0 0,1 0 0 0 0,0 2 0 0 0,1-2 0 0 0,1 0 0 0 0,-1-1 0 0 0,0-1 0 0 0,1 0 0 0 0,-1 0 0 0 0,0-1 0 0 0,0 7 0 0 0,0 10 0 0 0,0 2 0 0 0,0-2 0 0 0,0-4 0 0 0,0-5 0 0 0,0-2 0 0 0,0-4 0 0 0,0 7 0 0 0,0 0 0 0 0,0 0 0 0 0,0-2 0 0 0,0-2 0 0 0,0-2 0 0 0,0-1 0 0 0,0-2 0 0 0,0 1 0 0 0,0-1 0 0 0,0 0 0 0 0,0-1 0 0 0,7-6 0 0 0,10-9 0 0 0,2-3 0 0 0,-3 3 0 0 0,4 4 0 0 0,-2 4 0 0 0,-4 3 0 0 0,-4 3 0 0 0,-4 2 0 0 0,-3 0 0 0 0,-2 1 0 0 0,-1 0 0 0 0,6-7 0 0 0,3-2 0 0 0,-1-1 0 0 0,-8-5 0 0 0,-5 0 0 0 0,-1 2 0 0 0,-7 3 0 0 0,-1 3 0 0 0,-6-4 0 0 0,-6-1 0 0 0,-6-5 0 0 0,-5 0 0 0 0,-3-5 0 0 0,-2 2 0 0 0,-3-3 0 0 0,2-6 0 0 0,-1-4 0 0 0,1-4 0 0 0,0-4 0 0 0,0-1 0 0 0,0-2 0 0 0,1 1 0 0 0,0-9 0 0 0,7-8 0 0 0,1-3 0 0 0,8-4 0 0 0,0 2 0 0 0,6-3 0 0 0,5-4 0 0 0,-2 2 0 0 0,-5 7 0 0 0,1-1 0 0 0,-2 3 0 0 0,-6-3 0 0 0,-4-4 0 0 0,-4 1 0 0 0,4-2 0 0 0,1-4 0 0 0,5-3 0 0 0,8-5 0 0 0,6-2 0 0 0,6-1 0 0 0,5-2 0 0 0,1 0 0 0 0,-5 0 0 0 0,-2 0 0 0 0,0 0 0 0 0,-5 7 0 0 0,-1 3 0 0 0,2 0 0 0 0,-4 5 0 0 0,-14 8 0 0 0,-1 0 0 0 0,-4 3 0 0 0,5-3 0 0 0,1-5 0 0 0,-3 2 0 0 0,4-2 0 0 0,1 2 0 0 0,3-1 0 0 0,0-4 0 0 0,4-5 0 0 0,4-3 0 0 0,-2 4 0 0 0,3 0 0 0 0,3-2 0 0 0,-3 6 0 0 0,1 0 0 0 0,-5-3 0 0 0,-6 4 0 0 0,-5 7 0 0 0,-6 7 0 0 0,-11-2 0 0 0,-4 2 0 0 0,-1 2 0 0 0,1 5 0 0 0,1 2 0 0 0,3 2 0 0 0,2 1 0 0 0,2 1 0 0 0,0 1 0 0 0,1 0 0 0 0,0-1 0 0 0,7 8 0 0 0,3 9 0 0 0,6 9 0 0 0,8 7 0 0 0,7 6 0 0 0,-3 3 0 0 0,3 1 0 0 0,2 1 0 0 0,-5-7 0 0 0,1-3 0 0 0,2 1 0 0 0,-4 0 0 0 0,0 3 0 0 0,3 1 0 0 0,4 2 0 0 0,2 0 0 0 0,3 2 0 0 0,-5-1 0 0 0,-2 1 0 0 0,-6-8 0 0 0,0-2 0 0 0,2 1 0 0 0,4 1 0 0 0,4 2 0 0 0,2 2 0 0 0,2 2 0 0 0,-5-7 0 0 0,-2-1 0 0 0,0 0 0 0 0,3 3 0 0 0,1 1 0 0 0,-5-4 0 0 0,-1-2 0 0 0,-6-6 0 0 0,0 1 0 0 0,3 2 0 0 0,-3-3 0 0 0,-14-6 0 0 0,-8-6 0 0 0,-6 1 0 0 0,-1 0 0 0 0,7 3 0 0 0,2 0 0 0 0,1-4 0 0 0,-1-4 0 0 0,-1-3 0 0 0,-1-3 0 0 0,-2-2 0 0 0,-1-1 0 0 0,6 7 0 0 0,3 2 0 0 0,7 6 0 0 0,0 2 0 0 0,-2-3 0 0 0,-4 3 0 0 0,-3 0 0 0 0,-4-4 0 0 0,-1 3 0 0 0,-2-1 0 0 0,-1 4 0 0 0,0-1 0 0 0,-1-3 0 0 0,1-5 0 0 0,0-4 0 0 0,1-3 0 0 0,6-9 0 0 0,11-11 0 0 0,1-2 0 0 0,5-5 0 0 0,-1-7 0 0 0,-4-4 0 0 0,1-3 0 0 0,5-3 0 0 0,5-2 0 0 0,6 0 0 0 0,3-1 0 0 0,10 1 0 0 0,3 0 0 0 0,1 0 0 0 0,-1 0 0 0 0,-3 1 0 0 0,5-1 0 0 0,1 1 0 0 0,13 7 0 0 0,1 2 0 0 0,5 7 0 0 0,3 8 0 0 0,4 7 0 0 0,2-2 0 0 0,2-6 0 0 0,0-7 0 0 0,-5-6 0 0 0,-11-5 0 0 0,-1-3 0 0 0,-6-3 0 0 0,-6 0 0 0 0,-5-1 0 0 0,-3 1 0 0 0,-11-1 0 0 0,-4 1 0 0 0,0 1 0 0 0,2-1 0 0 0,1 1 0 0 0,3-1 0 0 0,2 1 0 0 0,-6 0 0 0 0,-2-1 0 0 0,1 1 0 0 0,-5 0 0 0 0,-8 0 0 0 0,0-1 0 0 0,-3 8 0 0 0,-5 2 0 0 0,3 0 0 0 0,-2-2 0 0 0,5-2 0 0 0,6-2 0 0 0,6-2 0 0 0,6 0 0 0 0,3-2 0 0 0,-5 8 0 0 0,-1 2 0 0 0,1-1 0 0 0,-5 6 0 0 0,-1 0 0 0 0,2-2 0 0 0,4-3 0 0 0,2-4 0 0 0,-4 6 0 0 0,-8 6 0 0 0,-9 9 0 0 0,-6 7 0 0 0,-4 4 0 0 0,-6 4 0 0 0,0 2 0 0 0,0 0 0 0 0,-1 1 0 0 0,0-1 0 0 0,1 0 0 0 0,7-7 0 0 0,10-11 0 0 0,9-8 0 0 0,1-1 0 0 0,2-3 0 0 0,5-4 0 0 0,3-3 0 0 0,-5-3 0 0 0,0-2 0 0 0,2-1 0 0 0,2-1 0 0 0,2 0 0 0 0,3 0 0 0 0,1 0 0 0 0,1 0 0 0 0,0-7 0 0 0,7-9 0 0 0,3-9 0 0 0,7-8 0 0 0,0 3 0 0 0,5 5 0 0 0,-2 9 0 0 0,-3 5 0 0 0,-6 6 0 0 0,-4 4 0 0 0,-3 2 0 0 0,-3 0 0 0 0,-1 1 0 0 0,-1 0 0 0 0,0 0 0 0 0,0 0 0 0 0,1-1 0 0 0,6 0 0 0 0,4-1 0 0 0,-2 1 0 0 0,0 0 0 0 0,4-1 0 0 0,8 8 0 0 0,1 2 0 0 0,3 7 0 0 0,-2 1 0 0 0,3 4 0 0 0,-4-1 0 0 0,3-4 0 0 0,4-5 0 0 0,-3-5 0 0 0,-6-2 0 0 0,3 4 0 0 0,-4 1 0 0 0,-5-1 0 0 0,-4-2 0 0 0,3 5 0 0 0,0 1 0 0 0,5 5 0 0 0,6 0 0 0 0,15-3 0 0 0,0-4 0 0 0,1 4 0 0 0,-6-2 0 0 0,-2 5 0 0 0,-6 0 0 0 0,-7-4 0 0 0,1 4 0 0 0,4-2 0 0 0,5 5 0 0 0,-1-2 0 0 0,-6-4 0 0 0,-7-5 0 0 0,-5-3 0 0 0,3 4 0 0 0,-1 1 0 0 0,-2-3 0 0 0,5 6 0 0 0,-1 0 0 0 0,6 4 0 0 0,5 7 0 0 0,0-1 0 0 0,3 2 0 0 0,-4-3 0 0 0,-5-5 0 0 0,-13-7 0 0 0,-15 3 0 0 0,-12 6 0 0 0,-11-1 0 0 0,2-3 0 0 0,-2 3 0 0 0,4-3 0 0 0,1 4 0 0 0,-3-2 0 0 0,-2-3 0 0 0,2-6 0 0 0,1 4 0 0 0,6 0 0 0 0,-2 4 0 0 0,-2 6 0 0 0,-4 7 0 0 0,3-2 0 0 0,0-5 0 0 0,-3-1 0 0 0,4-3 0 0 0,0 3 0 0 0,-3-4 0 0 0,-3 3 0 0 0,4-2 0 0 0,0-4 0 0 0,-2 1 0 0 0,4 0 0 0 0,7-5 0 0 0,7-3 0 0 0,6-3 0 0 0,-3 4 0 0 0,-6 9 0 0 0,-9 0 0 0 0,-6 4 0 0 0,-5 0 0 0 0,4-6 0 0 0,0 3 0 0 0,6-3 0 0 0,0 4 0 0 0,-2 5 0 0 0,-5 6 0 0 0,5-3 0 0 0,0 1 0 0 0,4-4 0 0 0,0 1 0 0 0,4-5 0 0 0,-2-5 0 0 0,3-6 0 0 0,5-4 0 0 0,6-4 0 0 0,3-2 0 0 0,3-1 0 0 0,3 0 0 0 0,0-1 0 0 0,1 1 0 0 0,0 0 0 0 0,0 0 0 0 0,-1-7 0 0 0,1-2 0 0 0,-1 1 0 0 0,0 1 0 0 0,0 10-16383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D8A0-A39F-4AAD-B08F-7E7A2E358CB0}" type="datetimeFigureOut">
              <a:rPr lang="ar-SA" smtClean="0"/>
              <a:t>27/06/1442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4940-BEA5-45D2-AE71-0B0CD02532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90904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D8A0-A39F-4AAD-B08F-7E7A2E358CB0}" type="datetimeFigureOut">
              <a:rPr lang="ar-SA" smtClean="0"/>
              <a:t>27/06/1442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4940-BEA5-45D2-AE71-0B0CD02532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38435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D8A0-A39F-4AAD-B08F-7E7A2E358CB0}" type="datetimeFigureOut">
              <a:rPr lang="ar-SA" smtClean="0"/>
              <a:t>27/06/1442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4940-BEA5-45D2-AE71-0B0CD02532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976305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9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9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9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9 February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9 February 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9 February 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9 February 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9 February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D8A0-A39F-4AAD-B08F-7E7A2E358CB0}" type="datetimeFigureOut">
              <a:rPr lang="ar-SA" smtClean="0"/>
              <a:t>27/06/1442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4940-BEA5-45D2-AE71-0B0CD02532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01294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9 February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9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9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2835719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D8A0-A39F-4AAD-B08F-7E7A2E358CB0}" type="datetimeFigureOut">
              <a:rPr lang="ar-SA" smtClean="0"/>
              <a:t>27/06/1442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4940-BEA5-45D2-AE71-0B0CD02532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60418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D8A0-A39F-4AAD-B08F-7E7A2E358CB0}" type="datetimeFigureOut">
              <a:rPr lang="ar-SA" smtClean="0"/>
              <a:t>27/06/1442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4940-BEA5-45D2-AE71-0B0CD02532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4809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D8A0-A39F-4AAD-B08F-7E7A2E358CB0}" type="datetimeFigureOut">
              <a:rPr lang="ar-SA" smtClean="0"/>
              <a:t>27/06/1442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4940-BEA5-45D2-AE71-0B0CD02532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47266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D8A0-A39F-4AAD-B08F-7E7A2E358CB0}" type="datetimeFigureOut">
              <a:rPr lang="ar-SA" smtClean="0"/>
              <a:t>27/06/1442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4940-BEA5-45D2-AE71-0B0CD02532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5822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D8A0-A39F-4AAD-B08F-7E7A2E358CB0}" type="datetimeFigureOut">
              <a:rPr lang="ar-SA" smtClean="0"/>
              <a:t>27/06/1442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4940-BEA5-45D2-AE71-0B0CD02532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47601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D8A0-A39F-4AAD-B08F-7E7A2E358CB0}" type="datetimeFigureOut">
              <a:rPr lang="ar-SA" smtClean="0"/>
              <a:t>27/06/1442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4940-BEA5-45D2-AE71-0B0CD02532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54477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D8A0-A39F-4AAD-B08F-7E7A2E358CB0}" type="datetimeFigureOut">
              <a:rPr lang="ar-SA" smtClean="0"/>
              <a:t>27/06/1442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4940-BEA5-45D2-AE71-0B0CD02532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16325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AD8A0-A39F-4AAD-B08F-7E7A2E358CB0}" type="datetimeFigureOut">
              <a:rPr lang="ar-SA" smtClean="0"/>
              <a:t>27/06/1442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04940-BEA5-45D2-AE71-0B0CD02532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52863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9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6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24.png"/><Relationship Id="rId4" Type="http://schemas.openxmlformats.org/officeDocument/2006/relationships/customXml" Target="../ink/ink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-Nie1qykgrk" TargetMode="Externa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-Nie1qykgrk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ar-SA" sz="1800" dirty="0">
                <a:cs typeface="Arial"/>
              </a:rPr>
              <a:t>مقدم الهدف / </a:t>
            </a:r>
            <a:r>
              <a:rPr lang="ar-AE" sz="1800" dirty="0">
                <a:cs typeface="Arial"/>
              </a:rPr>
              <a:t>فاطمة الجهوري </a:t>
            </a:r>
            <a:endParaRPr lang="ar-SA" dirty="0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SA" sz="2800" dirty="0">
                <a:cs typeface="Times New Roman"/>
              </a:rPr>
              <a:t>تمثيل أدوار في قصة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/>
      </p:sp>
      <p:pic>
        <p:nvPicPr>
          <p:cNvPr id="1026" name="Picture 2" descr="من الحضانة حتى الجامعة: • التدريس باستخدام استراتيجية لعب الأدوار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05735">
            <a:off x="369966" y="1697571"/>
            <a:ext cx="5005636" cy="3718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5007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EACA1225-9D7B-46D9-82F2-A7FABBED8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9 February 2021</a:t>
            </a:fld>
            <a:endParaRPr lang="en-GB"/>
          </a:p>
        </p:txBody>
      </p:sp>
      <p:sp>
        <p:nvSpPr>
          <p:cNvPr id="3" name="عنصر نائب لرقم الشريحة 2">
            <a:extLst>
              <a:ext uri="{FF2B5EF4-FFF2-40B4-BE49-F238E27FC236}">
                <a16:creationId xmlns:a16="http://schemas.microsoft.com/office/drawing/2014/main" id="{DC3650E0-240B-4A86-880D-C9CDC3EED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graphicFrame>
        <p:nvGraphicFramePr>
          <p:cNvPr id="4" name="جدول 4">
            <a:extLst>
              <a:ext uri="{FF2B5EF4-FFF2-40B4-BE49-F238E27FC236}">
                <a16:creationId xmlns:a16="http://schemas.microsoft.com/office/drawing/2014/main" id="{C1A5B95F-BEEE-45EF-8B8F-766838E9DC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918572"/>
              </p:ext>
            </p:extLst>
          </p:nvPr>
        </p:nvGraphicFramePr>
        <p:xfrm>
          <a:off x="210773" y="88900"/>
          <a:ext cx="11770454" cy="54000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494682">
                  <a:extLst>
                    <a:ext uri="{9D8B030D-6E8A-4147-A177-3AD203B41FA5}">
                      <a16:colId xmlns:a16="http://schemas.microsoft.com/office/drawing/2014/main" val="3055232960"/>
                    </a:ext>
                  </a:extLst>
                </a:gridCol>
                <a:gridCol w="3665156">
                  <a:extLst>
                    <a:ext uri="{9D8B030D-6E8A-4147-A177-3AD203B41FA5}">
                      <a16:colId xmlns:a16="http://schemas.microsoft.com/office/drawing/2014/main" val="1432565951"/>
                    </a:ext>
                  </a:extLst>
                </a:gridCol>
                <a:gridCol w="3157670">
                  <a:extLst>
                    <a:ext uri="{9D8B030D-6E8A-4147-A177-3AD203B41FA5}">
                      <a16:colId xmlns:a16="http://schemas.microsoft.com/office/drawing/2014/main" val="388691790"/>
                    </a:ext>
                  </a:extLst>
                </a:gridCol>
                <a:gridCol w="1452946">
                  <a:extLst>
                    <a:ext uri="{9D8B030D-6E8A-4147-A177-3AD203B41FA5}">
                      <a16:colId xmlns:a16="http://schemas.microsoft.com/office/drawing/2014/main" val="1648254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المراجعة: أ. امنه الكتبي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الإعداد: </a:t>
                      </a:r>
                      <a:r>
                        <a:rPr lang="ar-AE" sz="1200" dirty="0"/>
                        <a:t>فاطمة</a:t>
                      </a:r>
                      <a:r>
                        <a:rPr lang="ar-AE" sz="1200" baseline="0" dirty="0"/>
                        <a:t> الجهوري</a:t>
                      </a:r>
                      <a:endParaRPr lang="ar-SA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dirty="0"/>
                        <a:t>تمثيل </a:t>
                      </a:r>
                      <a:r>
                        <a:rPr lang="ar-SA" sz="1200" dirty="0">
                          <a:cs typeface="Times New Roman"/>
                        </a:rPr>
                        <a:t>أدوار في قصة</a:t>
                      </a:r>
                      <a:endParaRPr lang="ar-AE" sz="1200" dirty="0">
                        <a:cs typeface="Times New Roman"/>
                      </a:endParaRPr>
                    </a:p>
                    <a:p>
                      <a:pPr lvl="0" algn="ctr" rtl="1">
                        <a:buNone/>
                      </a:pPr>
                      <a:r>
                        <a:rPr lang="ar-SA" sz="1200" dirty="0"/>
                        <a:t>رقم الهدف </a:t>
                      </a:r>
                      <a:r>
                        <a:rPr lang="en-US" sz="1200">
                          <a:solidFill>
                            <a:srgbClr val="FF0000"/>
                          </a:solidFill>
                        </a:rPr>
                        <a:t>927</a:t>
                      </a:r>
                      <a:endParaRPr lang="ar-S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الهدف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1590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الفئة العمرية : 3 الى 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مستوى الشدة: شديدة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فئة الإعاقة: إعاقة شديدة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بيانات الهدف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648433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r" rtl="1"/>
                      <a:endParaRPr lang="ar-SA" sz="1400" dirty="0"/>
                    </a:p>
                    <a:p>
                      <a:pPr lvl="0" algn="r" rtl="1">
                        <a:buNone/>
                      </a:pPr>
                      <a:r>
                        <a:rPr lang="ar-SA" sz="1400" dirty="0">
                          <a:solidFill>
                            <a:srgbClr val="FF0000"/>
                          </a:solidFill>
                        </a:rPr>
                        <a:t>عنوان الدرس: </a:t>
                      </a:r>
                      <a:r>
                        <a:rPr lang="ar-AE" sz="1400" dirty="0">
                          <a:solidFill>
                            <a:schemeClr val="tx1"/>
                          </a:solidFill>
                        </a:rPr>
                        <a:t>الشرطي .</a:t>
                      </a:r>
                      <a:endParaRPr lang="ar-SA" sz="1400" dirty="0">
                        <a:solidFill>
                          <a:schemeClr val="tx1"/>
                        </a:solidFill>
                      </a:endParaRPr>
                    </a:p>
                    <a:p>
                      <a:pPr lvl="0" algn="r" rtl="1">
                        <a:buNone/>
                      </a:pPr>
                      <a:r>
                        <a:rPr lang="ar-AE" sz="1400" dirty="0">
                          <a:solidFill>
                            <a:schemeClr val="tx1"/>
                          </a:solidFill>
                        </a:rPr>
                        <a:t>كان الشرطي ينظم سير السيارات</a:t>
                      </a:r>
                      <a:r>
                        <a:rPr lang="ar-AE" sz="1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ar-AE" sz="1400" dirty="0">
                          <a:solidFill>
                            <a:schemeClr val="tx1"/>
                          </a:solidFill>
                        </a:rPr>
                        <a:t> في الطريق</a:t>
                      </a:r>
                      <a:r>
                        <a:rPr lang="ar-AE" sz="1400" baseline="0" dirty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ar-SA" sz="1400" dirty="0">
                        <a:solidFill>
                          <a:schemeClr val="tx1"/>
                        </a:solidFill>
                      </a:endParaRPr>
                    </a:p>
                    <a:p>
                      <a:pPr lvl="0" algn="r" rtl="1">
                        <a:buNone/>
                      </a:pPr>
                      <a:endParaRPr lang="ar-SA" sz="1400" dirty="0">
                        <a:solidFill>
                          <a:schemeClr val="tx1"/>
                        </a:solidFill>
                      </a:endParaRPr>
                    </a:p>
                    <a:p>
                      <a:pPr lvl="0" algn="r" rtl="1">
                        <a:buNone/>
                      </a:pPr>
                      <a:endParaRPr lang="ar-AE" sz="1400" dirty="0">
                        <a:solidFill>
                          <a:schemeClr val="tx1"/>
                        </a:solidFill>
                      </a:endParaRPr>
                    </a:p>
                    <a:p>
                      <a:pPr lvl="0" algn="r" rtl="1">
                        <a:buNone/>
                      </a:pPr>
                      <a:endParaRPr lang="ar-AE" sz="1400" dirty="0">
                        <a:solidFill>
                          <a:schemeClr val="tx1"/>
                        </a:solidFill>
                      </a:endParaRPr>
                    </a:p>
                    <a:p>
                      <a:pPr lvl="0" algn="r" rtl="1">
                        <a:buNone/>
                      </a:pPr>
                      <a:endParaRPr lang="ar-SA" sz="1400" dirty="0">
                        <a:solidFill>
                          <a:schemeClr val="tx1"/>
                        </a:solidFill>
                      </a:endParaRPr>
                    </a:p>
                    <a:p>
                      <a:pPr lvl="0" algn="r" rtl="1">
                        <a:buNone/>
                      </a:pPr>
                      <a:r>
                        <a:rPr lang="ar-AE" sz="1400" dirty="0">
                          <a:solidFill>
                            <a:schemeClr val="tx1"/>
                          </a:solidFill>
                        </a:rPr>
                        <a:t>فوجد أطفال يريدون عبور المشاة .</a:t>
                      </a:r>
                    </a:p>
                    <a:p>
                      <a:pPr lvl="0" algn="r" rtl="1">
                        <a:buNone/>
                      </a:pPr>
                      <a:endParaRPr lang="ar-AE" sz="1400" dirty="0">
                        <a:solidFill>
                          <a:schemeClr val="tx1"/>
                        </a:solidFill>
                      </a:endParaRPr>
                    </a:p>
                    <a:p>
                      <a:pPr lvl="0" algn="r" rtl="1">
                        <a:buNone/>
                      </a:pPr>
                      <a:endParaRPr lang="ar-AE" sz="1400" dirty="0">
                        <a:solidFill>
                          <a:schemeClr val="tx1"/>
                        </a:solidFill>
                      </a:endParaRPr>
                    </a:p>
                    <a:p>
                      <a:pPr lvl="0" algn="r" rtl="1">
                        <a:buNone/>
                      </a:pPr>
                      <a:endParaRPr lang="ar-AE" sz="1400" dirty="0">
                        <a:solidFill>
                          <a:schemeClr val="tx1"/>
                        </a:solidFill>
                      </a:endParaRPr>
                    </a:p>
                    <a:p>
                      <a:pPr lvl="0" algn="r" rtl="1">
                        <a:buNone/>
                      </a:pPr>
                      <a:endParaRPr lang="ar-AE" sz="1400" dirty="0">
                        <a:solidFill>
                          <a:schemeClr val="tx1"/>
                        </a:solidFill>
                      </a:endParaRPr>
                    </a:p>
                    <a:p>
                      <a:pPr lvl="0" algn="r" rtl="1">
                        <a:buNone/>
                      </a:pPr>
                      <a:endParaRPr lang="ar-AE" sz="1400" dirty="0">
                        <a:solidFill>
                          <a:schemeClr val="tx1"/>
                        </a:solidFill>
                      </a:endParaRPr>
                    </a:p>
                    <a:p>
                      <a:pPr lvl="0" algn="r" rtl="1">
                        <a:buNone/>
                      </a:pPr>
                      <a:r>
                        <a:rPr lang="ar-AE" sz="1400" dirty="0">
                          <a:solidFill>
                            <a:schemeClr val="tx1"/>
                          </a:solidFill>
                        </a:rPr>
                        <a:t>ساعد الشرطي الأطفال في عبور المشاة .</a:t>
                      </a:r>
                      <a:endParaRPr lang="ar-SA" sz="1400" dirty="0">
                        <a:solidFill>
                          <a:schemeClr val="tx1"/>
                        </a:solidFill>
                      </a:endParaRPr>
                    </a:p>
                    <a:p>
                      <a:pPr lvl="0" algn="r" rtl="1">
                        <a:buNone/>
                      </a:pPr>
                      <a:endParaRPr lang="ar-AE" sz="1400" dirty="0">
                        <a:solidFill>
                          <a:schemeClr val="tx1"/>
                        </a:solidFill>
                      </a:endParaRPr>
                    </a:p>
                    <a:p>
                      <a:pPr lvl="0" algn="r" rtl="1">
                        <a:buNone/>
                      </a:pPr>
                      <a:endParaRPr lang="ar-AE" sz="1400" dirty="0">
                        <a:solidFill>
                          <a:schemeClr val="tx1"/>
                        </a:solidFill>
                      </a:endParaRPr>
                    </a:p>
                    <a:p>
                      <a:pPr lvl="0" algn="r" rtl="1">
                        <a:buNone/>
                      </a:pPr>
                      <a:endParaRPr lang="ar-SA" sz="1400" dirty="0">
                        <a:solidFill>
                          <a:schemeClr val="tx1"/>
                        </a:solidFill>
                      </a:endParaRPr>
                    </a:p>
                    <a:p>
                      <a:pPr lvl="0" algn="r" rtl="1">
                        <a:buNone/>
                      </a:pPr>
                      <a:endParaRPr lang="ar-SA" sz="1400" dirty="0">
                        <a:solidFill>
                          <a:schemeClr val="tx1"/>
                        </a:solidFill>
                      </a:endParaRPr>
                    </a:p>
                    <a:p>
                      <a:pPr lvl="0" algn="r" rtl="1">
                        <a:buNone/>
                      </a:pPr>
                      <a:endParaRPr lang="ar-SA" sz="1400" dirty="0">
                        <a:solidFill>
                          <a:schemeClr val="tx1"/>
                        </a:solidFill>
                      </a:endParaRPr>
                    </a:p>
                    <a:p>
                      <a:pPr lvl="0" algn="r" rtl="1">
                        <a:buNone/>
                      </a:pPr>
                      <a:endParaRPr lang="ar-SA" sz="1400" dirty="0"/>
                    </a:p>
                    <a:p>
                      <a:pPr lvl="0" algn="r" rtl="1">
                        <a:buNone/>
                      </a:pPr>
                      <a:endParaRPr lang="ar-SA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 rtl="1">
                        <a:buNone/>
                      </a:pPr>
                      <a:endParaRPr lang="ar-SA" sz="140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 rtl="1">
                        <a:buNone/>
                      </a:pPr>
                      <a:endParaRPr lang="ar-SA" sz="140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 rtl="1">
                        <a:buNone/>
                      </a:pPr>
                      <a:endParaRPr lang="ar-SA" sz="140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 rtl="1">
                        <a:buNone/>
                      </a:pPr>
                      <a:endParaRPr lang="ar-SA" sz="140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 rtl="1">
                        <a:buNone/>
                      </a:pPr>
                      <a:endParaRPr lang="ar-SA" sz="140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 rtl="1">
                        <a:buNone/>
                      </a:pPr>
                      <a:endParaRPr lang="ar-SA" sz="140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 rtl="1">
                        <a:buNone/>
                      </a:pPr>
                      <a:endParaRPr lang="ar-SA" sz="140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 rtl="1">
                        <a:buNone/>
                      </a:pPr>
                      <a:endParaRPr lang="ar-SA" sz="140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 rtl="1">
                        <a:buNone/>
                      </a:pPr>
                      <a:r>
                        <a:rPr lang="ar-SA" sz="1600" dirty="0">
                          <a:solidFill>
                            <a:schemeClr val="tx1"/>
                          </a:solidFill>
                        </a:rPr>
                        <a:t>كتاب الطالب</a:t>
                      </a:r>
                    </a:p>
                    <a:p>
                      <a:pPr lvl="0" algn="ctr" rtl="1">
                        <a:buNone/>
                      </a:pP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 rtl="1">
                        <a:buNone/>
                      </a:pP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 rtl="1">
                        <a:buNone/>
                      </a:pP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 rtl="1">
                        <a:buNone/>
                      </a:pP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 rtl="1">
                        <a:buNone/>
                      </a:pP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 rtl="1">
                        <a:buNone/>
                      </a:pP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 rtl="1">
                        <a:buNone/>
                      </a:pP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 rtl="1">
                        <a:buNone/>
                      </a:pP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 rtl="1">
                        <a:buNone/>
                      </a:pP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259291"/>
                  </a:ext>
                </a:extLst>
              </a:tr>
            </a:tbl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1151" y="1135018"/>
            <a:ext cx="1103790" cy="151045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3046" y="3469915"/>
            <a:ext cx="1896209" cy="1484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807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31EEF9E-9438-4242-8A60-1ABB5F415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4705" y="682957"/>
            <a:ext cx="7606783" cy="832104"/>
          </a:xfrm>
        </p:spPr>
        <p:txBody>
          <a:bodyPr/>
          <a:lstStyle/>
          <a:p>
            <a:pPr lvl="0" algn="ctr"/>
            <a:r>
              <a:rPr lang="ar-SA" dirty="0">
                <a:cs typeface="Times New Roman"/>
              </a:rPr>
              <a:t>1-  </a:t>
            </a:r>
            <a:r>
              <a:rPr lang="ar-AE" dirty="0">
                <a:cs typeface="Times New Roman"/>
              </a:rPr>
              <a:t>تقول المعلمة :</a:t>
            </a:r>
            <a:r>
              <a:rPr lang="ar-AE" dirty="0"/>
              <a:t>كان الشرطي ينظم سير السيارات  في الطريق.</a:t>
            </a:r>
            <a:br>
              <a:rPr lang="ar-SA" dirty="0">
                <a:solidFill>
                  <a:schemeClr val="tx1"/>
                </a:solidFill>
              </a:rPr>
            </a:br>
            <a:r>
              <a:rPr lang="ar-SA" dirty="0">
                <a:cs typeface="Times New Roman"/>
              </a:rPr>
              <a:t>  </a:t>
            </a:r>
          </a:p>
        </p:txBody>
      </p:sp>
      <p:sp>
        <p:nvSpPr>
          <p:cNvPr id="3" name="عنصر نائب لرقم الشريحة 2">
            <a:extLst>
              <a:ext uri="{FF2B5EF4-FFF2-40B4-BE49-F238E27FC236}">
                <a16:creationId xmlns:a16="http://schemas.microsoft.com/office/drawing/2014/main" id="{35151EBB-5624-4138-A0A7-663C0FBB8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3</a:t>
            </a:fld>
            <a:endParaRPr lang="en-US" noProof="0" dirty="0"/>
          </a:p>
        </p:txBody>
      </p:sp>
      <p:sp>
        <p:nvSpPr>
          <p:cNvPr id="5" name="عنوان 1">
            <a:extLst>
              <a:ext uri="{FF2B5EF4-FFF2-40B4-BE49-F238E27FC236}">
                <a16:creationId xmlns:a16="http://schemas.microsoft.com/office/drawing/2014/main" id="{B31EEF9E-9438-4242-8A60-1ABB5F415267}"/>
              </a:ext>
            </a:extLst>
          </p:cNvPr>
          <p:cNvSpPr txBox="1">
            <a:spLocks/>
          </p:cNvSpPr>
          <p:nvPr/>
        </p:nvSpPr>
        <p:spPr>
          <a:xfrm>
            <a:off x="2276344" y="5201294"/>
            <a:ext cx="7606783" cy="832104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ar-AE" dirty="0">
                <a:cs typeface="Times New Roman"/>
              </a:rPr>
              <a:t>يمثل الطالب حركات وسلوك الشرطي في رفع الاشارة وحركة اليد لشرطي .</a:t>
            </a:r>
            <a:r>
              <a:rPr lang="ar-SA" dirty="0">
                <a:cs typeface="Times New Roman"/>
              </a:rPr>
              <a:t>  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3257" y="1736719"/>
            <a:ext cx="2369823" cy="3242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13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8550B2E-6266-45DC-B19C-0AB61CE8E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7590" y="641726"/>
            <a:ext cx="7096739" cy="832104"/>
          </a:xfrm>
        </p:spPr>
        <p:txBody>
          <a:bodyPr/>
          <a:lstStyle/>
          <a:p>
            <a:pPr lvl="0" algn="ctr"/>
            <a:r>
              <a:rPr lang="ar-SA" dirty="0">
                <a:cs typeface="Times New Roman"/>
              </a:rPr>
              <a:t>2- </a:t>
            </a:r>
            <a:r>
              <a:rPr lang="ar-AE" dirty="0">
                <a:cs typeface="Times New Roman"/>
              </a:rPr>
              <a:t>تقول المعلمة :</a:t>
            </a:r>
            <a:r>
              <a:rPr lang="ar-AE" dirty="0"/>
              <a:t>فوجد أطفال يريدون عبور المشاة </a:t>
            </a:r>
            <a:r>
              <a:rPr lang="ar-AE" dirty="0">
                <a:solidFill>
                  <a:schemeClr val="tx1"/>
                </a:solidFill>
              </a:rPr>
              <a:t>.</a:t>
            </a:r>
            <a:br>
              <a:rPr lang="ar-AE" dirty="0">
                <a:solidFill>
                  <a:schemeClr val="tx1"/>
                </a:solidFill>
              </a:rPr>
            </a:br>
            <a:endParaRPr lang="ar-SA" dirty="0"/>
          </a:p>
        </p:txBody>
      </p:sp>
      <p:sp>
        <p:nvSpPr>
          <p:cNvPr id="3" name="عنصر نائب لرقم الشريحة 2">
            <a:extLst>
              <a:ext uri="{FF2B5EF4-FFF2-40B4-BE49-F238E27FC236}">
                <a16:creationId xmlns:a16="http://schemas.microsoft.com/office/drawing/2014/main" id="{35F7C05F-124B-4502-BBB7-DC71A510D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4</a:t>
            </a:fld>
            <a:endParaRPr lang="en-US" noProof="0" dirty="0"/>
          </a:p>
        </p:txBody>
      </p:sp>
      <p:pic>
        <p:nvPicPr>
          <p:cNvPr id="6" name="صورة 6" descr="صورة تحتوي على لعبة, دمية&#10;&#10;تم إنشاء الوصف تلقائياً">
            <a:extLst>
              <a:ext uri="{FF2B5EF4-FFF2-40B4-BE49-F238E27FC236}">
                <a16:creationId xmlns:a16="http://schemas.microsoft.com/office/drawing/2014/main" id="{53FC9129-24D1-409D-8194-AB87B91A55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507" b="93593" l="10000" r="90000">
                        <a14:foregroundMark x1="41111" y1="85515" x2="39861" y2="91643"/>
                        <a14:foregroundMark x1="58750" y1="85237" x2="61528" y2="9220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923778" y="2149023"/>
            <a:ext cx="4538336" cy="3668246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حبر 4">
                <a:extLst>
                  <a:ext uri="{FF2B5EF4-FFF2-40B4-BE49-F238E27FC236}">
                    <a16:creationId xmlns:a16="http://schemas.microsoft.com/office/drawing/2014/main" id="{BAB8DABB-E9FC-41A3-9AA1-19431268236F}"/>
                  </a:ext>
                </a:extLst>
              </p14:cNvPr>
              <p14:cNvContentPartPr/>
              <p14:nvPr/>
            </p14:nvContentPartPr>
            <p14:xfrm>
              <a:off x="5225702" y="2377042"/>
              <a:ext cx="1943100" cy="3324225"/>
            </p14:xfrm>
          </p:contentPart>
        </mc:Choice>
        <mc:Fallback xmlns="">
          <p:pic>
            <p:nvPicPr>
              <p:cNvPr id="5" name="حبر 4">
                <a:extLst>
                  <a:ext uri="{FF2B5EF4-FFF2-40B4-BE49-F238E27FC236}">
                    <a16:creationId xmlns:a16="http://schemas.microsoft.com/office/drawing/2014/main" id="{BAB8DABB-E9FC-41A3-9AA1-19431268236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189979" y="2341398"/>
                <a:ext cx="2014906" cy="3395872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66728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32520D0-3D68-48B5-A420-6B165F44D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9797" y="504200"/>
            <a:ext cx="6848177" cy="832104"/>
          </a:xfrm>
        </p:spPr>
        <p:txBody>
          <a:bodyPr/>
          <a:lstStyle/>
          <a:p>
            <a:pPr algn="ctr"/>
            <a:r>
              <a:rPr lang="ar-SA" dirty="0">
                <a:cs typeface="Times New Roman"/>
              </a:rPr>
              <a:t>3- </a:t>
            </a:r>
            <a:r>
              <a:rPr lang="ar-AE" dirty="0">
                <a:cs typeface="Times New Roman"/>
              </a:rPr>
              <a:t> تقول المعلمة : </a:t>
            </a:r>
            <a:r>
              <a:rPr lang="ar-AE" dirty="0"/>
              <a:t>ساعد الشرطي الأطفال في عبور المشاة </a:t>
            </a:r>
            <a:endParaRPr lang="ar-SA" dirty="0">
              <a:cs typeface="Times New Roman"/>
            </a:endParaRPr>
          </a:p>
        </p:txBody>
      </p:sp>
      <p:sp>
        <p:nvSpPr>
          <p:cNvPr id="3" name="عنصر نائب لرقم الشريحة 2">
            <a:extLst>
              <a:ext uri="{FF2B5EF4-FFF2-40B4-BE49-F238E27FC236}">
                <a16:creationId xmlns:a16="http://schemas.microsoft.com/office/drawing/2014/main" id="{2E8C5E0F-E61D-427E-BCBA-E64D595F1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5</a:t>
            </a:fld>
            <a:endParaRPr lang="en-US" noProof="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0936" y="1465093"/>
            <a:ext cx="5004838" cy="3919042"/>
          </a:xfrm>
          <a:prstGeom prst="rect">
            <a:avLst/>
          </a:prstGeom>
        </p:spPr>
      </p:pic>
      <p:sp>
        <p:nvSpPr>
          <p:cNvPr id="10" name="عنوان 1">
            <a:extLst>
              <a:ext uri="{FF2B5EF4-FFF2-40B4-BE49-F238E27FC236}">
                <a16:creationId xmlns:a16="http://schemas.microsoft.com/office/drawing/2014/main" id="{232520D0-3D68-48B5-A420-6B165F44D1F1}"/>
              </a:ext>
            </a:extLst>
          </p:cNvPr>
          <p:cNvSpPr txBox="1">
            <a:spLocks/>
          </p:cNvSpPr>
          <p:nvPr/>
        </p:nvSpPr>
        <p:spPr>
          <a:xfrm>
            <a:off x="3134023" y="5241479"/>
            <a:ext cx="6848177" cy="832104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ar-SA" dirty="0">
                <a:cs typeface="Times New Roman"/>
              </a:rPr>
              <a:t>3- </a:t>
            </a:r>
            <a:r>
              <a:rPr lang="ar-AE" dirty="0">
                <a:cs typeface="Times New Roman"/>
              </a:rPr>
              <a:t> يقوم الطالب مع الطلاب بدور تمثيلي ويقلد الطالب الشرطي في مساعدة الآخرين للعبور .</a:t>
            </a:r>
            <a:endParaRPr lang="ar-SA" dirty="0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82315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589B4629-58AB-4E3E-9FBF-6C0FF86A2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9 February 2021</a:t>
            </a:fld>
            <a:endParaRPr lang="en-GB"/>
          </a:p>
        </p:txBody>
      </p:sp>
      <p:sp>
        <p:nvSpPr>
          <p:cNvPr id="3" name="عنصر نائب لرقم الشريحة 2">
            <a:extLst>
              <a:ext uri="{FF2B5EF4-FFF2-40B4-BE49-F238E27FC236}">
                <a16:creationId xmlns:a16="http://schemas.microsoft.com/office/drawing/2014/main" id="{53AFDCEE-424F-42E5-A9DE-220E0988F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6</a:t>
            </a:fld>
            <a:endParaRPr lang="en-GB"/>
          </a:p>
        </p:txBody>
      </p:sp>
      <p:graphicFrame>
        <p:nvGraphicFramePr>
          <p:cNvPr id="5" name="جدول 4">
            <a:extLst>
              <a:ext uri="{FF2B5EF4-FFF2-40B4-BE49-F238E27FC236}">
                <a16:creationId xmlns:a16="http://schemas.microsoft.com/office/drawing/2014/main" id="{C93D83D5-339E-4A5A-859D-9739C1B3BC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195416"/>
              </p:ext>
            </p:extLst>
          </p:nvPr>
        </p:nvGraphicFramePr>
        <p:xfrm>
          <a:off x="279734" y="296215"/>
          <a:ext cx="11698906" cy="5840008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0275094">
                  <a:extLst>
                    <a:ext uri="{9D8B030D-6E8A-4147-A177-3AD203B41FA5}">
                      <a16:colId xmlns:a16="http://schemas.microsoft.com/office/drawing/2014/main" val="3716782881"/>
                    </a:ext>
                  </a:extLst>
                </a:gridCol>
                <a:gridCol w="1423812">
                  <a:extLst>
                    <a:ext uri="{9D8B030D-6E8A-4147-A177-3AD203B41FA5}">
                      <a16:colId xmlns:a16="http://schemas.microsoft.com/office/drawing/2014/main" val="1942174346"/>
                    </a:ext>
                  </a:extLst>
                </a:gridCol>
              </a:tblGrid>
              <a:tr h="439968">
                <a:tc>
                  <a:txBody>
                    <a:bodyPr/>
                    <a:lstStyle/>
                    <a:p>
                      <a:pPr algn="r" rtl="1"/>
                      <a:r>
                        <a:rPr lang="ar-SA" sz="1100" dirty="0">
                          <a:cs typeface="Times New Roman"/>
                        </a:rPr>
                        <a:t>تمثيل أدوار في قصة</a:t>
                      </a:r>
                      <a:r>
                        <a:rPr lang="ar-AE" sz="1100" dirty="0">
                          <a:cs typeface="Times New Roman"/>
                        </a:rPr>
                        <a:t> </a:t>
                      </a:r>
                      <a:endParaRPr lang="ar-S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الهدف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04750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SA" sz="1100" dirty="0"/>
                        <a:t>أنشطة مهارية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المكونات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77754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SA" sz="1200" dirty="0"/>
                        <a:t>   </a:t>
                      </a:r>
                    </a:p>
                    <a:p>
                      <a:pPr lvl="0" algn="r" rtl="1">
                        <a:buNone/>
                      </a:pPr>
                      <a:endParaRPr lang="ar-SA" sz="1200" dirty="0"/>
                    </a:p>
                    <a:p>
                      <a:pPr lvl="0" algn="r" rtl="1">
                        <a:buNone/>
                      </a:pPr>
                      <a:endParaRPr lang="ar-SA" sz="1200" dirty="0"/>
                    </a:p>
                    <a:p>
                      <a:pPr lvl="0" algn="r" rtl="1">
                        <a:buNone/>
                      </a:pP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استراتيجيات التعليم </a:t>
                      </a:r>
                      <a:r>
                        <a:rPr lang="ar-SA" sz="1200" dirty="0">
                          <a:solidFill>
                            <a:srgbClr val="FF0000"/>
                          </a:solidFill>
                        </a:rPr>
                        <a:t>:</a:t>
                      </a:r>
                    </a:p>
                    <a:p>
                      <a:pPr lvl="0" algn="r" rtl="1">
                        <a:buNone/>
                      </a:pPr>
                      <a:endParaRPr lang="ar-SA" sz="1200" dirty="0">
                        <a:solidFill>
                          <a:srgbClr val="FF0000"/>
                        </a:solidFill>
                      </a:endParaRPr>
                    </a:p>
                    <a:p>
                      <a:pPr lvl="0" algn="r" rtl="1">
                        <a:buNone/>
                      </a:pPr>
                      <a:endParaRPr lang="ar-SA" sz="1200" dirty="0">
                        <a:solidFill>
                          <a:srgbClr val="FF0000"/>
                        </a:solidFill>
                      </a:endParaRPr>
                    </a:p>
                    <a:p>
                      <a:pPr lvl="0" algn="r" rtl="1">
                        <a:buNone/>
                      </a:pPr>
                      <a:endParaRPr lang="ar-SA" sz="1200" dirty="0">
                        <a:solidFill>
                          <a:srgbClr val="FF0000"/>
                        </a:solidFill>
                      </a:endParaRPr>
                    </a:p>
                    <a:p>
                      <a:pPr lvl="0" algn="r" rtl="1">
                        <a:buNone/>
                      </a:pPr>
                      <a:r>
                        <a:rPr lang="ar-SA" sz="1200" dirty="0">
                          <a:solidFill>
                            <a:srgbClr val="FF0000"/>
                          </a:solidFill>
                        </a:rPr>
                        <a:t>1- أسلوب الحث : </a:t>
                      </a:r>
                    </a:p>
                    <a:p>
                      <a:pPr lvl="0" algn="r" rtl="1">
                        <a:buNone/>
                      </a:pPr>
                      <a:r>
                        <a:rPr lang="ar-SA" sz="1200" dirty="0">
                          <a:solidFill>
                            <a:schemeClr val="tx1"/>
                          </a:solidFill>
                        </a:rPr>
                        <a:t>    ان يستخدم المعلم التوجيه اللفظي لمساعدة الطالب مساعدة بسيطة فيقوم بمساعدته من خلال </a:t>
                      </a:r>
                      <a:r>
                        <a:rPr lang="ar-AE" sz="1200" dirty="0">
                          <a:solidFill>
                            <a:schemeClr val="tx1"/>
                          </a:solidFill>
                        </a:rPr>
                        <a:t>توجييهة وتقليد الحركات .</a:t>
                      </a:r>
                      <a:endParaRPr lang="ar-SA" sz="1200" dirty="0">
                        <a:solidFill>
                          <a:srgbClr val="FF0000"/>
                        </a:solidFill>
                      </a:endParaRPr>
                    </a:p>
                    <a:p>
                      <a:pPr lvl="0" algn="r" rtl="1">
                        <a:buNone/>
                      </a:pPr>
                      <a:endParaRPr lang="ar-SA" sz="1200" dirty="0">
                        <a:solidFill>
                          <a:srgbClr val="FF0000"/>
                        </a:solidFill>
                      </a:endParaRPr>
                    </a:p>
                    <a:p>
                      <a:pPr lvl="0" algn="r" rtl="1">
                        <a:buNone/>
                      </a:pPr>
                      <a:endParaRPr lang="ar-SA" sz="1200" dirty="0">
                        <a:solidFill>
                          <a:srgbClr val="FF0000"/>
                        </a:solidFill>
                      </a:endParaRPr>
                    </a:p>
                    <a:p>
                      <a:pPr lvl="0" algn="r" rtl="1">
                        <a:buNone/>
                      </a:pPr>
                      <a:endParaRPr lang="ar-SA" sz="1200" dirty="0">
                        <a:solidFill>
                          <a:srgbClr val="FF0000"/>
                        </a:solidFill>
                      </a:endParaRPr>
                    </a:p>
                    <a:p>
                      <a:pPr lvl="0" algn="r" rtl="1">
                        <a:buNone/>
                      </a:pPr>
                      <a:endParaRPr lang="ar-SA" sz="1200" dirty="0">
                        <a:solidFill>
                          <a:srgbClr val="FF0000"/>
                        </a:solidFill>
                      </a:endParaRPr>
                    </a:p>
                    <a:p>
                      <a:pPr lvl="0" algn="r" rtl="1">
                        <a:buNone/>
                      </a:pPr>
                      <a:endParaRPr lang="ar-SA" sz="1200" dirty="0">
                        <a:solidFill>
                          <a:srgbClr val="FF0000"/>
                        </a:solidFill>
                      </a:endParaRPr>
                    </a:p>
                    <a:p>
                      <a:pPr lvl="0" algn="r" rtl="1">
                        <a:buNone/>
                      </a:pPr>
                      <a:r>
                        <a:rPr lang="ar-SA" sz="1200" dirty="0">
                          <a:solidFill>
                            <a:srgbClr val="FF0000"/>
                          </a:solidFill>
                        </a:rPr>
                        <a:t>2- أسلوب تشكيل السلوك : </a:t>
                      </a:r>
                    </a:p>
                    <a:p>
                      <a:pPr lvl="0" algn="r" rtl="1">
                        <a:buNone/>
                      </a:pPr>
                      <a:r>
                        <a:rPr lang="ar-SA" sz="1200" dirty="0">
                          <a:solidFill>
                            <a:srgbClr val="FF0000"/>
                          </a:solidFill>
                        </a:rPr>
                        <a:t>   </a:t>
                      </a:r>
                      <a:r>
                        <a:rPr lang="ar-SA" sz="1200" dirty="0">
                          <a:solidFill>
                            <a:schemeClr val="tx1"/>
                          </a:solidFill>
                        </a:rPr>
                        <a:t>يستخدم المعلم طرق جديدة </a:t>
                      </a:r>
                      <a:r>
                        <a:rPr lang="ar-AE" sz="1200" dirty="0">
                          <a:solidFill>
                            <a:schemeClr val="tx1"/>
                          </a:solidFill>
                        </a:rPr>
                        <a:t>لتقليد السلوك أو تمثير دور يشاهدة خلال فيديو .</a:t>
                      </a:r>
                      <a:endParaRPr lang="ar-SA" sz="1200" dirty="0">
                        <a:solidFill>
                          <a:srgbClr val="FF0000"/>
                        </a:solidFill>
                      </a:endParaRPr>
                    </a:p>
                    <a:p>
                      <a:pPr lvl="0" algn="r" rtl="1">
                        <a:buNone/>
                      </a:pPr>
                      <a:endParaRPr lang="ar-SA" sz="1200" dirty="0">
                        <a:solidFill>
                          <a:srgbClr val="FF0000"/>
                        </a:solidFill>
                      </a:endParaRPr>
                    </a:p>
                    <a:p>
                      <a:pPr lvl="0" algn="r" rtl="1">
                        <a:buNone/>
                      </a:pPr>
                      <a:endParaRPr lang="ar-SA" sz="1200" dirty="0">
                        <a:solidFill>
                          <a:srgbClr val="FF0000"/>
                        </a:solidFill>
                      </a:endParaRPr>
                    </a:p>
                    <a:p>
                      <a:pPr lvl="0" algn="r" rtl="1">
                        <a:buNone/>
                      </a:pPr>
                      <a:endParaRPr lang="ar-SA" dirty="0">
                        <a:solidFill>
                          <a:srgbClr val="FF0000"/>
                        </a:solidFill>
                      </a:endParaRPr>
                    </a:p>
                    <a:p>
                      <a:pPr lvl="0" algn="r" rtl="1">
                        <a:buNone/>
                      </a:pPr>
                      <a:r>
                        <a:rPr lang="ar-SA" sz="1200" dirty="0">
                          <a:solidFill>
                            <a:srgbClr val="FF0000"/>
                          </a:solidFill>
                        </a:rPr>
                        <a:t>3- </a:t>
                      </a:r>
                      <a:r>
                        <a:rPr lang="ar-AE" sz="1200" dirty="0">
                          <a:solidFill>
                            <a:srgbClr val="FF0000"/>
                          </a:solidFill>
                        </a:rPr>
                        <a:t>التقليد والنمذجة .</a:t>
                      </a:r>
                      <a:r>
                        <a:rPr lang="ar-SA" sz="1200" dirty="0">
                          <a:solidFill>
                            <a:srgbClr val="FF0000"/>
                          </a:solidFill>
                        </a:rPr>
                        <a:t> :</a:t>
                      </a:r>
                      <a:endParaRPr lang="ar-SA" dirty="0">
                        <a:solidFill>
                          <a:srgbClr val="FF0000"/>
                        </a:solidFill>
                      </a:endParaRPr>
                    </a:p>
                    <a:p>
                      <a:pPr lvl="0" algn="r" rtl="1">
                        <a:buNone/>
                      </a:pPr>
                      <a:r>
                        <a:rPr lang="ar-SA" sz="1200" dirty="0">
                          <a:solidFill>
                            <a:srgbClr val="FF0000"/>
                          </a:solidFill>
                        </a:rPr>
                        <a:t>   </a:t>
                      </a:r>
                      <a:r>
                        <a:rPr lang="ar-SA" sz="1200" dirty="0">
                          <a:solidFill>
                            <a:schemeClr val="tx1"/>
                          </a:solidFill>
                        </a:rPr>
                        <a:t> </a:t>
                      </a:r>
                      <a:r>
                        <a:rPr lang="ar-AE" sz="1200" dirty="0">
                          <a:solidFill>
                            <a:schemeClr val="tx1"/>
                          </a:solidFill>
                        </a:rPr>
                        <a:t>يقلد الطالب  نموذج لسلوك في قصة أو شاهدة في فيديو .</a:t>
                      </a:r>
                      <a:endParaRPr lang="ar-SA" sz="1200" dirty="0">
                        <a:solidFill>
                          <a:schemeClr val="tx1"/>
                        </a:solidFill>
                      </a:endParaRPr>
                    </a:p>
                    <a:p>
                      <a:pPr lvl="0" algn="r" rtl="1">
                        <a:buNone/>
                      </a:pPr>
                      <a:endParaRPr lang="ar-SA" sz="1200" dirty="0"/>
                    </a:p>
                    <a:p>
                      <a:pPr lvl="0" algn="r" rtl="1">
                        <a:buNone/>
                      </a:pPr>
                      <a:endParaRPr lang="ar-SA" sz="1200" dirty="0"/>
                    </a:p>
                    <a:p>
                      <a:pPr lvl="0" algn="r" rtl="1">
                        <a:buNone/>
                      </a:pPr>
                      <a:endParaRPr lang="ar-SA" sz="1200" dirty="0"/>
                    </a:p>
                    <a:p>
                      <a:pPr lvl="0" algn="r" rtl="1">
                        <a:buNone/>
                      </a:pPr>
                      <a:endParaRPr lang="ar-SA" dirty="0"/>
                    </a:p>
                    <a:p>
                      <a:pPr lvl="0" algn="r" rtl="1">
                        <a:buNone/>
                      </a:pPr>
                      <a:endParaRPr lang="ar-S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r>
                        <a:rPr lang="ar-SA" sz="1200" dirty="0"/>
                        <a:t>المقدمة</a:t>
                      </a:r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2978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0178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>
            <a:extLst>
              <a:ext uri="{FF2B5EF4-FFF2-40B4-BE49-F238E27FC236}">
                <a16:creationId xmlns:a16="http://schemas.microsoft.com/office/drawing/2014/main" id="{234CA900-BAA4-43C6-8266-558BCDAEB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7</a:t>
            </a:fld>
            <a:endParaRPr lang="en-US" noProof="0" dirty="0"/>
          </a:p>
        </p:txBody>
      </p:sp>
      <p:graphicFrame>
        <p:nvGraphicFramePr>
          <p:cNvPr id="5" name="جدول 5">
            <a:extLst>
              <a:ext uri="{FF2B5EF4-FFF2-40B4-BE49-F238E27FC236}">
                <a16:creationId xmlns:a16="http://schemas.microsoft.com/office/drawing/2014/main" id="{61CDD0E9-ED91-4E98-8CBD-E770DC50E9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795703"/>
              </p:ext>
            </p:extLst>
          </p:nvPr>
        </p:nvGraphicFramePr>
        <p:xfrm>
          <a:off x="832945" y="125259"/>
          <a:ext cx="10613339" cy="1440989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9120187">
                  <a:extLst>
                    <a:ext uri="{9D8B030D-6E8A-4147-A177-3AD203B41FA5}">
                      <a16:colId xmlns:a16="http://schemas.microsoft.com/office/drawing/2014/main" val="921364517"/>
                    </a:ext>
                  </a:extLst>
                </a:gridCol>
                <a:gridCol w="1493152">
                  <a:extLst>
                    <a:ext uri="{9D8B030D-6E8A-4147-A177-3AD203B41FA5}">
                      <a16:colId xmlns:a16="http://schemas.microsoft.com/office/drawing/2014/main" val="2176703233"/>
                    </a:ext>
                  </a:extLst>
                </a:gridCol>
              </a:tblGrid>
              <a:tr h="1440989">
                <a:tc>
                  <a:txBody>
                    <a:bodyPr/>
                    <a:lstStyle/>
                    <a:p>
                      <a:pPr algn="r" rtl="1"/>
                      <a:endParaRPr lang="ar-SA" dirty="0"/>
                    </a:p>
                    <a:p>
                      <a:pPr lvl="0" algn="r" rtl="1">
                        <a:buNone/>
                      </a:pPr>
                      <a:r>
                        <a:rPr lang="ar-SA" sz="1400" dirty="0">
                          <a:solidFill>
                            <a:srgbClr val="FF0000"/>
                          </a:solidFill>
                        </a:rPr>
                        <a:t>الأنشطة الصفية :</a:t>
                      </a:r>
                    </a:p>
                    <a:p>
                      <a:pPr lvl="0" algn="r" rtl="1">
                        <a:buNone/>
                      </a:pPr>
                      <a:r>
                        <a:rPr lang="ar-SA" sz="1200" dirty="0">
                          <a:solidFill>
                            <a:srgbClr val="FF0000"/>
                          </a:solidFill>
                        </a:rPr>
                        <a:t>1- </a:t>
                      </a:r>
                      <a:r>
                        <a:rPr lang="ar-SA" sz="1200" dirty="0">
                          <a:solidFill>
                            <a:schemeClr val="tx1"/>
                          </a:solidFill>
                        </a:rPr>
                        <a:t>وضع فيديو </a:t>
                      </a:r>
                      <a:r>
                        <a:rPr lang="ar-AE" sz="1200" dirty="0">
                          <a:solidFill>
                            <a:schemeClr val="tx1"/>
                          </a:solidFill>
                        </a:rPr>
                        <a:t>لشخصيات في قصة مثل</a:t>
                      </a:r>
                      <a:r>
                        <a:rPr lang="ar-AE" sz="1200" baseline="0" dirty="0">
                          <a:solidFill>
                            <a:schemeClr val="tx1"/>
                          </a:solidFill>
                        </a:rPr>
                        <a:t> (شرطي – طباخ – أوشخصية لأسد قوي )</a:t>
                      </a:r>
                      <a:endParaRPr lang="ar-SA" sz="1200" dirty="0">
                        <a:solidFill>
                          <a:schemeClr val="tx1"/>
                        </a:solidFill>
                      </a:endParaRPr>
                    </a:p>
                    <a:p>
                      <a:pPr lvl="0" algn="r" rtl="1">
                        <a:buNone/>
                      </a:pPr>
                      <a:r>
                        <a:rPr lang="ar-SA" sz="1200" dirty="0">
                          <a:solidFill>
                            <a:srgbClr val="FF0000"/>
                          </a:solidFill>
                        </a:rPr>
                        <a:t>2-</a:t>
                      </a:r>
                      <a:r>
                        <a:rPr lang="ar-SA" sz="1200" dirty="0">
                          <a:solidFill>
                            <a:schemeClr val="tx1"/>
                          </a:solidFill>
                        </a:rPr>
                        <a:t> يطلب المعلم من الطالب أن </a:t>
                      </a:r>
                      <a:r>
                        <a:rPr lang="ar-AE" sz="1200" dirty="0">
                          <a:solidFill>
                            <a:schemeClr val="tx1"/>
                          </a:solidFill>
                        </a:rPr>
                        <a:t>يقلد هذه الشخصية بعد أن يرا صور أو فيديو</a:t>
                      </a:r>
                      <a:r>
                        <a:rPr lang="ar-AE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ar-SA" dirty="0"/>
                    </a:p>
                    <a:p>
                      <a:pPr lvl="0" algn="r" rtl="1">
                        <a:buNone/>
                      </a:pPr>
                      <a:r>
                        <a:rPr lang="ar-SA" sz="1200" dirty="0">
                          <a:solidFill>
                            <a:srgbClr val="FF0000"/>
                          </a:solidFill>
                        </a:rPr>
                        <a:t>3-</a:t>
                      </a:r>
                      <a:r>
                        <a:rPr lang="ar-SA" sz="1200" dirty="0">
                          <a:solidFill>
                            <a:schemeClr val="tx1"/>
                          </a:solidFill>
                        </a:rPr>
                        <a:t> يطلب المعلم من </a:t>
                      </a:r>
                      <a:r>
                        <a:rPr lang="ar-AE" sz="1200" dirty="0">
                          <a:solidFill>
                            <a:schemeClr val="tx1"/>
                          </a:solidFill>
                        </a:rPr>
                        <a:t>الطالب أن يعيد تقليد حتى يتقن المهارة أو الشخصية .</a:t>
                      </a:r>
                      <a:endParaRPr lang="ar-SA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  <a:p>
                      <a:pPr lvl="0" algn="ctr" rtl="1">
                        <a:buNone/>
                      </a:pPr>
                      <a:endParaRPr lang="ar-SA" dirty="0"/>
                    </a:p>
                    <a:p>
                      <a:pPr lvl="0" algn="ctr" rtl="1">
                        <a:buNone/>
                      </a:pPr>
                      <a:r>
                        <a:rPr lang="ar-SA" sz="1600" dirty="0"/>
                        <a:t>كتاب الطالب 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2081336"/>
                  </a:ext>
                </a:extLst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116687" y="2278367"/>
            <a:ext cx="7675809" cy="832104"/>
          </a:xfrm>
        </p:spPr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https://www.youtube.com/watch?v=-Nie1qykgrk</a:t>
            </a:r>
            <a:br>
              <a:rPr lang="ar-AE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328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9 February 2021</a:t>
            </a:fld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8</a:t>
            </a:fld>
            <a:endParaRPr lang="en-GB"/>
          </a:p>
        </p:txBody>
      </p:sp>
      <p:graphicFrame>
        <p:nvGraphicFramePr>
          <p:cNvPr id="4" name="Media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8011762"/>
              </p:ext>
            </p:extLst>
          </p:nvPr>
        </p:nvGraphicFramePr>
        <p:xfrm>
          <a:off x="69670" y="136524"/>
          <a:ext cx="12026535" cy="61106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1085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80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9701">
                <a:tc>
                  <a:txBody>
                    <a:bodyPr/>
                    <a:lstStyle/>
                    <a:p>
                      <a:pPr algn="r" rtl="1"/>
                      <a:endParaRPr lang="ar-AE" sz="1200" u="none" baseline="0" dirty="0"/>
                    </a:p>
                    <a:p>
                      <a:pPr marL="0" algn="r" defTabSz="914400" rtl="1" eaLnBrk="1" latinLnBrk="0" hangingPunct="1"/>
                      <a:r>
                        <a:rPr lang="ar-AE" sz="1200" u="none" kern="1200" baseline="0" dirty="0">
                          <a:solidFill>
                            <a:srgbClr val="FF0000"/>
                          </a:solidFill>
                        </a:rPr>
                        <a:t>الحصة الدراسية:</a:t>
                      </a:r>
                    </a:p>
                    <a:p>
                      <a:pPr algn="r" rtl="1"/>
                      <a:endParaRPr lang="ar-AE" sz="1200" u="none" baseline="0" dirty="0"/>
                    </a:p>
                    <a:p>
                      <a:pPr lvl="0" algn="r" rtl="1">
                        <a:buNone/>
                      </a:pPr>
                      <a:r>
                        <a:rPr lang="ar-AE" sz="1200" u="none" baseline="0" dirty="0"/>
                        <a:t>الهدف الرئيسي: </a:t>
                      </a:r>
                      <a:r>
                        <a:rPr lang="ar-AE" sz="1200" u="none" baseline="0" dirty="0">
                          <a:solidFill>
                            <a:srgbClr val="FF0000"/>
                          </a:solidFill>
                        </a:rPr>
                        <a:t>تمثيل أدوار في قصة </a:t>
                      </a:r>
                    </a:p>
                    <a:p>
                      <a:pPr lvl="0" algn="r" rtl="1">
                        <a:buNone/>
                      </a:pPr>
                      <a:endParaRPr lang="ar-AE" sz="1200" u="none" baseline="0" dirty="0"/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u="none" baseline="0" dirty="0"/>
                        <a:t>1- قراءة الدرس بطريقة معبرة للطلبة عدة مرات مع الإشارة الى الصور في كتاب دليل الطالب </a:t>
                      </a:r>
                    </a:p>
                    <a:p>
                      <a:pPr marL="0" lvl="0" indent="0" algn="r" rtl="1">
                        <a:buFont typeface="+mj-lt"/>
                        <a:buNone/>
                      </a:pPr>
                      <a:endParaRPr lang="ar-AE" sz="1200" u="none" baseline="0" dirty="0"/>
                    </a:p>
                    <a:p>
                      <a:pPr marL="0" lvl="0" indent="0" algn="r" rtl="1">
                        <a:buFont typeface="+mj-lt"/>
                        <a:buNone/>
                      </a:pPr>
                      <a:endParaRPr lang="ar-AE" sz="1200" u="none" baseline="0" dirty="0"/>
                    </a:p>
                    <a:p>
                      <a:pPr marL="0" lvl="0" indent="0" algn="r" rtl="1">
                        <a:buFont typeface="+mj-lt"/>
                        <a:buNone/>
                      </a:pPr>
                      <a:r>
                        <a:rPr lang="ar-AE" sz="1200" u="none" baseline="0" dirty="0"/>
                        <a:t>2- تكرار الأدوار التقليدية حتى يتقن  التقليد . </a:t>
                      </a:r>
                      <a:endParaRPr lang="ar-AE" sz="1200" u="sng" baseline="0" dirty="0"/>
                    </a:p>
                    <a:p>
                      <a:pPr marL="0" lvl="0" indent="0" algn="r" rtl="1">
                        <a:buFont typeface="+mj-lt"/>
                        <a:buNone/>
                      </a:pPr>
                      <a:endParaRPr lang="ar-AE" sz="1200" u="sng" baseline="0" dirty="0"/>
                    </a:p>
                    <a:p>
                      <a:pPr marL="0" lvl="0" indent="0" algn="r" rtl="1">
                        <a:buFont typeface="+mj-lt"/>
                        <a:buNone/>
                      </a:pPr>
                      <a:endParaRPr lang="ar-AE" sz="1200" u="sng" baseline="0" dirty="0"/>
                    </a:p>
                    <a:p>
                      <a:pPr marL="0" lvl="0" indent="0" algn="r" rtl="1">
                        <a:buFont typeface="+mj-lt"/>
                        <a:buNone/>
                      </a:pPr>
                      <a:r>
                        <a:rPr lang="ar-AE" sz="1200" u="sng" baseline="0" dirty="0">
                          <a:solidFill>
                            <a:srgbClr val="FF0000"/>
                          </a:solidFill>
                        </a:rPr>
                        <a:t>النشاط الرياضي  : </a:t>
                      </a:r>
                      <a:r>
                        <a:rPr lang="ar-AE" sz="1200" u="none" baseline="0" dirty="0">
                          <a:solidFill>
                            <a:srgbClr val="FF0000"/>
                          </a:solidFill>
                        </a:rPr>
                        <a:t> </a:t>
                      </a:r>
                      <a:r>
                        <a:rPr lang="ar-AE" sz="1200" u="none" baseline="0" dirty="0">
                          <a:solidFill>
                            <a:schemeClr val="tx1"/>
                          </a:solidFill>
                        </a:rPr>
                        <a:t>تقليد انشطة رياضية .</a:t>
                      </a:r>
                      <a:endParaRPr lang="ar-AE" sz="1200" u="none" baseline="0" dirty="0"/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u="sng" baseline="0" dirty="0"/>
                        <a:t>ا</a:t>
                      </a:r>
                      <a:r>
                        <a:rPr lang="ar-AE" sz="1200" u="sng" baseline="0" dirty="0">
                          <a:solidFill>
                            <a:srgbClr val="FF0000"/>
                          </a:solidFill>
                        </a:rPr>
                        <a:t>لنشاط الفني</a:t>
                      </a:r>
                      <a:r>
                        <a:rPr lang="ar-SA" sz="1200" u="sng" baseline="0" dirty="0">
                          <a:solidFill>
                            <a:srgbClr val="FF0000"/>
                          </a:solidFill>
                        </a:rPr>
                        <a:t>  : </a:t>
                      </a:r>
                      <a:r>
                        <a:rPr lang="ar-SA" sz="1200" u="none" baseline="0" dirty="0">
                          <a:solidFill>
                            <a:srgbClr val="FF0000"/>
                          </a:solidFill>
                        </a:rPr>
                        <a:t> </a:t>
                      </a:r>
                      <a:r>
                        <a:rPr lang="ar-SA" sz="1200" u="none" baseline="0" dirty="0">
                          <a:solidFill>
                            <a:schemeClr val="tx1"/>
                          </a:solidFill>
                        </a:rPr>
                        <a:t>أن يقوم الطالب بتلوين </a:t>
                      </a:r>
                      <a:r>
                        <a:rPr lang="ar-AE" sz="1200" u="none" baseline="0" dirty="0">
                          <a:solidFill>
                            <a:schemeClr val="tx1"/>
                          </a:solidFill>
                        </a:rPr>
                        <a:t>شخصيات من القصص. </a:t>
                      </a:r>
                      <a:endParaRPr lang="ar-AE" sz="1200" u="none" kern="1200" baseline="0" dirty="0">
                        <a:solidFill>
                          <a:srgbClr val="FF0000"/>
                        </a:solidFill>
                      </a:endParaRPr>
                    </a:p>
                    <a:p>
                      <a:pPr marL="0" lvl="0" indent="0" algn="r" rtl="1">
                        <a:buFont typeface="+mj-lt"/>
                        <a:buNone/>
                      </a:pPr>
                      <a:r>
                        <a:rPr lang="ar-SA" sz="1200" u="sng" kern="1200" baseline="0" dirty="0">
                          <a:solidFill>
                            <a:srgbClr val="FF0000"/>
                          </a:solidFill>
                        </a:rPr>
                        <a:t>نشاط موسيقي:</a:t>
                      </a:r>
                      <a:r>
                        <a:rPr lang="ar-SA" sz="1200" u="none" kern="1200" baseline="0" dirty="0">
                          <a:solidFill>
                            <a:srgbClr val="FF0000"/>
                          </a:solidFill>
                        </a:rPr>
                        <a:t>  </a:t>
                      </a:r>
                      <a:r>
                        <a:rPr lang="ar-SA" sz="1200" u="none" kern="1200" baseline="0" dirty="0"/>
                        <a:t> </a:t>
                      </a:r>
                      <a:r>
                        <a:rPr lang="ar-AE" sz="1200" u="none" kern="1200" baseline="0" dirty="0"/>
                        <a:t>الاستماع لنشيد مرتبط بقصة أو شخصية يقلدها .( مثل : الشرطي )</a:t>
                      </a:r>
                      <a:endParaRPr lang="ar-SA" sz="1200" b="1" u="sng" kern="1200" baseline="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aseline="0" dirty="0"/>
                    </a:p>
                    <a:p>
                      <a:pPr algn="ctr" rtl="1"/>
                      <a:r>
                        <a:rPr lang="ar-AE" sz="1400" baseline="0" dirty="0"/>
                        <a:t>دليل للمعلم</a:t>
                      </a:r>
                    </a:p>
                    <a:p>
                      <a:pPr algn="ctr" rtl="1"/>
                      <a:endParaRPr lang="ar-AE" sz="1400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6335">
                <a:tc>
                  <a:txBody>
                    <a:bodyPr/>
                    <a:lstStyle/>
                    <a:p>
                      <a:pPr marL="0" marR="0" lvl="0" indent="0" algn="r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ar-AE" sz="1200" baseline="0" dirty="0"/>
                        <a:t>أن يقلد الطالب دور الأب أو تقلد الطالبة دور الام .</a:t>
                      </a:r>
                      <a:endParaRPr lang="ar-SA" sz="12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ar-AE" sz="1400" baseline="0" dirty="0"/>
                        <a:t>الواجب المنزلي </a:t>
                      </a:r>
                      <a:endParaRPr lang="en-US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579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hlinkClick r:id="rId2"/>
                        </a:rPr>
                        <a:t>https://www.youtube.com/watch?v=-Nie1qykgrk</a:t>
                      </a:r>
                      <a:endParaRPr lang="ar-SA" sz="10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aseline="0" dirty="0"/>
                        <a:t>تمارين الكترونية</a:t>
                      </a:r>
                      <a:endParaRPr lang="en-US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8781">
                <a:tc>
                  <a:txBody>
                    <a:bodyPr/>
                    <a:lstStyle/>
                    <a:p>
                      <a:pPr algn="r" rtl="1"/>
                      <a:r>
                        <a:rPr lang="ar-AE" sz="1200" baseline="0" dirty="0">
                          <a:solidFill>
                            <a:srgbClr val="FF0000"/>
                          </a:solidFill>
                        </a:rPr>
                        <a:t>جيد:</a:t>
                      </a:r>
                      <a:r>
                        <a:rPr lang="ar-AE" sz="1200" baseline="0" dirty="0"/>
                        <a:t> أن يتقيد الطالب بجزء من الشخصية فقط وبمساعدة                     </a:t>
                      </a:r>
                      <a:endParaRPr lang="ar-SA" dirty="0"/>
                    </a:p>
                    <a:p>
                      <a:pPr lvl="0" algn="r" rtl="1">
                        <a:buNone/>
                      </a:pPr>
                      <a:r>
                        <a:rPr lang="ar-AE" sz="1200" baseline="0" dirty="0">
                          <a:solidFill>
                            <a:srgbClr val="FF0000"/>
                          </a:solidFill>
                        </a:rPr>
                        <a:t>متوسط:</a:t>
                      </a:r>
                      <a:r>
                        <a:rPr lang="ar-AE" sz="1200" baseline="0" dirty="0"/>
                        <a:t> أن يتقيد الطالب جزء من الشخصية بمساعدة بسيطة    .                                                                         </a:t>
                      </a:r>
                    </a:p>
                    <a:p>
                      <a:pPr lvl="0" algn="r" rtl="1">
                        <a:buNone/>
                      </a:pPr>
                      <a:r>
                        <a:rPr lang="ar-AE" sz="1200" baseline="0" dirty="0">
                          <a:solidFill>
                            <a:srgbClr val="FF0000"/>
                          </a:solidFill>
                        </a:rPr>
                        <a:t>مرتفع</a:t>
                      </a:r>
                      <a:r>
                        <a:rPr lang="ar-AE" sz="1200" baseline="0" dirty="0"/>
                        <a:t>: </a:t>
                      </a:r>
                      <a:r>
                        <a:rPr lang="ar-AE" sz="1200" baseline="0"/>
                        <a:t>أن يتقن الطالب تقليد الشخصية .</a:t>
                      </a:r>
                      <a:endParaRPr lang="ar-A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dirty="0"/>
                        <a:t>التقييم</a:t>
                      </a:r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66237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417</Words>
  <Application>Microsoft Office PowerPoint</Application>
  <PresentationFormat>Widescreen</PresentationFormat>
  <Paragraphs>144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نسق Office</vt:lpstr>
      <vt:lpstr>1_Office Theme</vt:lpstr>
      <vt:lpstr>تمثيل أدوار في قصة</vt:lpstr>
      <vt:lpstr>PowerPoint Presentation</vt:lpstr>
      <vt:lpstr>1-  تقول المعلمة :كان الشرطي ينظم سير السيارات  في الطريق.   </vt:lpstr>
      <vt:lpstr>2- تقول المعلمة :فوجد أطفال يريدون عبور المشاة . </vt:lpstr>
      <vt:lpstr>3-  تقول المعلمة : ساعد الشرطي الأطفال في عبور المشاة </vt:lpstr>
      <vt:lpstr>PowerPoint Presentation</vt:lpstr>
      <vt:lpstr>https://www.youtube.com/watch?v=-Nie1qykgrk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hp</dc:creator>
  <cp:lastModifiedBy>Salama Nasiib Hamad Al Ketbi</cp:lastModifiedBy>
  <cp:revision>339</cp:revision>
  <dcterms:created xsi:type="dcterms:W3CDTF">2021-01-16T13:12:33Z</dcterms:created>
  <dcterms:modified xsi:type="dcterms:W3CDTF">2021-02-09T19:33:01Z</dcterms:modified>
</cp:coreProperties>
</file>