
<file path=[Content_Types].xml><?xml version="1.0" encoding="utf-8"?>
<Types xmlns="http://schemas.openxmlformats.org/package/2006/content-types">
  <Default Extension="html" ContentType="image/unknown"/>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sldIdLst>
    <p:sldId id="267" r:id="rId5"/>
    <p:sldId id="288" r:id="rId6"/>
    <p:sldId id="299" r:id="rId7"/>
    <p:sldId id="289" r:id="rId8"/>
    <p:sldId id="300" r:id="rId9"/>
    <p:sldId id="258" r:id="rId10"/>
    <p:sldId id="287" r:id="rId11"/>
    <p:sldId id="298"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p:normalViewPr>
  <p:slideViewPr>
    <p:cSldViewPr snapToGrid="0">
      <p:cViewPr>
        <p:scale>
          <a:sx n="70" d="100"/>
          <a:sy n="70" d="100"/>
        </p:scale>
        <p:origin x="288" y="-1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4480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1678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495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6796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8770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120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9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9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9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9 February 2021</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351145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9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9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9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9 February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9 February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9 February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9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9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9 February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 id="2147483676"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4.html"/><Relationship Id="rId1" Type="http://schemas.openxmlformats.org/officeDocument/2006/relationships/slideLayout" Target="../slideLayouts/slideLayout13.xml"/><Relationship Id="rId5" Type="http://schemas.openxmlformats.org/officeDocument/2006/relationships/image" Target="../media/image9.jp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315459" y="2608024"/>
            <a:ext cx="4851352" cy="1827069"/>
          </a:xfrm>
        </p:spPr>
        <p:txBody>
          <a:bodyPr>
            <a:normAutofit/>
          </a:bodyPr>
          <a:lstStyle/>
          <a:p>
            <a:pPr algn="ctr" rtl="1"/>
            <a:r>
              <a:rPr lang="ar-AE" sz="2800" dirty="0">
                <a:latin typeface="Arial" panose="020B0604020202020204" pitchFamily="34" charset="0"/>
                <a:cs typeface="Sakkal Majalla" panose="02000000000000000000" pitchFamily="2" charset="-78"/>
              </a:rPr>
              <a:t>التعبير عن النفس</a:t>
            </a:r>
            <a:endParaRPr lang="ru-RU" sz="2800" dirty="0">
              <a:latin typeface="Arial" panose="020B0604020202020204" pitchFamily="34" charset="0"/>
              <a:cs typeface="Sakkal Majalla" panose="02000000000000000000" pitchFamily="2" charset="-78"/>
            </a:endParaRPr>
          </a:p>
        </p:txBody>
      </p:sp>
      <p:pic>
        <p:nvPicPr>
          <p:cNvPr id="4" name="Picture 3"/>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
        <p:nvSpPr>
          <p:cNvPr id="5" name="Rectangle 4"/>
          <p:cNvSpPr/>
          <p:nvPr/>
        </p:nvSpPr>
        <p:spPr>
          <a:xfrm rot="670456">
            <a:off x="8531837" y="5266975"/>
            <a:ext cx="2525050" cy="369332"/>
          </a:xfrm>
          <a:prstGeom prst="rect">
            <a:avLst/>
          </a:prstGeom>
        </p:spPr>
        <p:txBody>
          <a:bodyPr wrap="none">
            <a:spAutoFit/>
          </a:bodyPr>
          <a:lstStyle/>
          <a:p>
            <a:r>
              <a:rPr lang="ar-AE" b="1" dirty="0">
                <a:solidFill>
                  <a:schemeClr val="bg1"/>
                </a:solidFill>
                <a:latin typeface="Sakkal Majalla" panose="02000000000000000000" pitchFamily="2" charset="-78"/>
                <a:cs typeface="Sakkal Majalla" panose="02000000000000000000" pitchFamily="2" charset="-78"/>
              </a:rPr>
              <a:t>مقدم الهدف: </a:t>
            </a:r>
            <a:r>
              <a:rPr lang="ar-AE" b="1" dirty="0" err="1">
                <a:solidFill>
                  <a:schemeClr val="bg1"/>
                </a:solidFill>
                <a:latin typeface="Sakkal Majalla" panose="02000000000000000000" pitchFamily="2" charset="-78"/>
                <a:cs typeface="Sakkal Majalla" panose="02000000000000000000" pitchFamily="2" charset="-78"/>
              </a:rPr>
              <a:t>النونه</a:t>
            </a:r>
            <a:r>
              <a:rPr lang="ar-AE" b="1" dirty="0">
                <a:solidFill>
                  <a:schemeClr val="bg1"/>
                </a:solidFill>
                <a:latin typeface="Sakkal Majalla" panose="02000000000000000000" pitchFamily="2" charset="-78"/>
                <a:cs typeface="Sakkal Majalla" panose="02000000000000000000" pitchFamily="2" charset="-78"/>
              </a:rPr>
              <a:t> سعيد العامري</a:t>
            </a:r>
            <a:endParaRPr lang="en-US" dirty="0">
              <a:solidFill>
                <a:schemeClr val="bg1"/>
              </a:solidFill>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7988823"/>
              </p:ext>
            </p:extLst>
          </p:nvPr>
        </p:nvGraphicFramePr>
        <p:xfrm>
          <a:off x="265889" y="220750"/>
          <a:ext cx="11794566" cy="7781925"/>
        </p:xfrm>
        <a:graphic>
          <a:graphicData uri="http://schemas.openxmlformats.org/drawingml/2006/table">
            <a:tbl>
              <a:tblPr firstRow="1" bandRow="1">
                <a:tableStyleId>{5940675A-B579-460E-94D1-54222C63F5DA}</a:tableStyleId>
              </a:tblPr>
              <a:tblGrid>
                <a:gridCol w="4258038">
                  <a:extLst>
                    <a:ext uri="{9D8B030D-6E8A-4147-A177-3AD203B41FA5}">
                      <a16:colId xmlns:a16="http://schemas.microsoft.com/office/drawing/2014/main" val="20000"/>
                    </a:ext>
                  </a:extLst>
                </a:gridCol>
                <a:gridCol w="3381625">
                  <a:extLst>
                    <a:ext uri="{9D8B030D-6E8A-4147-A177-3AD203B41FA5}">
                      <a16:colId xmlns:a16="http://schemas.microsoft.com/office/drawing/2014/main" val="2032493190"/>
                    </a:ext>
                  </a:extLst>
                </a:gridCol>
                <a:gridCol w="2867426">
                  <a:extLst>
                    <a:ext uri="{9D8B030D-6E8A-4147-A177-3AD203B41FA5}">
                      <a16:colId xmlns:a16="http://schemas.microsoft.com/office/drawing/2014/main" val="4078435238"/>
                    </a:ext>
                  </a:extLst>
                </a:gridCol>
                <a:gridCol w="1287477">
                  <a:extLst>
                    <a:ext uri="{9D8B030D-6E8A-4147-A177-3AD203B41FA5}">
                      <a16:colId xmlns:a16="http://schemas.microsoft.com/office/drawing/2014/main" val="20001"/>
                    </a:ext>
                  </a:extLst>
                </a:gridCol>
              </a:tblGrid>
              <a:tr h="472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err="1">
                          <a:latin typeface="Sakkal Majalla" panose="02000000000000000000" pitchFamily="2" charset="-78"/>
                          <a:cs typeface="Sakkal Majalla" panose="02000000000000000000" pitchFamily="2" charset="-78"/>
                        </a:rPr>
                        <a:t>المراجعة:امنه</a:t>
                      </a:r>
                      <a:r>
                        <a:rPr lang="ar-AE" sz="1200" b="1" dirty="0">
                          <a:latin typeface="Sakkal Majalla" panose="02000000000000000000" pitchFamily="2" charset="-78"/>
                          <a:cs typeface="Sakkal Majalla" panose="02000000000000000000" pitchFamily="2" charset="-78"/>
                        </a:rPr>
                        <a:t> الكتبي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a:t>
                      </a:r>
                      <a:r>
                        <a:rPr lang="ar-AE" sz="1200" b="1" dirty="0" err="1">
                          <a:latin typeface="Sakkal Majalla" panose="02000000000000000000" pitchFamily="2" charset="-78"/>
                          <a:cs typeface="Sakkal Majalla" panose="02000000000000000000" pitchFamily="2" charset="-78"/>
                        </a:rPr>
                        <a:t>النونه</a:t>
                      </a:r>
                      <a:r>
                        <a:rPr lang="ar-AE" sz="1200" b="1" dirty="0">
                          <a:latin typeface="Sakkal Majalla" panose="02000000000000000000" pitchFamily="2" charset="-78"/>
                          <a:cs typeface="Sakkal Majalla" panose="02000000000000000000" pitchFamily="2" charset="-78"/>
                        </a:rPr>
                        <a:t> سعيد العامري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AE" sz="1200" dirty="0">
                          <a:latin typeface="Sakkal Majalla" panose="02000000000000000000" pitchFamily="2" charset="-78"/>
                          <a:cs typeface="Sakkal Majalla" panose="02000000000000000000" pitchFamily="2" charset="-78"/>
                        </a:rPr>
                        <a:t>التعبير عن النفس</a:t>
                      </a:r>
                    </a:p>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AE" sz="1200" b="1" i="0" u="none" strike="noStrike" dirty="0">
                          <a:solidFill>
                            <a:srgbClr val="FF0000"/>
                          </a:solidFill>
                          <a:effectLst/>
                          <a:latin typeface="Sakkal Majalla" panose="02000000000000000000" pitchFamily="2" charset="-78"/>
                          <a:cs typeface="Sakkal Majalla" panose="02000000000000000000" pitchFamily="2" charset="-78"/>
                        </a:rPr>
                        <a:t>رقم الهدف :(</a:t>
                      </a:r>
                      <a:r>
                        <a:rPr lang="en-US" sz="1200" b="1" i="0" u="none" strike="noStrike">
                          <a:solidFill>
                            <a:srgbClr val="FF0000"/>
                          </a:solidFill>
                          <a:effectLst/>
                          <a:latin typeface="Sakkal Majalla" panose="02000000000000000000" pitchFamily="2" charset="-78"/>
                          <a:cs typeface="Sakkal Majalla" panose="02000000000000000000" pitchFamily="2" charset="-78"/>
                        </a:rPr>
                        <a:t>834</a:t>
                      </a:r>
                      <a:r>
                        <a:rPr lang="ar-AE" sz="1200" b="1" i="0" u="none" strike="noStrike" baseline="0">
                          <a:solidFill>
                            <a:srgbClr val="FF0000"/>
                          </a:solidFill>
                          <a:effectLst/>
                          <a:latin typeface="Sakkal Majalla" panose="02000000000000000000" pitchFamily="2" charset="-78"/>
                          <a:cs typeface="Sakkal Majalla" panose="02000000000000000000" pitchFamily="2" charset="-78"/>
                        </a:rPr>
                        <a:t>)</a:t>
                      </a:r>
                      <a:r>
                        <a:rPr lang="ar-AE" sz="1200" b="1" i="0" u="none" strike="noStrike">
                          <a:solidFill>
                            <a:srgbClr val="FF0000"/>
                          </a:solidFill>
                          <a:effectLst/>
                          <a:latin typeface="Sakkal Majalla" panose="02000000000000000000" pitchFamily="2" charset="-78"/>
                          <a:cs typeface="Sakkal Majalla" panose="02000000000000000000" pitchFamily="2" charset="-78"/>
                        </a:rPr>
                        <a:t>  </a:t>
                      </a:r>
                      <a:endParaRPr lang="ar-AE" sz="1200" b="1" i="0" u="none" strike="noStrike" dirty="0">
                        <a:solidFill>
                          <a:srgbClr val="FF0000"/>
                        </a:solidFill>
                        <a:effectLst/>
                        <a:latin typeface="Sakkal Majalla" panose="02000000000000000000" pitchFamily="2" charset="-78"/>
                        <a:cs typeface="Sakkal Majalla" panose="02000000000000000000" pitchFamily="2" charset="-78"/>
                      </a:endParaRPr>
                    </a:p>
                    <a:p>
                      <a:pPr marL="171450" marR="0" lvl="0" indent="-171450" algn="ctr" defTabSz="914400" rtl="1" eaLnBrk="1" fontAlgn="ctr" latinLnBrk="0" hangingPunct="1">
                        <a:lnSpc>
                          <a:spcPct val="100000"/>
                        </a:lnSpc>
                        <a:spcBef>
                          <a:spcPts val="0"/>
                        </a:spcBef>
                        <a:spcAft>
                          <a:spcPts val="0"/>
                        </a:spcAft>
                        <a:buClrTx/>
                        <a:buSzTx/>
                        <a:buFontTx/>
                        <a:buChar char="-"/>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5827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a:t>
                      </a:r>
                      <a:r>
                        <a:rPr lang="ar-AE" sz="1200" b="1" dirty="0">
                          <a:latin typeface="Sakkal Majalla" panose="02000000000000000000" pitchFamily="2" charset="-78"/>
                          <a:cs typeface="Sakkal Majalla" panose="02000000000000000000" pitchFamily="2" charset="-78"/>
                        </a:rPr>
                        <a:t>3-15</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656319">
                <a:tc gridSpan="3">
                  <a:txBody>
                    <a:bodyPr/>
                    <a:lstStyle/>
                    <a:p>
                      <a:pPr algn="r" rtl="1"/>
                      <a:r>
                        <a:rPr lang="ar-AE" sz="1600" b="1" dirty="0">
                          <a:solidFill>
                            <a:srgbClr val="FF0000"/>
                          </a:solidFill>
                          <a:latin typeface="Sakkal Majalla" panose="02000000000000000000" pitchFamily="2" charset="-78"/>
                          <a:cs typeface="Sakkal Majalla" panose="02000000000000000000" pitchFamily="2" charset="-78"/>
                        </a:rPr>
                        <a:t>درس </a:t>
                      </a:r>
                      <a:r>
                        <a:rPr lang="ar-EG" sz="1600" b="1" dirty="0">
                          <a:solidFill>
                            <a:srgbClr val="FF0000"/>
                          </a:solidFill>
                          <a:latin typeface="Sakkal Majalla" panose="02000000000000000000" pitchFamily="2" charset="-78"/>
                          <a:cs typeface="Sakkal Majalla" panose="02000000000000000000" pitchFamily="2" charset="-78"/>
                        </a:rPr>
                        <a:t>: </a:t>
                      </a:r>
                      <a:r>
                        <a:rPr lang="ar-AE" sz="1600" b="1" dirty="0">
                          <a:solidFill>
                            <a:srgbClr val="FF0000"/>
                          </a:solidFill>
                          <a:latin typeface="Sakkal Majalla" panose="02000000000000000000" pitchFamily="2" charset="-78"/>
                          <a:cs typeface="Sakkal Majalla" panose="02000000000000000000" pitchFamily="2" charset="-78"/>
                        </a:rPr>
                        <a:t>التعبير عن النفس</a:t>
                      </a:r>
                      <a:endParaRPr lang="ar-EG" sz="1600" b="1" dirty="0">
                        <a:solidFill>
                          <a:srgbClr val="FF0000"/>
                        </a:solidFill>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تقول المعلمة( كيف حالكم اليوم؟)</a:t>
                      </a:r>
                    </a:p>
                    <a:p>
                      <a:pPr algn="r" rtl="1"/>
                      <a:r>
                        <a:rPr lang="ar-AE" sz="1600" b="1" baseline="0" dirty="0">
                          <a:latin typeface="Sakkal Majalla" panose="02000000000000000000" pitchFamily="2" charset="-78"/>
                          <a:cs typeface="Sakkal Majalla" panose="02000000000000000000" pitchFamily="2" charset="-78"/>
                        </a:rPr>
                        <a:t>و تقوم المعلمة بعرض الصور التعبيرية امام الطلاب و تختار  4 صور </a:t>
                      </a: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ثم تسأله تقوم المعلمة </a:t>
                      </a:r>
                      <a:r>
                        <a:rPr lang="ar-AE" sz="1600" b="1" baseline="0" dirty="0" err="1">
                          <a:latin typeface="Sakkal Majalla" panose="02000000000000000000" pitchFamily="2" charset="-78"/>
                          <a:cs typeface="Sakkal Majalla" panose="02000000000000000000" pitchFamily="2" charset="-78"/>
                        </a:rPr>
                        <a:t>بإختيار</a:t>
                      </a:r>
                      <a:r>
                        <a:rPr lang="ar-AE" sz="1600" b="1" baseline="0" dirty="0">
                          <a:latin typeface="Sakkal Majalla" panose="02000000000000000000" pitchFamily="2" charset="-78"/>
                          <a:cs typeface="Sakkal Majalla" panose="02000000000000000000" pitchFamily="2" charset="-78"/>
                        </a:rPr>
                        <a:t> الوجه السعيد </a:t>
                      </a:r>
                    </a:p>
                    <a:p>
                      <a:pPr algn="r" rtl="1"/>
                      <a:r>
                        <a:rPr lang="ar-AE" sz="1600" b="1" baseline="0" dirty="0">
                          <a:latin typeface="Sakkal Majalla" panose="02000000000000000000" pitchFamily="2" charset="-78"/>
                          <a:cs typeface="Sakkal Majalla" panose="02000000000000000000" pitchFamily="2" charset="-78"/>
                        </a:rPr>
                        <a:t>و تقول ( أنا اليوم سعيدة )</a:t>
                      </a: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 </a:t>
                      </a:r>
                      <a:endParaRPr lang="ar-SA" sz="1600" b="1" dirty="0">
                        <a:latin typeface="Sakkal Majalla" panose="02000000000000000000" pitchFamily="2" charset="-78"/>
                        <a:cs typeface="Sakkal Majalla" panose="02000000000000000000" pitchFamily="2" charset="-78"/>
                      </a:endParaRPr>
                    </a:p>
                    <a:p>
                      <a:pPr algn="r" rtl="1"/>
                      <a:endParaRPr lang="en-US" sz="1600" b="1" u="sng" baseline="0" dirty="0">
                        <a:solidFill>
                          <a:srgbClr val="FF0000"/>
                        </a:solidFill>
                        <a:latin typeface="Sakkal Majalla" panose="02000000000000000000" pitchFamily="2" charset="-78"/>
                        <a:cs typeface="Sakkal Majalla" panose="02000000000000000000" pitchFamily="2" charset="-78"/>
                      </a:endParaRPr>
                    </a:p>
                    <a:p>
                      <a:pPr algn="r" rtl="1"/>
                      <a:endParaRPr lang="ar-AE"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9 February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8" name="صورة 7">
            <a:extLst>
              <a:ext uri="{FF2B5EF4-FFF2-40B4-BE49-F238E27FC236}">
                <a16:creationId xmlns:a16="http://schemas.microsoft.com/office/drawing/2014/main" id="{B1E3777C-0F19-4166-93B1-37627337D30D}"/>
              </a:ext>
            </a:extLst>
          </p:cNvPr>
          <p:cNvPicPr>
            <a:picLocks noChangeAspect="1"/>
          </p:cNvPicPr>
          <p:nvPr/>
        </p:nvPicPr>
        <p:blipFill>
          <a:blip r:embed="rId3"/>
          <a:stretch>
            <a:fillRect/>
          </a:stretch>
        </p:blipFill>
        <p:spPr>
          <a:xfrm>
            <a:off x="8741809" y="2410178"/>
            <a:ext cx="1296106" cy="1296106"/>
          </a:xfrm>
          <a:prstGeom prst="rect">
            <a:avLst/>
          </a:prstGeom>
        </p:spPr>
      </p:pic>
      <p:pic>
        <p:nvPicPr>
          <p:cNvPr id="18" name="صورة 17" descr="صورة تحتوي على المصباح&#10;&#10;تم إنشاء الوصف تلقائياً">
            <a:extLst>
              <a:ext uri="{FF2B5EF4-FFF2-40B4-BE49-F238E27FC236}">
                <a16:creationId xmlns:a16="http://schemas.microsoft.com/office/drawing/2014/main" id="{48A1F38A-7050-494C-8297-E4ADC6F4CF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7249" y="2356485"/>
            <a:ext cx="1543756" cy="1543756"/>
          </a:xfrm>
          <a:prstGeom prst="rect">
            <a:avLst/>
          </a:prstGeom>
        </p:spPr>
      </p:pic>
      <p:pic>
        <p:nvPicPr>
          <p:cNvPr id="20" name="صورة 19" descr="صورة تحتوي على قصاصة فنية&#10;&#10;تم إنشاء الوصف تلقائياً">
            <a:extLst>
              <a:ext uri="{FF2B5EF4-FFF2-40B4-BE49-F238E27FC236}">
                <a16:creationId xmlns:a16="http://schemas.microsoft.com/office/drawing/2014/main" id="{2C91FD3E-5517-4DF8-829F-3A6C819CD2A0}"/>
              </a:ext>
            </a:extLst>
          </p:cNvPr>
          <p:cNvPicPr>
            <a:picLocks noChangeAspect="1"/>
          </p:cNvPicPr>
          <p:nvPr/>
        </p:nvPicPr>
        <p:blipFill rotWithShape="1">
          <a:blip r:embed="rId5">
            <a:extLst>
              <a:ext uri="{28A0092B-C50C-407E-A947-70E740481C1C}">
                <a14:useLocalDpi xmlns:a14="http://schemas.microsoft.com/office/drawing/2010/main" val="0"/>
              </a:ext>
            </a:extLst>
          </a:blip>
          <a:srcRect l="3980" t="7982" r="-9895" b="-9895"/>
          <a:stretch/>
        </p:blipFill>
        <p:spPr>
          <a:xfrm>
            <a:off x="4379806" y="2453905"/>
            <a:ext cx="1637880" cy="1575999"/>
          </a:xfrm>
          <a:prstGeom prst="rect">
            <a:avLst/>
          </a:prstGeom>
        </p:spPr>
      </p:pic>
      <p:pic>
        <p:nvPicPr>
          <p:cNvPr id="4" name="صورة 3" descr="صورة تحتوي على قصاصة فنية&#10;&#10;تم إنشاء الوصف تلقائياً">
            <a:extLst>
              <a:ext uri="{FF2B5EF4-FFF2-40B4-BE49-F238E27FC236}">
                <a16:creationId xmlns:a16="http://schemas.microsoft.com/office/drawing/2014/main" id="{BF5151B5-B0F9-46C6-91C4-CFDDFB0A387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38300" y="2226822"/>
            <a:ext cx="1803082" cy="1803082"/>
          </a:xfrm>
          <a:prstGeom prst="rect">
            <a:avLst/>
          </a:prstGeom>
        </p:spPr>
      </p:pic>
      <p:pic>
        <p:nvPicPr>
          <p:cNvPr id="5" name="صورة 4">
            <a:extLst>
              <a:ext uri="{FF2B5EF4-FFF2-40B4-BE49-F238E27FC236}">
                <a16:creationId xmlns:a16="http://schemas.microsoft.com/office/drawing/2014/main" id="{4D612A37-CC43-4073-8D6A-6F511713E0A3}"/>
              </a:ext>
            </a:extLst>
          </p:cNvPr>
          <p:cNvPicPr>
            <a:picLocks noChangeAspect="1"/>
          </p:cNvPicPr>
          <p:nvPr/>
        </p:nvPicPr>
        <p:blipFill>
          <a:blip r:embed="rId7"/>
          <a:stretch>
            <a:fillRect/>
          </a:stretch>
        </p:blipFill>
        <p:spPr>
          <a:xfrm>
            <a:off x="7085632" y="5075150"/>
            <a:ext cx="1636625" cy="1636625"/>
          </a:xfrm>
          <a:prstGeom prst="rect">
            <a:avLst/>
          </a:prstGeom>
        </p:spPr>
      </p:pic>
    </p:spTree>
    <p:extLst>
      <p:ext uri="{BB962C8B-B14F-4D97-AF65-F5344CB8AC3E}">
        <p14:creationId xmlns:p14="http://schemas.microsoft.com/office/powerpoint/2010/main" val="294167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86810508"/>
              </p:ext>
            </p:extLst>
          </p:nvPr>
        </p:nvGraphicFramePr>
        <p:xfrm>
          <a:off x="265889" y="220750"/>
          <a:ext cx="11794566" cy="6806565"/>
        </p:xfrm>
        <a:graphic>
          <a:graphicData uri="http://schemas.openxmlformats.org/drawingml/2006/table">
            <a:tbl>
              <a:tblPr firstRow="1" bandRow="1">
                <a:tableStyleId>{5940675A-B579-460E-94D1-54222C63F5DA}</a:tableStyleId>
              </a:tblPr>
              <a:tblGrid>
                <a:gridCol w="4258038">
                  <a:extLst>
                    <a:ext uri="{9D8B030D-6E8A-4147-A177-3AD203B41FA5}">
                      <a16:colId xmlns:a16="http://schemas.microsoft.com/office/drawing/2014/main" val="20000"/>
                    </a:ext>
                  </a:extLst>
                </a:gridCol>
                <a:gridCol w="3381625">
                  <a:extLst>
                    <a:ext uri="{9D8B030D-6E8A-4147-A177-3AD203B41FA5}">
                      <a16:colId xmlns:a16="http://schemas.microsoft.com/office/drawing/2014/main" val="2032493190"/>
                    </a:ext>
                  </a:extLst>
                </a:gridCol>
                <a:gridCol w="2867426">
                  <a:extLst>
                    <a:ext uri="{9D8B030D-6E8A-4147-A177-3AD203B41FA5}">
                      <a16:colId xmlns:a16="http://schemas.microsoft.com/office/drawing/2014/main" val="4078435238"/>
                    </a:ext>
                  </a:extLst>
                </a:gridCol>
                <a:gridCol w="1287477">
                  <a:extLst>
                    <a:ext uri="{9D8B030D-6E8A-4147-A177-3AD203B41FA5}">
                      <a16:colId xmlns:a16="http://schemas.microsoft.com/office/drawing/2014/main" val="20001"/>
                    </a:ext>
                  </a:extLst>
                </a:gridCol>
              </a:tblGrid>
              <a:tr h="472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err="1">
                          <a:latin typeface="Sakkal Majalla" panose="02000000000000000000" pitchFamily="2" charset="-78"/>
                          <a:cs typeface="Sakkal Majalla" panose="02000000000000000000" pitchFamily="2" charset="-78"/>
                        </a:rPr>
                        <a:t>المراجعة:امنه</a:t>
                      </a:r>
                      <a:r>
                        <a:rPr lang="ar-AE" sz="1200" b="1" dirty="0">
                          <a:latin typeface="Sakkal Majalla" panose="02000000000000000000" pitchFamily="2" charset="-78"/>
                          <a:cs typeface="Sakkal Majalla" panose="02000000000000000000" pitchFamily="2" charset="-78"/>
                        </a:rPr>
                        <a:t> الكتبي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a:t>
                      </a:r>
                      <a:r>
                        <a:rPr lang="ar-AE" sz="1200" b="1" dirty="0" err="1">
                          <a:latin typeface="Sakkal Majalla" panose="02000000000000000000" pitchFamily="2" charset="-78"/>
                          <a:cs typeface="Sakkal Majalla" panose="02000000000000000000" pitchFamily="2" charset="-78"/>
                        </a:rPr>
                        <a:t>النونه</a:t>
                      </a:r>
                      <a:r>
                        <a:rPr lang="ar-AE" sz="1200" b="1" dirty="0">
                          <a:latin typeface="Sakkal Majalla" panose="02000000000000000000" pitchFamily="2" charset="-78"/>
                          <a:cs typeface="Sakkal Majalla" panose="02000000000000000000" pitchFamily="2" charset="-78"/>
                        </a:rPr>
                        <a:t> سعيد العامري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AE" sz="1200" dirty="0">
                          <a:latin typeface="Sakkal Majalla" panose="02000000000000000000" pitchFamily="2" charset="-78"/>
                          <a:cs typeface="Sakkal Majalla" panose="02000000000000000000" pitchFamily="2" charset="-78"/>
                        </a:rPr>
                        <a:t>التعبير عن النفس</a:t>
                      </a:r>
                    </a:p>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AE" sz="1200" b="1" i="0" u="none" strike="noStrike" dirty="0">
                          <a:solidFill>
                            <a:srgbClr val="FF0000"/>
                          </a:solidFill>
                          <a:effectLst/>
                          <a:latin typeface="Sakkal Majalla" panose="02000000000000000000" pitchFamily="2" charset="-78"/>
                          <a:cs typeface="Sakkal Majalla" panose="02000000000000000000" pitchFamily="2" charset="-78"/>
                        </a:rPr>
                        <a:t>رقم الهدف :(481</a:t>
                      </a:r>
                      <a:r>
                        <a:rPr lang="ar-AE" sz="1200" b="1" i="0" u="none" strike="noStrike" baseline="0" dirty="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  </a:t>
                      </a:r>
                    </a:p>
                    <a:p>
                      <a:pPr marL="171450" marR="0" lvl="0" indent="-171450" algn="ctr" defTabSz="914400" rtl="1" eaLnBrk="1" fontAlgn="ctr" latinLnBrk="0" hangingPunct="1">
                        <a:lnSpc>
                          <a:spcPct val="100000"/>
                        </a:lnSpc>
                        <a:spcBef>
                          <a:spcPts val="0"/>
                        </a:spcBef>
                        <a:spcAft>
                          <a:spcPts val="0"/>
                        </a:spcAft>
                        <a:buClrTx/>
                        <a:buSzTx/>
                        <a:buFontTx/>
                        <a:buChar char="-"/>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5827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a:t>
                      </a:r>
                      <a:r>
                        <a:rPr lang="ar-AE" sz="1200" b="1" dirty="0">
                          <a:latin typeface="Sakkal Majalla" panose="02000000000000000000" pitchFamily="2" charset="-78"/>
                          <a:cs typeface="Sakkal Majalla" panose="02000000000000000000" pitchFamily="2" charset="-78"/>
                        </a:rPr>
                        <a:t>3-15</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656319">
                <a:tc gridSpan="3">
                  <a:txBody>
                    <a:bodyPr/>
                    <a:lstStyle/>
                    <a:p>
                      <a:pPr algn="r" rtl="1"/>
                      <a:r>
                        <a:rPr lang="ar-AE" sz="1600" b="1" dirty="0">
                          <a:solidFill>
                            <a:srgbClr val="FF0000"/>
                          </a:solidFill>
                          <a:latin typeface="Sakkal Majalla" panose="02000000000000000000" pitchFamily="2" charset="-78"/>
                          <a:cs typeface="Sakkal Majalla" panose="02000000000000000000" pitchFamily="2" charset="-78"/>
                        </a:rPr>
                        <a:t>درس </a:t>
                      </a:r>
                      <a:r>
                        <a:rPr lang="ar-EG" sz="1600" b="1" dirty="0">
                          <a:solidFill>
                            <a:srgbClr val="FF0000"/>
                          </a:solidFill>
                          <a:latin typeface="Sakkal Majalla" panose="02000000000000000000" pitchFamily="2" charset="-78"/>
                          <a:cs typeface="Sakkal Majalla" panose="02000000000000000000" pitchFamily="2" charset="-78"/>
                        </a:rPr>
                        <a:t>: </a:t>
                      </a:r>
                      <a:r>
                        <a:rPr lang="ar-AE" sz="1600" b="1" dirty="0">
                          <a:solidFill>
                            <a:srgbClr val="FF0000"/>
                          </a:solidFill>
                          <a:latin typeface="Sakkal Majalla" panose="02000000000000000000" pitchFamily="2" charset="-78"/>
                          <a:cs typeface="Sakkal Majalla" panose="02000000000000000000" pitchFamily="2" charset="-78"/>
                        </a:rPr>
                        <a:t>التعبير عن النفس</a:t>
                      </a:r>
                      <a:endParaRPr lang="ar-EG" sz="1600" b="1" dirty="0">
                        <a:solidFill>
                          <a:srgbClr val="FF0000"/>
                        </a:solidFill>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 ان تقول المعلمة  كيف حالكم اليوم؟ )</a:t>
                      </a:r>
                    </a:p>
                    <a:p>
                      <a:pPr algn="r" rtl="1"/>
                      <a:r>
                        <a:rPr lang="ar-AE" sz="1600" b="1" baseline="0" dirty="0">
                          <a:latin typeface="Sakkal Majalla" panose="02000000000000000000" pitchFamily="2" charset="-78"/>
                          <a:cs typeface="Sakkal Majalla" panose="02000000000000000000" pitchFamily="2" charset="-78"/>
                        </a:rPr>
                        <a:t>مع قول  "</a:t>
                      </a:r>
                      <a:r>
                        <a:rPr lang="ar-AE" sz="1600" b="1" baseline="0" dirty="0" err="1">
                          <a:latin typeface="Sakkal Majalla" panose="02000000000000000000" pitchFamily="2" charset="-78"/>
                          <a:cs typeface="Sakkal Majalla" panose="02000000000000000000" pitchFamily="2" charset="-78"/>
                        </a:rPr>
                        <a:t>أناسعيدة</a:t>
                      </a:r>
                      <a:r>
                        <a:rPr lang="ar-AE" sz="1600" b="1" baseline="0" dirty="0">
                          <a:latin typeface="Sakkal Majalla" panose="02000000000000000000" pitchFamily="2" charset="-78"/>
                          <a:cs typeface="Sakkal Majalla" panose="02000000000000000000" pitchFamily="2" charset="-78"/>
                        </a:rPr>
                        <a:t> "  و انتم ؟ مع عرض الصورة التي تم اختيارها</a:t>
                      </a: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ثم تسأل المعلمة احد الطلاب (و تقول المعلمة هل انت سعيد؟) </a:t>
                      </a:r>
                    </a:p>
                    <a:p>
                      <a:pPr algn="r" rtl="1"/>
                      <a:r>
                        <a:rPr lang="ar-AE" sz="1600" b="1" baseline="0" dirty="0">
                          <a:latin typeface="Sakkal Majalla" panose="02000000000000000000" pitchFamily="2" charset="-78"/>
                          <a:cs typeface="Sakkal Majalla" panose="02000000000000000000" pitchFamily="2" charset="-78"/>
                        </a:rPr>
                        <a:t>مع عرض صح ام خطأ ليسهل عليه التعبير عن نفسه </a:t>
                      </a: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 </a:t>
                      </a:r>
                      <a:endParaRPr lang="ar-SA" sz="1600" b="1" dirty="0">
                        <a:latin typeface="Sakkal Majalla" panose="02000000000000000000" pitchFamily="2" charset="-78"/>
                        <a:cs typeface="Sakkal Majalla" panose="02000000000000000000" pitchFamily="2" charset="-78"/>
                      </a:endParaRPr>
                    </a:p>
                    <a:p>
                      <a:pPr algn="r" rtl="1"/>
                      <a:endParaRPr lang="en-US" sz="1600" b="1" u="sng" baseline="0" dirty="0">
                        <a:solidFill>
                          <a:srgbClr val="FF0000"/>
                        </a:solidFill>
                        <a:latin typeface="Sakkal Majalla" panose="02000000000000000000" pitchFamily="2" charset="-78"/>
                        <a:cs typeface="Sakkal Majalla" panose="02000000000000000000" pitchFamily="2" charset="-78"/>
                      </a:endParaRPr>
                    </a:p>
                    <a:p>
                      <a:pPr algn="r" rtl="1"/>
                      <a:endParaRPr lang="ar-AE"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9 February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3</a:t>
            </a:fld>
            <a:endParaRPr lang="en-GB"/>
          </a:p>
        </p:txBody>
      </p:sp>
      <p:pic>
        <p:nvPicPr>
          <p:cNvPr id="7" name="صورة 6">
            <a:extLst>
              <a:ext uri="{FF2B5EF4-FFF2-40B4-BE49-F238E27FC236}">
                <a16:creationId xmlns:a16="http://schemas.microsoft.com/office/drawing/2014/main" id="{66BFC28D-B85C-48D9-AC94-D179A923BB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3117" y="2130945"/>
            <a:ext cx="1323440" cy="1323440"/>
          </a:xfrm>
          <a:prstGeom prst="rect">
            <a:avLst/>
          </a:prstGeom>
        </p:spPr>
      </p:pic>
      <p:pic>
        <p:nvPicPr>
          <p:cNvPr id="8" name="صورة 7">
            <a:extLst>
              <a:ext uri="{FF2B5EF4-FFF2-40B4-BE49-F238E27FC236}">
                <a16:creationId xmlns:a16="http://schemas.microsoft.com/office/drawing/2014/main" id="{B1E3777C-0F19-4166-93B1-37627337D30D}"/>
              </a:ext>
            </a:extLst>
          </p:cNvPr>
          <p:cNvPicPr>
            <a:picLocks noChangeAspect="1"/>
          </p:cNvPicPr>
          <p:nvPr/>
        </p:nvPicPr>
        <p:blipFill>
          <a:blip r:embed="rId4"/>
          <a:stretch>
            <a:fillRect/>
          </a:stretch>
        </p:blipFill>
        <p:spPr>
          <a:xfrm>
            <a:off x="6497249" y="4109085"/>
            <a:ext cx="1296106" cy="1296106"/>
          </a:xfrm>
          <a:prstGeom prst="rect">
            <a:avLst/>
          </a:prstGeom>
        </p:spPr>
      </p:pic>
      <p:pic>
        <p:nvPicPr>
          <p:cNvPr id="11" name="صورة 10">
            <a:extLst>
              <a:ext uri="{FF2B5EF4-FFF2-40B4-BE49-F238E27FC236}">
                <a16:creationId xmlns:a16="http://schemas.microsoft.com/office/drawing/2014/main" id="{BF736181-56B6-4A2D-89C3-3589007F77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6168" y="5560394"/>
            <a:ext cx="1161081" cy="1161081"/>
          </a:xfrm>
          <a:prstGeom prst="rect">
            <a:avLst/>
          </a:prstGeom>
        </p:spPr>
      </p:pic>
      <p:pic>
        <p:nvPicPr>
          <p:cNvPr id="14" name="صورة 13" descr="صورة تحتوي على سهم&#10;&#10;تم إنشاء الوصف تلقائياً">
            <a:extLst>
              <a:ext uri="{FF2B5EF4-FFF2-40B4-BE49-F238E27FC236}">
                <a16:creationId xmlns:a16="http://schemas.microsoft.com/office/drawing/2014/main" id="{CF840BAA-FCF7-4A63-A67F-9A423180072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67723" y="5527171"/>
            <a:ext cx="1074086" cy="1227526"/>
          </a:xfrm>
          <a:prstGeom prst="rect">
            <a:avLst/>
          </a:prstGeom>
        </p:spPr>
      </p:pic>
    </p:spTree>
    <p:extLst>
      <p:ext uri="{BB962C8B-B14F-4D97-AF65-F5344CB8AC3E}">
        <p14:creationId xmlns:p14="http://schemas.microsoft.com/office/powerpoint/2010/main" val="2189372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40328702"/>
              </p:ext>
            </p:extLst>
          </p:nvPr>
        </p:nvGraphicFramePr>
        <p:xfrm>
          <a:off x="154004" y="220749"/>
          <a:ext cx="11906451" cy="688717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894627">
                  <a:extLst>
                    <a:ext uri="{9D8B030D-6E8A-4147-A177-3AD203B41FA5}">
                      <a16:colId xmlns:a16="http://schemas.microsoft.com/office/drawing/2014/main" val="4078435238"/>
                    </a:ext>
                  </a:extLst>
                </a:gridCol>
                <a:gridCol w="1299690">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err="1">
                          <a:latin typeface="Sakkal Majalla" panose="02000000000000000000" pitchFamily="2" charset="-78"/>
                          <a:cs typeface="Sakkal Majalla" panose="02000000000000000000" pitchFamily="2" charset="-78"/>
                        </a:rPr>
                        <a:t>المراجعة:آمنه</a:t>
                      </a:r>
                      <a:r>
                        <a:rPr lang="ar-AE" sz="1200" b="1" dirty="0">
                          <a:latin typeface="Sakkal Majalla" panose="02000000000000000000" pitchFamily="2" charset="-78"/>
                          <a:cs typeface="Sakkal Majalla" panose="02000000000000000000" pitchFamily="2" charset="-78"/>
                        </a:rPr>
                        <a:t> الكتبي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a:t>
                      </a:r>
                      <a:r>
                        <a:rPr lang="ar-AE" sz="1200" b="1" dirty="0" err="1">
                          <a:latin typeface="Sakkal Majalla" panose="02000000000000000000" pitchFamily="2" charset="-78"/>
                          <a:cs typeface="Sakkal Majalla" panose="02000000000000000000" pitchFamily="2" charset="-78"/>
                        </a:rPr>
                        <a:t>النونه</a:t>
                      </a:r>
                      <a:r>
                        <a:rPr lang="ar-AE" sz="1200" b="1" dirty="0">
                          <a:latin typeface="Sakkal Majalla" panose="02000000000000000000" pitchFamily="2" charset="-78"/>
                          <a:cs typeface="Sakkal Majalla" panose="02000000000000000000" pitchFamily="2" charset="-78"/>
                        </a:rPr>
                        <a:t> سعيد العامري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EG" sz="1200" dirty="0">
                          <a:latin typeface="Sakkal Majalla" panose="02000000000000000000" pitchFamily="2" charset="-78"/>
                          <a:cs typeface="Sakkal Majalla" panose="02000000000000000000" pitchFamily="2" charset="-78"/>
                        </a:rPr>
                        <a:t>يعد من 1إلى 4 مقلدا</a:t>
                      </a:r>
                      <a:endParaRPr lang="ar-AE" sz="1200" dirty="0">
                        <a:latin typeface="Sakkal Majalla" panose="02000000000000000000" pitchFamily="2" charset="-78"/>
                        <a:cs typeface="Sakkal Majalla" panose="02000000000000000000" pitchFamily="2" charset="-78"/>
                      </a:endParaRPr>
                    </a:p>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AE" sz="1200" b="1" i="0" u="none" strike="noStrike" dirty="0">
                          <a:solidFill>
                            <a:srgbClr val="FF0000"/>
                          </a:solidFill>
                          <a:effectLst/>
                          <a:latin typeface="Sakkal Majalla" panose="02000000000000000000" pitchFamily="2" charset="-78"/>
                          <a:cs typeface="Sakkal Majalla" panose="02000000000000000000" pitchFamily="2" charset="-78"/>
                        </a:rPr>
                        <a:t>رقم الهدف :(481</a:t>
                      </a:r>
                      <a:r>
                        <a:rPr lang="ar-AE" sz="1200" b="1" i="0" u="none" strike="noStrike" baseline="0" dirty="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  </a:t>
                      </a:r>
                    </a:p>
                    <a:p>
                      <a:pPr marL="171450" marR="0" lvl="0" indent="-171450" algn="ctr" defTabSz="914400" rtl="1" eaLnBrk="1" fontAlgn="ctr" latinLnBrk="0" hangingPunct="1">
                        <a:lnSpc>
                          <a:spcPct val="100000"/>
                        </a:lnSpc>
                        <a:spcBef>
                          <a:spcPts val="0"/>
                        </a:spcBef>
                        <a:spcAft>
                          <a:spcPts val="0"/>
                        </a:spcAft>
                        <a:buClrTx/>
                        <a:buSzTx/>
                        <a:buFontTx/>
                        <a:buChar char="-"/>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a:t>
                      </a:r>
                      <a:r>
                        <a:rPr lang="ar-AE" sz="1200" b="1" dirty="0">
                          <a:latin typeface="Sakkal Majalla" panose="02000000000000000000" pitchFamily="2" charset="-78"/>
                          <a:cs typeface="Sakkal Majalla" panose="02000000000000000000" pitchFamily="2" charset="-78"/>
                        </a:rPr>
                        <a:t>3-15</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AE" sz="1600" b="1" dirty="0">
                          <a:solidFill>
                            <a:srgbClr val="FF0000"/>
                          </a:solidFill>
                          <a:latin typeface="Sakkal Majalla" panose="02000000000000000000" pitchFamily="2" charset="-78"/>
                          <a:cs typeface="Sakkal Majalla" panose="02000000000000000000" pitchFamily="2" charset="-78"/>
                        </a:rPr>
                        <a:t>درس </a:t>
                      </a:r>
                      <a:r>
                        <a:rPr lang="ar-EG" sz="1600" b="1" dirty="0">
                          <a:solidFill>
                            <a:srgbClr val="FF0000"/>
                          </a:solidFill>
                          <a:latin typeface="Sakkal Majalla" panose="02000000000000000000" pitchFamily="2" charset="-78"/>
                          <a:cs typeface="Sakkal Majalla" panose="02000000000000000000" pitchFamily="2" charset="-78"/>
                        </a:rPr>
                        <a:t>: </a:t>
                      </a:r>
                      <a:r>
                        <a:rPr lang="ar-AE" sz="1600" b="1" dirty="0">
                          <a:solidFill>
                            <a:srgbClr val="FF0000"/>
                          </a:solidFill>
                          <a:latin typeface="Sakkal Majalla" panose="02000000000000000000" pitchFamily="2" charset="-78"/>
                          <a:cs typeface="Sakkal Majalla" panose="02000000000000000000" pitchFamily="2" charset="-78"/>
                        </a:rPr>
                        <a:t>التعبير عن النفس</a:t>
                      </a:r>
                      <a:endParaRPr lang="ar-EG" sz="1600" b="1" dirty="0">
                        <a:solidFill>
                          <a:srgbClr val="FF0000"/>
                        </a:solidFill>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 ان تقول </a:t>
                      </a:r>
                      <a:r>
                        <a:rPr lang="ar-AE" sz="1600" b="1" baseline="0" dirty="0" err="1">
                          <a:latin typeface="Sakkal Majalla" panose="02000000000000000000" pitchFamily="2" charset="-78"/>
                          <a:cs typeface="Sakkal Majalla" panose="02000000000000000000" pitchFamily="2" charset="-78"/>
                        </a:rPr>
                        <a:t>المعلمةانا</a:t>
                      </a:r>
                      <a:r>
                        <a:rPr lang="ar-AE" sz="1600" b="1" baseline="0" dirty="0">
                          <a:latin typeface="Sakkal Majalla" panose="02000000000000000000" pitchFamily="2" charset="-78"/>
                          <a:cs typeface="Sakkal Majalla" panose="02000000000000000000" pitchFamily="2" charset="-78"/>
                        </a:rPr>
                        <a:t> اليوم أشعر </a:t>
                      </a:r>
                      <a:r>
                        <a:rPr lang="ar-AE" sz="1600" b="1" baseline="0" dirty="0" err="1">
                          <a:latin typeface="Sakkal Majalla" panose="02000000000000000000" pitchFamily="2" charset="-78"/>
                          <a:cs typeface="Sakkal Majalla" panose="02000000000000000000" pitchFamily="2" charset="-78"/>
                        </a:rPr>
                        <a:t>بألأم</a:t>
                      </a:r>
                      <a:r>
                        <a:rPr lang="ar-AE" sz="1600" b="1" baseline="0" dirty="0">
                          <a:latin typeface="Sakkal Majalla" panose="02000000000000000000" pitchFamily="2" charset="-78"/>
                          <a:cs typeface="Sakkal Majalla" panose="02000000000000000000" pitchFamily="2" charset="-78"/>
                        </a:rPr>
                        <a:t>)</a:t>
                      </a:r>
                    </a:p>
                    <a:p>
                      <a:pPr algn="r" rtl="1"/>
                      <a:r>
                        <a:rPr lang="ar-AE" sz="1600" b="1" baseline="0" dirty="0">
                          <a:latin typeface="Sakkal Majalla" panose="02000000000000000000" pitchFamily="2" charset="-78"/>
                          <a:cs typeface="Sakkal Majalla" panose="02000000000000000000" pitchFamily="2" charset="-78"/>
                        </a:rPr>
                        <a:t>مع عرض الصورة المعبرة عن الشعور </a:t>
                      </a: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ثم توجه السؤال للطالب( هل تشعر اليوم بالألم؟)</a:t>
                      </a:r>
                    </a:p>
                    <a:p>
                      <a:pPr algn="r" rtl="1"/>
                      <a:r>
                        <a:rPr lang="ar-AE" sz="1600" b="1" baseline="0" dirty="0">
                          <a:latin typeface="Sakkal Majalla" panose="02000000000000000000" pitchFamily="2" charset="-78"/>
                          <a:cs typeface="Sakkal Majalla" panose="02000000000000000000" pitchFamily="2" charset="-78"/>
                        </a:rPr>
                        <a:t>عرض الصورة مع إشارة صح ام خطأ  ليسهل عليه الاختيار</a:t>
                      </a: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 </a:t>
                      </a:r>
                      <a:endParaRPr lang="ar-SA" sz="1600" b="1" dirty="0">
                        <a:latin typeface="Sakkal Majalla" panose="02000000000000000000" pitchFamily="2" charset="-78"/>
                        <a:cs typeface="Sakkal Majalla" panose="02000000000000000000" pitchFamily="2" charset="-78"/>
                      </a:endParaRPr>
                    </a:p>
                    <a:p>
                      <a:pPr algn="r" rtl="1"/>
                      <a:endParaRPr lang="en-US" sz="1600" b="1" u="sng" baseline="0" dirty="0">
                        <a:solidFill>
                          <a:srgbClr val="FF0000"/>
                        </a:solidFill>
                        <a:latin typeface="Sakkal Majalla" panose="02000000000000000000" pitchFamily="2" charset="-78"/>
                        <a:cs typeface="Sakkal Majalla" panose="02000000000000000000" pitchFamily="2" charset="-78"/>
                      </a:endParaRPr>
                    </a:p>
                    <a:p>
                      <a:pPr algn="r" rtl="1"/>
                      <a:endParaRPr lang="ar-AE"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9 February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4</a:t>
            </a:fld>
            <a:endParaRPr lang="en-GB"/>
          </a:p>
        </p:txBody>
      </p:sp>
      <p:pic>
        <p:nvPicPr>
          <p:cNvPr id="10" name="صورة 9" descr="صورة تحتوي على قصاصة فنية&#10;&#10;تم إنشاء الوصف تلقائياً">
            <a:extLst>
              <a:ext uri="{FF2B5EF4-FFF2-40B4-BE49-F238E27FC236}">
                <a16:creationId xmlns:a16="http://schemas.microsoft.com/office/drawing/2014/main" id="{34968E07-DA9D-46F6-884A-6766081D41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68661" y="2331287"/>
            <a:ext cx="1493586" cy="1493586"/>
          </a:xfrm>
          <a:prstGeom prst="rect">
            <a:avLst/>
          </a:prstGeom>
        </p:spPr>
      </p:pic>
      <p:pic>
        <p:nvPicPr>
          <p:cNvPr id="12" name="صورة 11" descr="صورة تحتوي على قصاصة فنية&#10;&#10;تم إنشاء الوصف تلقائياً">
            <a:extLst>
              <a:ext uri="{FF2B5EF4-FFF2-40B4-BE49-F238E27FC236}">
                <a16:creationId xmlns:a16="http://schemas.microsoft.com/office/drawing/2014/main" id="{8862DBE4-5824-4BA9-87E5-18C52D0D61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2355" y="3824873"/>
            <a:ext cx="1493586" cy="1493586"/>
          </a:xfrm>
          <a:prstGeom prst="rect">
            <a:avLst/>
          </a:prstGeom>
        </p:spPr>
      </p:pic>
      <p:pic>
        <p:nvPicPr>
          <p:cNvPr id="19" name="صورة 18" descr="صورة تحتوي على سهم&#10;&#10;تم إنشاء الوصف تلقائياً">
            <a:extLst>
              <a:ext uri="{FF2B5EF4-FFF2-40B4-BE49-F238E27FC236}">
                <a16:creationId xmlns:a16="http://schemas.microsoft.com/office/drawing/2014/main" id="{D84B84C7-B5E3-4BC1-83CE-3E3E72087B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5496" y="5482224"/>
            <a:ext cx="1040736" cy="1189412"/>
          </a:xfrm>
          <a:prstGeom prst="rect">
            <a:avLst/>
          </a:prstGeom>
        </p:spPr>
      </p:pic>
      <p:pic>
        <p:nvPicPr>
          <p:cNvPr id="21" name="صورة 20">
            <a:extLst>
              <a:ext uri="{FF2B5EF4-FFF2-40B4-BE49-F238E27FC236}">
                <a16:creationId xmlns:a16="http://schemas.microsoft.com/office/drawing/2014/main" id="{47985655-FBAD-4BB2-A66B-1A12BA8A799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36156" y="5331123"/>
            <a:ext cx="1491615" cy="1491615"/>
          </a:xfrm>
          <a:prstGeom prst="rect">
            <a:avLst/>
          </a:prstGeom>
        </p:spPr>
      </p:pic>
    </p:spTree>
    <p:extLst>
      <p:ext uri="{BB962C8B-B14F-4D97-AF65-F5344CB8AC3E}">
        <p14:creationId xmlns:p14="http://schemas.microsoft.com/office/powerpoint/2010/main" val="4239423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27214027"/>
              </p:ext>
            </p:extLst>
          </p:nvPr>
        </p:nvGraphicFramePr>
        <p:xfrm>
          <a:off x="154004" y="220749"/>
          <a:ext cx="11906451" cy="6512174"/>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894627">
                  <a:extLst>
                    <a:ext uri="{9D8B030D-6E8A-4147-A177-3AD203B41FA5}">
                      <a16:colId xmlns:a16="http://schemas.microsoft.com/office/drawing/2014/main" val="4078435238"/>
                    </a:ext>
                  </a:extLst>
                </a:gridCol>
                <a:gridCol w="1299690">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err="1">
                          <a:latin typeface="Sakkal Majalla" panose="02000000000000000000" pitchFamily="2" charset="-78"/>
                          <a:cs typeface="Sakkal Majalla" panose="02000000000000000000" pitchFamily="2" charset="-78"/>
                        </a:rPr>
                        <a:t>المراجعة:آمنه</a:t>
                      </a:r>
                      <a:r>
                        <a:rPr lang="ar-AE" sz="1200" b="1" dirty="0">
                          <a:latin typeface="Sakkal Majalla" panose="02000000000000000000" pitchFamily="2" charset="-78"/>
                          <a:cs typeface="Sakkal Majalla" panose="02000000000000000000" pitchFamily="2" charset="-78"/>
                        </a:rPr>
                        <a:t> الكتبي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a:t>
                      </a:r>
                      <a:r>
                        <a:rPr lang="ar-AE" sz="1200" b="1" dirty="0" err="1">
                          <a:latin typeface="Sakkal Majalla" panose="02000000000000000000" pitchFamily="2" charset="-78"/>
                          <a:cs typeface="Sakkal Majalla" panose="02000000000000000000" pitchFamily="2" charset="-78"/>
                        </a:rPr>
                        <a:t>النونه</a:t>
                      </a:r>
                      <a:r>
                        <a:rPr lang="ar-AE" sz="1200" b="1" dirty="0">
                          <a:latin typeface="Sakkal Majalla" panose="02000000000000000000" pitchFamily="2" charset="-78"/>
                          <a:cs typeface="Sakkal Majalla" panose="02000000000000000000" pitchFamily="2" charset="-78"/>
                        </a:rPr>
                        <a:t> سعيد العامري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EG" sz="1200" dirty="0">
                          <a:latin typeface="Sakkal Majalla" panose="02000000000000000000" pitchFamily="2" charset="-78"/>
                          <a:cs typeface="Sakkal Majalla" panose="02000000000000000000" pitchFamily="2" charset="-78"/>
                        </a:rPr>
                        <a:t>يعد من 1إلى 4 مقلدا</a:t>
                      </a:r>
                      <a:endParaRPr lang="ar-AE" sz="1200" dirty="0">
                        <a:latin typeface="Sakkal Majalla" panose="02000000000000000000" pitchFamily="2" charset="-78"/>
                        <a:cs typeface="Sakkal Majalla" panose="02000000000000000000" pitchFamily="2" charset="-78"/>
                      </a:endParaRPr>
                    </a:p>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AE" sz="1200" b="1" i="0" u="none" strike="noStrike" dirty="0">
                          <a:solidFill>
                            <a:srgbClr val="FF0000"/>
                          </a:solidFill>
                          <a:effectLst/>
                          <a:latin typeface="Sakkal Majalla" panose="02000000000000000000" pitchFamily="2" charset="-78"/>
                          <a:cs typeface="Sakkal Majalla" panose="02000000000000000000" pitchFamily="2" charset="-78"/>
                        </a:rPr>
                        <a:t>رقم الهدف :(481</a:t>
                      </a:r>
                      <a:r>
                        <a:rPr lang="ar-AE" sz="1200" b="1" i="0" u="none" strike="noStrike" baseline="0" dirty="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  </a:t>
                      </a:r>
                    </a:p>
                    <a:p>
                      <a:pPr marL="171450" marR="0" lvl="0" indent="-171450" algn="ctr" defTabSz="914400" rtl="1" eaLnBrk="1" fontAlgn="ctr" latinLnBrk="0" hangingPunct="1">
                        <a:lnSpc>
                          <a:spcPct val="100000"/>
                        </a:lnSpc>
                        <a:spcBef>
                          <a:spcPts val="0"/>
                        </a:spcBef>
                        <a:spcAft>
                          <a:spcPts val="0"/>
                        </a:spcAft>
                        <a:buClrTx/>
                        <a:buSzTx/>
                        <a:buFontTx/>
                        <a:buChar char="-"/>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a:t>
                      </a:r>
                      <a:r>
                        <a:rPr lang="ar-AE" sz="1200" b="1" dirty="0">
                          <a:latin typeface="Sakkal Majalla" panose="02000000000000000000" pitchFamily="2" charset="-78"/>
                          <a:cs typeface="Sakkal Majalla" panose="02000000000000000000" pitchFamily="2" charset="-78"/>
                        </a:rPr>
                        <a:t>3-15</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AE" sz="1600" b="1" dirty="0">
                          <a:solidFill>
                            <a:srgbClr val="FF0000"/>
                          </a:solidFill>
                          <a:latin typeface="Sakkal Majalla" panose="02000000000000000000" pitchFamily="2" charset="-78"/>
                          <a:cs typeface="Sakkal Majalla" panose="02000000000000000000" pitchFamily="2" charset="-78"/>
                        </a:rPr>
                        <a:t>درس </a:t>
                      </a:r>
                      <a:r>
                        <a:rPr lang="ar-EG" sz="1600" b="1" dirty="0">
                          <a:solidFill>
                            <a:srgbClr val="FF0000"/>
                          </a:solidFill>
                          <a:latin typeface="Sakkal Majalla" panose="02000000000000000000" pitchFamily="2" charset="-78"/>
                          <a:cs typeface="Sakkal Majalla" panose="02000000000000000000" pitchFamily="2" charset="-78"/>
                        </a:rPr>
                        <a:t>: </a:t>
                      </a:r>
                      <a:r>
                        <a:rPr lang="ar-AE" sz="1600" b="1" dirty="0">
                          <a:solidFill>
                            <a:srgbClr val="FF0000"/>
                          </a:solidFill>
                          <a:latin typeface="Sakkal Majalla" panose="02000000000000000000" pitchFamily="2" charset="-78"/>
                          <a:cs typeface="Sakkal Majalla" panose="02000000000000000000" pitchFamily="2" charset="-78"/>
                        </a:rPr>
                        <a:t>التعبير عن النفس</a:t>
                      </a:r>
                      <a:endParaRPr lang="ar-EG" sz="1600" b="1" dirty="0">
                        <a:solidFill>
                          <a:srgbClr val="FF0000"/>
                        </a:solidFill>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بالمثل لجميع حالات التعبير عن النفس على المعلمة ان تطبقها مع الطلاب و تكرار السؤال عن الحال</a:t>
                      </a:r>
                    </a:p>
                    <a:p>
                      <a:pPr algn="r" rtl="1"/>
                      <a:r>
                        <a:rPr lang="ar-AE" sz="1600" b="1" baseline="0" dirty="0">
                          <a:latin typeface="Sakkal Majalla" panose="02000000000000000000" pitchFamily="2" charset="-78"/>
                          <a:cs typeface="Sakkal Majalla" panose="02000000000000000000" pitchFamily="2" charset="-78"/>
                        </a:rPr>
                        <a:t>(كيف حالم اليوم؟)</a:t>
                      </a: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 </a:t>
                      </a:r>
                      <a:endParaRPr lang="ar-SA" sz="1600" b="1" dirty="0">
                        <a:latin typeface="Sakkal Majalla" panose="02000000000000000000" pitchFamily="2" charset="-78"/>
                        <a:cs typeface="Sakkal Majalla" panose="02000000000000000000" pitchFamily="2" charset="-78"/>
                      </a:endParaRPr>
                    </a:p>
                    <a:p>
                      <a:pPr algn="r" rtl="1"/>
                      <a:endParaRPr lang="en-US" sz="1600" b="1" u="sng" baseline="0" dirty="0">
                        <a:solidFill>
                          <a:srgbClr val="FF0000"/>
                        </a:solidFill>
                        <a:latin typeface="Sakkal Majalla" panose="02000000000000000000" pitchFamily="2" charset="-78"/>
                        <a:cs typeface="Sakkal Majalla" panose="02000000000000000000" pitchFamily="2" charset="-78"/>
                      </a:endParaRPr>
                    </a:p>
                    <a:p>
                      <a:pPr algn="r" rtl="1"/>
                      <a:endParaRPr lang="ar-AE"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9 February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5</a:t>
            </a:fld>
            <a:endParaRPr lang="en-GB"/>
          </a:p>
        </p:txBody>
      </p:sp>
      <p:pic>
        <p:nvPicPr>
          <p:cNvPr id="19" name="صورة 18" descr="صورة تحتوي على سهم&#10;&#10;تم إنشاء الوصف تلقائياً">
            <a:extLst>
              <a:ext uri="{FF2B5EF4-FFF2-40B4-BE49-F238E27FC236}">
                <a16:creationId xmlns:a16="http://schemas.microsoft.com/office/drawing/2014/main" id="{D84B84C7-B5E3-4BC1-83CE-3E3E72087B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4230639"/>
            <a:ext cx="1040736" cy="1189412"/>
          </a:xfrm>
          <a:prstGeom prst="rect">
            <a:avLst/>
          </a:prstGeom>
        </p:spPr>
      </p:pic>
      <p:pic>
        <p:nvPicPr>
          <p:cNvPr id="21" name="صورة 20">
            <a:extLst>
              <a:ext uri="{FF2B5EF4-FFF2-40B4-BE49-F238E27FC236}">
                <a16:creationId xmlns:a16="http://schemas.microsoft.com/office/drawing/2014/main" id="{47985655-FBAD-4BB2-A66B-1A12BA8A79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3042" y="4230639"/>
            <a:ext cx="1380519" cy="1380519"/>
          </a:xfrm>
          <a:prstGeom prst="rect">
            <a:avLst/>
          </a:prstGeom>
        </p:spPr>
      </p:pic>
    </p:spTree>
    <p:extLst>
      <p:ext uri="{BB962C8B-B14F-4D97-AF65-F5344CB8AC3E}">
        <p14:creationId xmlns:p14="http://schemas.microsoft.com/office/powerpoint/2010/main" val="4012838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0150681"/>
              </p:ext>
            </p:extLst>
          </p:nvPr>
        </p:nvGraphicFramePr>
        <p:xfrm>
          <a:off x="301446" y="75930"/>
          <a:ext cx="11589108" cy="6584949"/>
        </p:xfrm>
        <a:graphic>
          <a:graphicData uri="http://schemas.openxmlformats.org/drawingml/2006/table">
            <a:tbl>
              <a:tblPr firstRow="1" bandRow="1">
                <a:tableStyleId>{5940675A-B579-460E-94D1-54222C63F5DA}</a:tableStyleId>
              </a:tblPr>
              <a:tblGrid>
                <a:gridCol w="10407586">
                  <a:extLst>
                    <a:ext uri="{9D8B030D-6E8A-4147-A177-3AD203B41FA5}">
                      <a16:colId xmlns:a16="http://schemas.microsoft.com/office/drawing/2014/main" val="20000"/>
                    </a:ext>
                  </a:extLst>
                </a:gridCol>
                <a:gridCol w="1181522">
                  <a:extLst>
                    <a:ext uri="{9D8B030D-6E8A-4147-A177-3AD203B41FA5}">
                      <a16:colId xmlns:a16="http://schemas.microsoft.com/office/drawing/2014/main" val="20001"/>
                    </a:ext>
                  </a:extLst>
                </a:gridCol>
              </a:tblGrid>
              <a:tr h="464155">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100" b="1" dirty="0">
                          <a:latin typeface="Sakkal Majalla" panose="02000000000000000000" pitchFamily="2" charset="-78"/>
                          <a:cs typeface="Sakkal Majalla" panose="02000000000000000000" pitchFamily="2" charset="-78"/>
                        </a:rPr>
                        <a:t>-</a:t>
                      </a:r>
                      <a:r>
                        <a:rPr lang="ar-AE" sz="1100" b="1" dirty="0">
                          <a:latin typeface="Sakkal Majalla" panose="02000000000000000000" pitchFamily="2" charset="-78"/>
                          <a:cs typeface="Sakkal Majalla" panose="02000000000000000000" pitchFamily="2" charset="-78"/>
                        </a:rPr>
                        <a:t>يعد من 1 الى 4 مقلدا</a:t>
                      </a:r>
                      <a:endParaRPr lang="ar-AE" sz="11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20305">
                <a:tc>
                  <a:txBody>
                    <a:bodyPr/>
                    <a:lstStyle/>
                    <a:p>
                      <a:pPr algn="r" rtl="1"/>
                      <a:r>
                        <a:rPr lang="ar-SA" sz="1100" b="1" dirty="0">
                          <a:latin typeface="Sakkal Majalla" panose="02000000000000000000" pitchFamily="2" charset="-78"/>
                          <a:cs typeface="Sakkal Majalla" panose="02000000000000000000" pitchFamily="2" charset="-78"/>
                        </a:rPr>
                        <a:t>انشطه</a:t>
                      </a:r>
                      <a:r>
                        <a:rPr lang="ar-SA" sz="1100" b="1" baseline="0" dirty="0">
                          <a:latin typeface="Sakkal Majalla" panose="02000000000000000000" pitchFamily="2" charset="-78"/>
                          <a:cs typeface="Sakkal Majalla" panose="02000000000000000000" pitchFamily="2" charset="-78"/>
                        </a:rPr>
                        <a:t> مهارية</a:t>
                      </a:r>
                      <a:endParaRPr lang="ar-AE" sz="11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700489">
                <a:tc>
                  <a:txBody>
                    <a:bodyPr/>
                    <a:lstStyle/>
                    <a:p>
                      <a:pPr marL="0" indent="0" algn="r" rtl="1">
                        <a:buFont typeface="Arial" panose="020B0604020202020204" pitchFamily="34" charset="0"/>
                        <a:buNone/>
                      </a:pPr>
                      <a:r>
                        <a:rPr lang="ar-EG" sz="1200" b="1" baseline="0" dirty="0">
                          <a:solidFill>
                            <a:srgbClr val="FF0000"/>
                          </a:solidFill>
                          <a:latin typeface="Sakkal Majalla" panose="02000000000000000000" pitchFamily="2" charset="-78"/>
                          <a:cs typeface="Sakkal Majalla" panose="02000000000000000000" pitchFamily="2" charset="-78"/>
                        </a:rPr>
                        <a:t>ا ستراتيجيات التعليم:</a:t>
                      </a:r>
                      <a:br>
                        <a:rPr lang="en-US" sz="1400" b="0" i="0" kern="1200" dirty="0">
                          <a:solidFill>
                            <a:schemeClr val="tx1"/>
                          </a:solidFill>
                          <a:effectLst/>
                          <a:latin typeface="Sakkal Majalla" panose="02000000000000000000" pitchFamily="2" charset="-78"/>
                          <a:ea typeface="+mn-ea"/>
                          <a:cs typeface="Sakkal Majalla" panose="02000000000000000000" pitchFamily="2" charset="-78"/>
                        </a:rPr>
                      </a:br>
                      <a:r>
                        <a:rPr lang="ar-EG" sz="1400" b="0" i="0" kern="1200" dirty="0">
                          <a:solidFill>
                            <a:srgbClr val="FF0000"/>
                          </a:solidFill>
                          <a:effectLst/>
                          <a:latin typeface="Sakkal Majalla" panose="02000000000000000000" pitchFamily="2" charset="-78"/>
                          <a:ea typeface="+mn-ea"/>
                          <a:cs typeface="Sakkal Majalla" panose="02000000000000000000" pitchFamily="2" charset="-78"/>
                        </a:rPr>
                        <a:t>1- </a:t>
                      </a:r>
                      <a:r>
                        <a:rPr lang="ar-AE" sz="1400" b="0" i="0" kern="1200" dirty="0">
                          <a:solidFill>
                            <a:srgbClr val="FF0000"/>
                          </a:solidFill>
                          <a:effectLst/>
                          <a:latin typeface="Sakkal Majalla" panose="02000000000000000000" pitchFamily="2" charset="-78"/>
                          <a:ea typeface="+mn-ea"/>
                          <a:cs typeface="Sakkal Majalla" panose="02000000000000000000" pitchFamily="2" charset="-78"/>
                        </a:rPr>
                        <a:t>استراتيجية التعلم بالمحاولة:</a:t>
                      </a:r>
                      <a:endParaRPr lang="en-US" sz="14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AE" sz="1400" b="0" i="0" kern="1200" dirty="0">
                          <a:solidFill>
                            <a:schemeClr val="tx1"/>
                          </a:solidFill>
                          <a:effectLst/>
                          <a:latin typeface="Sakkal Majalla" panose="02000000000000000000" pitchFamily="2" charset="-78"/>
                          <a:ea typeface="+mn-ea"/>
                          <a:cs typeface="Sakkal Majalla" panose="02000000000000000000" pitchFamily="2" charset="-78"/>
                        </a:rPr>
                        <a:t>وعند حل بعض التمارين  بالربط بين صورة الحالة و عدد من الحالات الاخرى المعروضة.</a:t>
                      </a:r>
                      <a:endParaRPr lang="ar-EG" sz="14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400" b="0" i="0" kern="1200" dirty="0">
                          <a:solidFill>
                            <a:srgbClr val="FF0000"/>
                          </a:solidFill>
                          <a:effectLst/>
                          <a:latin typeface="Sakkal Majalla" panose="02000000000000000000" pitchFamily="2" charset="-78"/>
                          <a:ea typeface="+mn-ea"/>
                          <a:cs typeface="Sakkal Majalla" panose="02000000000000000000" pitchFamily="2" charset="-78"/>
                        </a:rPr>
                        <a:t>2- </a:t>
                      </a:r>
                      <a:r>
                        <a:rPr lang="ar-AE" sz="1400" b="0" i="0" kern="1200" dirty="0">
                          <a:solidFill>
                            <a:srgbClr val="FF0000"/>
                          </a:solidFill>
                          <a:effectLst/>
                          <a:latin typeface="Sakkal Majalla" panose="02000000000000000000" pitchFamily="2" charset="-78"/>
                          <a:ea typeface="+mn-ea"/>
                          <a:cs typeface="Sakkal Majalla" panose="02000000000000000000" pitchFamily="2" charset="-78"/>
                        </a:rPr>
                        <a:t>استراتيجية تنمية جوانب الإدراك البصري</a:t>
                      </a:r>
                      <a:r>
                        <a:rPr lang="ar-EG" sz="1400" b="0" i="0" kern="1200" dirty="0">
                          <a:solidFill>
                            <a:srgbClr val="FF0000"/>
                          </a:solidFill>
                          <a:effectLst/>
                          <a:latin typeface="Sakkal Majalla" panose="02000000000000000000" pitchFamily="2" charset="-78"/>
                          <a:ea typeface="+mn-ea"/>
                          <a:cs typeface="Sakkal Majalla" panose="02000000000000000000" pitchFamily="2" charset="-78"/>
                        </a:rPr>
                        <a:t>:</a:t>
                      </a:r>
                      <a:endParaRPr lang="ar-EG" sz="14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400" b="0" i="0" kern="1200" dirty="0">
                          <a:solidFill>
                            <a:schemeClr val="tx1"/>
                          </a:solidFill>
                          <a:effectLst/>
                          <a:latin typeface="Sakkal Majalla" panose="02000000000000000000" pitchFamily="2" charset="-78"/>
                          <a:ea typeface="+mn-ea"/>
                          <a:cs typeface="Sakkal Majalla" panose="02000000000000000000" pitchFamily="2" charset="-78"/>
                        </a:rPr>
                        <a:t>و ذلك ل</a:t>
                      </a:r>
                      <a:r>
                        <a:rPr lang="ar-AE" sz="1400" b="0" i="0" kern="1200" dirty="0">
                          <a:solidFill>
                            <a:schemeClr val="tx1"/>
                          </a:solidFill>
                          <a:effectLst/>
                          <a:latin typeface="Sakkal Majalla" panose="02000000000000000000" pitchFamily="2" charset="-78"/>
                          <a:ea typeface="+mn-ea"/>
                          <a:cs typeface="Sakkal Majalla" panose="02000000000000000000" pitchFamily="2" charset="-78"/>
                        </a:rPr>
                        <a:t>ان الطالب يمكن ان يتعلم التوصيل  بين نفسه و الأشكال  المعروضة  يساعده في </a:t>
                      </a:r>
                      <a:r>
                        <a:rPr lang="ar-AE" sz="1400" b="0" i="0" kern="1200" dirty="0" err="1">
                          <a:solidFill>
                            <a:schemeClr val="tx1"/>
                          </a:solidFill>
                          <a:effectLst/>
                          <a:latin typeface="Sakkal Majalla" panose="02000000000000000000" pitchFamily="2" charset="-78"/>
                          <a:ea typeface="+mn-ea"/>
                          <a:cs typeface="Sakkal Majalla" panose="02000000000000000000" pitchFamily="2" charset="-78"/>
                        </a:rPr>
                        <a:t>تالتعبير</a:t>
                      </a:r>
                      <a:r>
                        <a:rPr lang="ar-AE" sz="1400" b="0" i="0" kern="1200" dirty="0">
                          <a:solidFill>
                            <a:schemeClr val="tx1"/>
                          </a:solidFill>
                          <a:effectLst/>
                          <a:latin typeface="Sakkal Majalla" panose="02000000000000000000" pitchFamily="2" charset="-78"/>
                          <a:ea typeface="+mn-ea"/>
                          <a:cs typeface="Sakkal Majalla" panose="02000000000000000000" pitchFamily="2" charset="-78"/>
                        </a:rPr>
                        <a:t> عن نفسة و أيضا تقوية التآزر البصري و تقوية الحركات الدقيقة.. في حالات الإعاقة الذهنية الشديدة جدا يمكن للطالب أن يشير الشكل الصحيح أيضا نطق الطالب نعم او الايماء بالرأس او اليد عند عرض صورة المناسبة للتعبير عن حالة. </a:t>
                      </a:r>
                    </a:p>
                    <a:p>
                      <a:pPr algn="r"/>
                      <a:r>
                        <a:rPr lang="ar-EG" sz="1400" b="0" i="0" kern="1200" dirty="0">
                          <a:solidFill>
                            <a:schemeClr val="tx1"/>
                          </a:solidFill>
                          <a:effectLst/>
                          <a:latin typeface="Sakkal Majalla" panose="02000000000000000000" pitchFamily="2" charset="-78"/>
                          <a:ea typeface="+mn-ea"/>
                          <a:cs typeface="Sakkal Majalla" panose="02000000000000000000" pitchFamily="2" charset="-78"/>
                        </a:rPr>
                        <a:t>يحتاج الطفل أثناء </a:t>
                      </a:r>
                      <a:r>
                        <a:rPr lang="ar-AE" sz="1400" b="0" i="0" kern="1200" dirty="0">
                          <a:solidFill>
                            <a:schemeClr val="tx1"/>
                          </a:solidFill>
                          <a:effectLst/>
                          <a:latin typeface="Sakkal Majalla" panose="02000000000000000000" pitchFamily="2" charset="-78"/>
                          <a:ea typeface="+mn-ea"/>
                          <a:cs typeface="Sakkal Majalla" panose="02000000000000000000" pitchFamily="2" charset="-78"/>
                        </a:rPr>
                        <a:t>العد ان يقوي الذاكرة البصرية ثم يتمكن من اختيار الشكل المناسب لحالته في المرات القادمة مره تلو مره.</a:t>
                      </a:r>
                      <a:endParaRPr lang="ar-EG" sz="1400" b="0" i="0"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AE" sz="1400" b="0" i="0" kern="1200" dirty="0">
                          <a:solidFill>
                            <a:srgbClr val="FF0000"/>
                          </a:solidFill>
                          <a:effectLst/>
                          <a:latin typeface="Sakkal Majalla" panose="02000000000000000000" pitchFamily="2" charset="-78"/>
                          <a:ea typeface="+mn-ea"/>
                          <a:cs typeface="Sakkal Majalla" panose="02000000000000000000" pitchFamily="2" charset="-78"/>
                        </a:rPr>
                        <a:t>3</a:t>
                      </a:r>
                      <a:r>
                        <a:rPr lang="ar-EG" sz="1400" b="0" i="0" kern="1200" dirty="0">
                          <a:solidFill>
                            <a:srgbClr val="FF0000"/>
                          </a:solidFill>
                          <a:effectLst/>
                          <a:latin typeface="Sakkal Majalla" panose="02000000000000000000" pitchFamily="2" charset="-78"/>
                          <a:ea typeface="+mn-ea"/>
                          <a:cs typeface="Sakkal Majalla" panose="02000000000000000000" pitchFamily="2" charset="-78"/>
                        </a:rPr>
                        <a:t>- الثقة بالنفس:</a:t>
                      </a:r>
                      <a:endParaRPr lang="ar-EG" sz="14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400" b="0" i="0" kern="1200" dirty="0">
                          <a:solidFill>
                            <a:schemeClr val="tx1"/>
                          </a:solidFill>
                          <a:effectLst/>
                          <a:latin typeface="Sakkal Majalla" panose="02000000000000000000" pitchFamily="2" charset="-78"/>
                          <a:ea typeface="+mn-ea"/>
                          <a:cs typeface="Sakkal Majalla" panose="02000000000000000000" pitchFamily="2" charset="-78"/>
                        </a:rPr>
                        <a:t>عندما يقوم الطفل </a:t>
                      </a:r>
                      <a:r>
                        <a:rPr lang="ar-AE" sz="1400" b="0" i="0" kern="1200" dirty="0">
                          <a:solidFill>
                            <a:schemeClr val="tx1"/>
                          </a:solidFill>
                          <a:effectLst/>
                          <a:latin typeface="Sakkal Majalla" panose="02000000000000000000" pitchFamily="2" charset="-78"/>
                          <a:ea typeface="+mn-ea"/>
                          <a:cs typeface="Sakkal Majalla" panose="02000000000000000000" pitchFamily="2" charset="-78"/>
                        </a:rPr>
                        <a:t> بالتعبير عن نفسه</a:t>
                      </a:r>
                      <a:r>
                        <a:rPr lang="ar-EG" sz="1400" b="0" i="0" kern="1200" dirty="0">
                          <a:solidFill>
                            <a:schemeClr val="tx1"/>
                          </a:solidFill>
                          <a:effectLst/>
                          <a:latin typeface="Sakkal Majalla" panose="02000000000000000000" pitchFamily="2" charset="-78"/>
                          <a:ea typeface="+mn-ea"/>
                          <a:cs typeface="Sakkal Majalla" panose="02000000000000000000" pitchFamily="2" charset="-78"/>
                        </a:rPr>
                        <a:t> حتى يرى نجاحا سريعا يشجعه على الإكمال في المستويات الأعلى بالتدريج.</a:t>
                      </a:r>
                      <a:endParaRPr lang="ar-AE" sz="14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endParaRPr lang="ar-EG" sz="1400" b="0" i="0" kern="1200" dirty="0">
                        <a:solidFill>
                          <a:srgbClr val="FF0000"/>
                        </a:solidFill>
                        <a:effectLst/>
                        <a:latin typeface="Sakkal Majalla" panose="02000000000000000000" pitchFamily="2" charset="-78"/>
                        <a:ea typeface="+mn-ea"/>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4- النمذجة:</a:t>
                      </a:r>
                    </a:p>
                    <a:p>
                      <a:pPr algn="r" rtl="1"/>
                      <a:r>
                        <a:rPr lang="ar-AE" sz="1400" b="1" u="none" baseline="0" dirty="0">
                          <a:latin typeface="Sakkal Majalla" panose="02000000000000000000" pitchFamily="2" charset="-78"/>
                          <a:cs typeface="Sakkal Majalla" panose="02000000000000000000" pitchFamily="2" charset="-78"/>
                        </a:rPr>
                        <a:t>من خلال تطبيق المعلم في الإجابة عن الحال و اختيار الصورة </a:t>
                      </a:r>
                      <a:r>
                        <a:rPr lang="ar-AE" sz="1400" b="1" u="none" baseline="0" dirty="0" err="1">
                          <a:latin typeface="Sakkal Majalla" panose="02000000000000000000" pitchFamily="2" charset="-78"/>
                          <a:cs typeface="Sakkal Majalla" panose="02000000000000000000" pitchFamily="2" charset="-78"/>
                        </a:rPr>
                        <a:t>المعبره</a:t>
                      </a:r>
                      <a:r>
                        <a:rPr lang="ar-AE" sz="1400" b="1" u="none" baseline="0" dirty="0">
                          <a:latin typeface="Sakkal Majalla" panose="02000000000000000000" pitchFamily="2" charset="-78"/>
                          <a:cs typeface="Sakkal Majalla" panose="02000000000000000000" pitchFamily="2" charset="-78"/>
                        </a:rPr>
                        <a:t>.</a:t>
                      </a:r>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rtl="1"/>
                      <a:r>
                        <a:rPr lang="ar-EG" sz="1200" b="1" dirty="0">
                          <a:latin typeface="Sakkal Majalla" panose="02000000000000000000" pitchFamily="2" charset="-78"/>
                          <a:cs typeface="Sakkal Majalla" panose="02000000000000000000" pitchFamily="2" charset="-78"/>
                        </a:rPr>
                        <a:t>المقدمة </a:t>
                      </a:r>
                      <a:endParaRPr lang="ar-AE" sz="1200" b="1" dirty="0">
                        <a:latin typeface="Sakkal Majalla" panose="02000000000000000000" pitchFamily="2" charset="-78"/>
                        <a:cs typeface="Sakkal Majalla" panose="02000000000000000000" pitchFamily="2" charset="-78"/>
                      </a:endParaRPr>
                    </a:p>
                    <a:p>
                      <a:pPr algn="ctr" rtl="1"/>
                      <a:endParaRPr lang="ar-EG" sz="1200" b="1" baseline="0"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Rounded Rectangle 1"/>
          <p:cNvSpPr/>
          <p:nvPr/>
        </p:nvSpPr>
        <p:spPr>
          <a:xfrm>
            <a:off x="6926391" y="5953455"/>
            <a:ext cx="3712704"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600" dirty="0"/>
          </a:p>
        </p:txBody>
      </p:sp>
      <p:sp>
        <p:nvSpPr>
          <p:cNvPr id="18" name="Date Placeholder 17"/>
          <p:cNvSpPr>
            <a:spLocks noGrp="1"/>
          </p:cNvSpPr>
          <p:nvPr>
            <p:ph type="dt" sz="half" idx="10"/>
          </p:nvPr>
        </p:nvSpPr>
        <p:spPr/>
        <p:txBody>
          <a:bodyPr/>
          <a:lstStyle/>
          <a:p>
            <a:fld id="{8CADBA5E-4532-4792-A258-A0D67C635858}" type="datetime3">
              <a:rPr lang="en-US" smtClean="0"/>
              <a:t>9 February 2021</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6</a:t>
            </a:fld>
            <a:endParaRPr lang="en-GB"/>
          </a:p>
        </p:txBody>
      </p:sp>
    </p:spTree>
    <p:extLst>
      <p:ext uri="{BB962C8B-B14F-4D97-AF65-F5344CB8AC3E}">
        <p14:creationId xmlns:p14="http://schemas.microsoft.com/office/powerpoint/2010/main" val="20296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99327589"/>
              </p:ext>
            </p:extLst>
          </p:nvPr>
        </p:nvGraphicFramePr>
        <p:xfrm>
          <a:off x="225287" y="201391"/>
          <a:ext cx="11755944" cy="6331932"/>
        </p:xfrm>
        <a:graphic>
          <a:graphicData uri="http://schemas.openxmlformats.org/drawingml/2006/table">
            <a:tbl>
              <a:tblPr firstRow="1" bandRow="1">
                <a:tableStyleId>{5940675A-B579-460E-94D1-54222C63F5DA}</a:tableStyleId>
              </a:tblPr>
              <a:tblGrid>
                <a:gridCol w="10588487">
                  <a:extLst>
                    <a:ext uri="{9D8B030D-6E8A-4147-A177-3AD203B41FA5}">
                      <a16:colId xmlns:a16="http://schemas.microsoft.com/office/drawing/2014/main" val="20000"/>
                    </a:ext>
                  </a:extLst>
                </a:gridCol>
                <a:gridCol w="1167457">
                  <a:extLst>
                    <a:ext uri="{9D8B030D-6E8A-4147-A177-3AD203B41FA5}">
                      <a16:colId xmlns:a16="http://schemas.microsoft.com/office/drawing/2014/main" val="20001"/>
                    </a:ext>
                  </a:extLst>
                </a:gridCol>
              </a:tblGrid>
              <a:tr h="45796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a:solidFill>
                            <a:schemeClr val="tx1"/>
                          </a:solidFill>
                          <a:effectLst/>
                          <a:latin typeface="Sakkal Majalla" panose="02000000000000000000" pitchFamily="2" charset="-78"/>
                          <a:cs typeface="Sakkal Majalla" panose="02000000000000000000" pitchFamily="2" charset="-78"/>
                        </a:rPr>
                        <a:t> - التعبير عن النفس</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14703">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59261">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EG" sz="1600" b="0" i="0" u="none" baseline="0" dirty="0">
                          <a:solidFill>
                            <a:srgbClr val="FF0000"/>
                          </a:solidFill>
                          <a:latin typeface="Sakkal Majalla" panose="02000000000000000000" pitchFamily="2" charset="-78"/>
                          <a:cs typeface="Sakkal Majalla" panose="02000000000000000000" pitchFamily="2" charset="-78"/>
                        </a:rPr>
                        <a:t>الدرس:</a:t>
                      </a:r>
                      <a:endParaRPr lang="ar-SA" sz="1600" b="0" i="0" u="none" baseline="0" dirty="0">
                        <a:solidFill>
                          <a:srgbClr val="FF0000"/>
                        </a:solidFill>
                        <a:latin typeface="Sakkal Majalla" panose="02000000000000000000" pitchFamily="2" charset="-78"/>
                        <a:cs typeface="Sakkal Majalla" panose="02000000000000000000" pitchFamily="2" charset="-78"/>
                      </a:endParaRPr>
                    </a:p>
                    <a:p>
                      <a:pPr algn="r"/>
                      <a:r>
                        <a:rPr lang="ar-EG" sz="1400" b="0" i="0" u="none" kern="1200" dirty="0">
                          <a:solidFill>
                            <a:srgbClr val="FF0000"/>
                          </a:solidFill>
                          <a:effectLst/>
                          <a:latin typeface="+mn-lt"/>
                          <a:ea typeface="+mn-ea"/>
                          <a:cs typeface="+mn-cs"/>
                        </a:rPr>
                        <a:t>أنشطة  تحفيزية تساعد و تدعم مهارات الطفل </a:t>
                      </a:r>
                      <a:r>
                        <a:rPr lang="ar-AE" sz="1400" b="0" i="0" u="none" kern="1200" dirty="0">
                          <a:solidFill>
                            <a:srgbClr val="FF0000"/>
                          </a:solidFill>
                          <a:effectLst/>
                          <a:latin typeface="+mn-lt"/>
                          <a:ea typeface="+mn-ea"/>
                          <a:cs typeface="+mn-cs"/>
                        </a:rPr>
                        <a:t>للتعبير عن النفس</a:t>
                      </a:r>
                      <a:endParaRPr lang="en-US" sz="1400" b="0" i="0" u="none"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EG" sz="1200" b="1" i="0" kern="1200" dirty="0">
                          <a:solidFill>
                            <a:schemeClr val="tx1"/>
                          </a:solidFill>
                          <a:effectLst/>
                          <a:latin typeface="Sakkal Majalla" panose="02000000000000000000" pitchFamily="2" charset="-78"/>
                          <a:ea typeface="+mn-ea"/>
                          <a:cs typeface="Sakkal Majalla" panose="02000000000000000000" pitchFamily="2" charset="-78"/>
                        </a:rPr>
                        <a:t>عمل أشكال</a:t>
                      </a:r>
                      <a:r>
                        <a:rPr lang="ar-AE" sz="1200" b="1" i="0" kern="1200" dirty="0">
                          <a:solidFill>
                            <a:schemeClr val="tx1"/>
                          </a:solidFill>
                          <a:effectLst/>
                          <a:latin typeface="Sakkal Majalla" panose="02000000000000000000" pitchFamily="2" charset="-78"/>
                          <a:ea typeface="+mn-ea"/>
                          <a:cs typeface="Sakkal Majalla" panose="02000000000000000000" pitchFamily="2" charset="-78"/>
                        </a:rPr>
                        <a:t> على ورق او كرتون و على الطالب انتقاء الشكل الصحيح</a:t>
                      </a:r>
                    </a:p>
                    <a:p>
                      <a:pPr algn="r"/>
                      <a:r>
                        <a:rPr lang="ar-AE" sz="1200" b="1" i="0" kern="1200" dirty="0">
                          <a:solidFill>
                            <a:schemeClr val="tx1"/>
                          </a:solidFill>
                          <a:effectLst/>
                          <a:latin typeface="Sakkal Majalla" panose="02000000000000000000" pitchFamily="2" charset="-78"/>
                          <a:ea typeface="+mn-ea"/>
                          <a:cs typeface="Sakkal Majalla" panose="02000000000000000000" pitchFamily="2" charset="-78"/>
                        </a:rPr>
                        <a:t>بوضع دائرة على الاختيار الصحيح.</a:t>
                      </a:r>
                    </a:p>
                    <a:p>
                      <a:pPr algn="r"/>
                      <a:r>
                        <a:rPr lang="ar-EG" sz="1200" b="1" i="0" kern="1200" dirty="0">
                          <a:solidFill>
                            <a:schemeClr val="tx1"/>
                          </a:solidFill>
                          <a:effectLst/>
                          <a:latin typeface="Sakkal Majalla" panose="02000000000000000000" pitchFamily="2" charset="-78"/>
                          <a:ea typeface="+mn-ea"/>
                          <a:cs typeface="Sakkal Majalla" panose="02000000000000000000" pitchFamily="2" charset="-78"/>
                        </a:rPr>
                        <a:t> و تطلب من الطفل أن </a:t>
                      </a:r>
                      <a:r>
                        <a:rPr lang="ar-AE" sz="1200" b="1" i="0" kern="1200" dirty="0">
                          <a:solidFill>
                            <a:schemeClr val="tx1"/>
                          </a:solidFill>
                          <a:effectLst/>
                          <a:latin typeface="Sakkal Majalla" panose="02000000000000000000" pitchFamily="2" charset="-78"/>
                          <a:ea typeface="+mn-ea"/>
                          <a:cs typeface="Sakkal Majalla" panose="02000000000000000000" pitchFamily="2" charset="-78"/>
                        </a:rPr>
                        <a:t>تختار الصورة المناسبة </a:t>
                      </a:r>
                      <a:r>
                        <a:rPr lang="ar-EG" sz="1200" b="1" i="0" kern="1200" dirty="0">
                          <a:solidFill>
                            <a:schemeClr val="tx1"/>
                          </a:solidFill>
                          <a:effectLst/>
                          <a:latin typeface="Sakkal Majalla" panose="02000000000000000000" pitchFamily="2" charset="-78"/>
                          <a:ea typeface="+mn-ea"/>
                          <a:cs typeface="Sakkal Majalla" panose="02000000000000000000" pitchFamily="2" charset="-78"/>
                        </a:rPr>
                        <a:t> </a:t>
                      </a:r>
                      <a:r>
                        <a:rPr lang="ar-AE" sz="1200" b="1" i="0" kern="1200" dirty="0">
                          <a:solidFill>
                            <a:schemeClr val="tx1"/>
                          </a:solidFill>
                          <a:effectLst/>
                          <a:latin typeface="Sakkal Majalla" panose="02000000000000000000" pitchFamily="2" charset="-78"/>
                          <a:ea typeface="+mn-ea"/>
                          <a:cs typeface="Sakkal Majalla" panose="02000000000000000000" pitchFamily="2" charset="-78"/>
                        </a:rPr>
                        <a:t>للحالة التي تقولها المعلمة</a:t>
                      </a:r>
                      <a:r>
                        <a:rPr lang="ar-EG" sz="1200" b="1" i="0" kern="1200" dirty="0">
                          <a:solidFill>
                            <a:schemeClr val="tx1"/>
                          </a:solidFill>
                          <a:effectLst/>
                          <a:latin typeface="Sakkal Majalla" panose="02000000000000000000" pitchFamily="2" charset="-78"/>
                          <a:ea typeface="+mn-ea"/>
                          <a:cs typeface="Sakkal Majalla" panose="02000000000000000000" pitchFamily="2" charset="-78"/>
                        </a:rPr>
                        <a:t>.</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200" b="1" i="0" u="none" kern="1200" dirty="0">
                          <a:solidFill>
                            <a:schemeClr val="tx1"/>
                          </a:solidFill>
                          <a:effectLst/>
                          <a:latin typeface="Sakkal Majalla" panose="02000000000000000000" pitchFamily="2" charset="-78"/>
                          <a:ea typeface="+mn-ea"/>
                          <a:cs typeface="Sakkal Majalla" panose="02000000000000000000" pitchFamily="2" charset="-78"/>
                        </a:rPr>
                        <a:t>" اجعل الطفل دائما يستخدم إصبع السبابة في اليد التي يستخدمها" </a:t>
                      </a:r>
                      <a:r>
                        <a:rPr lang="en-US" sz="1200" b="1" i="0" u="none" kern="1200" dirty="0">
                          <a:solidFill>
                            <a:schemeClr val="tx1"/>
                          </a:solidFill>
                          <a:effectLst/>
                          <a:latin typeface="Sakkal Majalla" panose="02000000000000000000" pitchFamily="2" charset="-78"/>
                          <a:ea typeface="+mn-ea"/>
                          <a:cs typeface="Sakkal Majalla" panose="02000000000000000000" pitchFamily="2" charset="-78"/>
                        </a:rPr>
                        <a:t> </a:t>
                      </a:r>
                      <a:endParaRPr lang="ar-EG" sz="1200" b="1" u="none"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EG" sz="1200" b="1" u="none" kern="1200" dirty="0">
                          <a:solidFill>
                            <a:srgbClr val="FF0000"/>
                          </a:solidFill>
                          <a:effectLst/>
                          <a:latin typeface="Sakkal Majalla" panose="02000000000000000000" pitchFamily="2" charset="-78"/>
                          <a:ea typeface="+mn-ea"/>
                          <a:cs typeface="Sakkal Majalla" panose="02000000000000000000" pitchFamily="2" charset="-78"/>
                        </a:rPr>
                        <a:t>التدرج في تقديم النشاط:</a:t>
                      </a:r>
                      <a:endParaRPr lang="ar-EG" sz="1200" u="none" dirty="0">
                        <a:solidFill>
                          <a:srgbClr val="FF0000"/>
                        </a:solidFill>
                        <a:effectLst/>
                        <a:latin typeface="Sakkal Majalla" panose="02000000000000000000" pitchFamily="2" charset="-78"/>
                        <a:cs typeface="Sakkal Majalla" panose="02000000000000000000" pitchFamily="2" charset="-78"/>
                      </a:endParaRPr>
                    </a:p>
                    <a:p>
                      <a:pPr algn="r"/>
                      <a:r>
                        <a:rPr lang="ar-EG" sz="1200" b="1" kern="1200" dirty="0">
                          <a:solidFill>
                            <a:schemeClr val="tx1"/>
                          </a:solidFill>
                          <a:effectLst/>
                          <a:latin typeface="Sakkal Majalla" panose="02000000000000000000" pitchFamily="2" charset="-78"/>
                          <a:ea typeface="+mn-ea"/>
                          <a:cs typeface="Sakkal Majalla" panose="02000000000000000000" pitchFamily="2" charset="-78"/>
                        </a:rPr>
                        <a:t>هذا التدرج الذي سأتبعه و هو اجتهاد شخصي يحتمل الصواب أو الخطأ و الاهم منه هو ملاحظة الطفل و اتباع احتياجاته و تقدمه</a:t>
                      </a:r>
                      <a:endParaRPr lang="en-US" sz="1200" dirty="0">
                        <a:effectLst/>
                        <a:latin typeface="Sakkal Majalla" panose="02000000000000000000" pitchFamily="2" charset="-78"/>
                        <a:cs typeface="Sakkal Majalla" panose="02000000000000000000" pitchFamily="2" charset="-78"/>
                      </a:endParaRPr>
                    </a:p>
                    <a:p>
                      <a:pPr algn="r"/>
                      <a:r>
                        <a:rPr lang="ar-EG" sz="1200" b="1" dirty="0">
                          <a:effectLst/>
                          <a:latin typeface="Sakkal Majalla" panose="02000000000000000000" pitchFamily="2" charset="-78"/>
                          <a:cs typeface="Sakkal Majalla" panose="02000000000000000000" pitchFamily="2" charset="-78"/>
                        </a:rPr>
                        <a:t>الهدف من النشاط في البداية هو تمكن الطفل من </a:t>
                      </a:r>
                      <a:r>
                        <a:rPr lang="ar-AE" sz="1200" b="1" dirty="0">
                          <a:effectLst/>
                          <a:latin typeface="Sakkal Majalla" panose="02000000000000000000" pitchFamily="2" charset="-78"/>
                          <a:cs typeface="Sakkal Majalla" panose="02000000000000000000" pitchFamily="2" charset="-78"/>
                        </a:rPr>
                        <a:t>معرفة الحالة مع الصورة المناسبة</a:t>
                      </a:r>
                    </a:p>
                    <a:p>
                      <a:pPr algn="r"/>
                      <a:r>
                        <a:rPr lang="ar-AE" sz="1200" b="1" dirty="0">
                          <a:effectLst/>
                          <a:latin typeface="Sakkal Majalla" panose="02000000000000000000" pitchFamily="2" charset="-78"/>
                          <a:cs typeface="Sakkal Majalla" panose="02000000000000000000" pitchFamily="2" charset="-78"/>
                        </a:rPr>
                        <a:t>ثم ربط لفظ الحالة بالشكل</a:t>
                      </a:r>
                    </a:p>
                    <a:p>
                      <a:pPr algn="r"/>
                      <a:r>
                        <a:rPr lang="ar-AE" sz="1200" b="1" dirty="0">
                          <a:effectLst/>
                          <a:latin typeface="Sakkal Majalla" panose="02000000000000000000" pitchFamily="2" charset="-78"/>
                          <a:cs typeface="Sakkal Majalla" panose="02000000000000000000" pitchFamily="2" charset="-78"/>
                        </a:rPr>
                        <a:t>ثم نبدأ بإضافة الحالة الجديدة و الذي يليه وقبل الانتقال للحالة الثانية يجب مراجعة ما سبق الذي تم شرحه من قبل </a:t>
                      </a:r>
                    </a:p>
                    <a:p>
                      <a:pPr algn="r"/>
                      <a:r>
                        <a:rPr lang="ar-EG" sz="1200" b="1" dirty="0">
                          <a:effectLst/>
                          <a:latin typeface="Sakkal Majalla" panose="02000000000000000000" pitchFamily="2" charset="-78"/>
                          <a:cs typeface="Sakkal Majalla" panose="02000000000000000000" pitchFamily="2" charset="-78"/>
                        </a:rPr>
                        <a:t>. </a:t>
                      </a:r>
                      <a:r>
                        <a:rPr lang="ar-AE" sz="1200" b="1" dirty="0">
                          <a:effectLst/>
                          <a:latin typeface="Sakkal Majalla" panose="02000000000000000000" pitchFamily="2" charset="-78"/>
                          <a:cs typeface="Sakkal Majalla" panose="02000000000000000000" pitchFamily="2" charset="-78"/>
                        </a:rPr>
                        <a:t>في بعض الحالات الشديدة جدا يمكن للطالب </a:t>
                      </a:r>
                      <a:r>
                        <a:rPr lang="ar-AE" sz="1200" b="1" dirty="0" err="1">
                          <a:effectLst/>
                          <a:latin typeface="Sakkal Majalla" panose="02000000000000000000" pitchFamily="2" charset="-78"/>
                          <a:cs typeface="Sakkal Majalla" panose="02000000000000000000" pitchFamily="2" charset="-78"/>
                        </a:rPr>
                        <a:t>الاشاره</a:t>
                      </a:r>
                      <a:r>
                        <a:rPr lang="ar-AE" sz="1200" b="1" dirty="0">
                          <a:effectLst/>
                          <a:latin typeface="Sakkal Majalla" panose="02000000000000000000" pitchFamily="2" charset="-78"/>
                          <a:cs typeface="Sakkal Majalla" panose="02000000000000000000" pitchFamily="2" charset="-78"/>
                        </a:rPr>
                        <a:t> لعلامة الصح او الخطأ  بدلا من لفظه.</a:t>
                      </a:r>
                    </a:p>
                    <a:p>
                      <a:pPr algn="r"/>
                      <a:r>
                        <a:rPr lang="ar-AE" sz="1200" b="1" u="none" baseline="0" dirty="0">
                          <a:effectLst/>
                          <a:latin typeface="Sakkal Majalla" panose="02000000000000000000" pitchFamily="2" charset="-78"/>
                          <a:cs typeface="Sakkal Majalla" panose="02000000000000000000" pitchFamily="2" charset="-78"/>
                        </a:rPr>
                        <a:t>مثلا عرض صورة الوجه السعيد و </a:t>
                      </a:r>
                      <a:r>
                        <a:rPr lang="ar-AE" sz="1200" b="1" u="none" baseline="0" dirty="0" err="1">
                          <a:effectLst/>
                          <a:latin typeface="Sakkal Majalla" panose="02000000000000000000" pitchFamily="2" charset="-78"/>
                          <a:cs typeface="Sakkal Majalla" panose="02000000000000000000" pitchFamily="2" charset="-78"/>
                        </a:rPr>
                        <a:t>سوؤال</a:t>
                      </a:r>
                      <a:r>
                        <a:rPr lang="ar-AE" sz="1200" b="1" u="none" baseline="0" dirty="0">
                          <a:effectLst/>
                          <a:latin typeface="Sakkal Majalla" panose="02000000000000000000" pitchFamily="2" charset="-78"/>
                          <a:cs typeface="Sakkal Majalla" panose="02000000000000000000" pitchFamily="2" charset="-78"/>
                        </a:rPr>
                        <a:t> الطفل هل انت سعيد ؟ على الطالب اختيار </a:t>
                      </a:r>
                      <a:r>
                        <a:rPr lang="ar-AE" sz="1200" b="1" u="none" baseline="0" dirty="0" err="1">
                          <a:effectLst/>
                          <a:latin typeface="Sakkal Majalla" panose="02000000000000000000" pitchFamily="2" charset="-78"/>
                          <a:cs typeface="Sakkal Majalla" panose="02000000000000000000" pitchFamily="2" charset="-78"/>
                        </a:rPr>
                        <a:t>ااما</a:t>
                      </a:r>
                      <a:r>
                        <a:rPr lang="ar-AE" sz="1200" b="1" u="none" baseline="0" dirty="0">
                          <a:effectLst/>
                          <a:latin typeface="Sakkal Majalla" panose="02000000000000000000" pitchFamily="2" charset="-78"/>
                          <a:cs typeface="Sakkal Majalla" panose="02000000000000000000" pitchFamily="2" charset="-78"/>
                        </a:rPr>
                        <a:t> صح أو خطأ للتعبير عن نفسه.</a:t>
                      </a:r>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SA"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9 February 2021</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7</a:t>
            </a:fld>
            <a:endParaRPr lang="en-GB"/>
          </a:p>
        </p:txBody>
      </p:sp>
    </p:spTree>
    <p:extLst>
      <p:ext uri="{BB962C8B-B14F-4D97-AF65-F5344CB8AC3E}">
        <p14:creationId xmlns:p14="http://schemas.microsoft.com/office/powerpoint/2010/main" val="3944484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59887592"/>
              </p:ext>
            </p:extLst>
          </p:nvPr>
        </p:nvGraphicFramePr>
        <p:xfrm>
          <a:off x="301446" y="75930"/>
          <a:ext cx="11589108" cy="6584949"/>
        </p:xfrm>
        <a:graphic>
          <a:graphicData uri="http://schemas.openxmlformats.org/drawingml/2006/table">
            <a:tbl>
              <a:tblPr firstRow="1" bandRow="1">
                <a:tableStyleId>{5940675A-B579-460E-94D1-54222C63F5DA}</a:tableStyleId>
              </a:tblPr>
              <a:tblGrid>
                <a:gridCol w="10254159">
                  <a:extLst>
                    <a:ext uri="{9D8B030D-6E8A-4147-A177-3AD203B41FA5}">
                      <a16:colId xmlns:a16="http://schemas.microsoft.com/office/drawing/2014/main" val="20000"/>
                    </a:ext>
                  </a:extLst>
                </a:gridCol>
                <a:gridCol w="1334949">
                  <a:extLst>
                    <a:ext uri="{9D8B030D-6E8A-4147-A177-3AD203B41FA5}">
                      <a16:colId xmlns:a16="http://schemas.microsoft.com/office/drawing/2014/main" val="20001"/>
                    </a:ext>
                  </a:extLst>
                </a:gridCol>
              </a:tblGrid>
              <a:tr h="464155">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100" b="1" dirty="0">
                          <a:latin typeface="Sakkal Majalla" panose="02000000000000000000" pitchFamily="2" charset="-78"/>
                          <a:cs typeface="Sakkal Majalla" panose="02000000000000000000" pitchFamily="2" charset="-78"/>
                        </a:rPr>
                        <a:t>-</a:t>
                      </a:r>
                      <a:r>
                        <a:rPr lang="ar-AE" sz="1100" b="1" dirty="0">
                          <a:latin typeface="Sakkal Majalla" panose="02000000000000000000" pitchFamily="2" charset="-78"/>
                          <a:cs typeface="Sakkal Majalla" panose="02000000000000000000" pitchFamily="2" charset="-78"/>
                        </a:rPr>
                        <a:t>يعد من 1 الى 4 مقلدا</a:t>
                      </a:r>
                      <a:endParaRPr lang="ar-AE" sz="11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20305">
                <a:tc>
                  <a:txBody>
                    <a:bodyPr/>
                    <a:lstStyle/>
                    <a:p>
                      <a:pPr algn="r" rtl="1"/>
                      <a:r>
                        <a:rPr lang="ar-SA" sz="1100" b="1" dirty="0">
                          <a:latin typeface="Sakkal Majalla" panose="02000000000000000000" pitchFamily="2" charset="-78"/>
                          <a:cs typeface="Sakkal Majalla" panose="02000000000000000000" pitchFamily="2" charset="-78"/>
                        </a:rPr>
                        <a:t>انشطه</a:t>
                      </a:r>
                      <a:r>
                        <a:rPr lang="ar-SA" sz="1100" b="1" baseline="0" dirty="0">
                          <a:latin typeface="Sakkal Majalla" panose="02000000000000000000" pitchFamily="2" charset="-78"/>
                          <a:cs typeface="Sakkal Majalla" panose="02000000000000000000" pitchFamily="2" charset="-78"/>
                        </a:rPr>
                        <a:t> مهارية</a:t>
                      </a:r>
                      <a:endParaRPr lang="ar-AE" sz="11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700489">
                <a:tc>
                  <a:txBody>
                    <a:bodyPr/>
                    <a:lstStyle/>
                    <a:p>
                      <a:pPr algn="r" rtl="1"/>
                      <a:endParaRPr lang="ar-EG" sz="1400" b="1" u="none" baseline="0" dirty="0">
                        <a:latin typeface="Sakkal Majalla" panose="02000000000000000000" pitchFamily="2" charset="-78"/>
                        <a:cs typeface="Sakkal Majalla" panose="02000000000000000000" pitchFamily="2" charset="-78"/>
                      </a:endParaRPr>
                    </a:p>
                    <a:p>
                      <a:pPr algn="r" rtl="1"/>
                      <a:r>
                        <a:rPr lang="ar-EG" sz="1400" b="1" u="none" baseline="0" dirty="0">
                          <a:solidFill>
                            <a:srgbClr val="FF0000"/>
                          </a:solidFill>
                          <a:latin typeface="Sakkal Majalla" panose="02000000000000000000" pitchFamily="2" charset="-78"/>
                          <a:cs typeface="Sakkal Majalla" panose="02000000000000000000" pitchFamily="2" charset="-78"/>
                        </a:rPr>
                        <a:t>التدرج في تقديم النشاط:</a:t>
                      </a:r>
                    </a:p>
                    <a:p>
                      <a:pPr algn="r" rtl="1"/>
                      <a:r>
                        <a:rPr lang="ar-EG" sz="1400" b="1" u="none" baseline="0" dirty="0">
                          <a:latin typeface="Sakkal Majalla" panose="02000000000000000000" pitchFamily="2" charset="-78"/>
                          <a:cs typeface="Sakkal Majalla" panose="02000000000000000000" pitchFamily="2" charset="-78"/>
                        </a:rPr>
                        <a:t>هذا التدرج الذي سأتبعه و هو اجتهاد شخصي يحتمل الصواب أو الخطأ و الاهم منه هو ملاحظة الطفل و اتباع احتياجاته و تقدمه</a:t>
                      </a:r>
                    </a:p>
                    <a:p>
                      <a:pPr algn="r" rtl="1"/>
                      <a:r>
                        <a:rPr lang="ar-EG" sz="1400" b="1" u="none" baseline="0" dirty="0">
                          <a:latin typeface="Sakkal Majalla" panose="02000000000000000000" pitchFamily="2" charset="-78"/>
                          <a:cs typeface="Sakkal Majalla" panose="02000000000000000000" pitchFamily="2" charset="-78"/>
                        </a:rPr>
                        <a:t>الهدف من النشاط في البداية هو تمكن الطفل من معرفة الحالة مع الصورة المناسبة</a:t>
                      </a:r>
                    </a:p>
                    <a:p>
                      <a:pPr algn="r" rtl="1"/>
                      <a:r>
                        <a:rPr lang="ar-EG" sz="1400" b="1" u="none" baseline="0" dirty="0">
                          <a:latin typeface="Sakkal Majalla" panose="02000000000000000000" pitchFamily="2" charset="-78"/>
                          <a:cs typeface="Sakkal Majalla" panose="02000000000000000000" pitchFamily="2" charset="-78"/>
                        </a:rPr>
                        <a:t>ثم ربط لفظ الحالة بالشكل</a:t>
                      </a:r>
                    </a:p>
                    <a:p>
                      <a:pPr algn="r" rtl="1"/>
                      <a:r>
                        <a:rPr lang="ar-EG" sz="1400" b="1" u="none" baseline="0" dirty="0">
                          <a:latin typeface="Sakkal Majalla" panose="02000000000000000000" pitchFamily="2" charset="-78"/>
                          <a:cs typeface="Sakkal Majalla" panose="02000000000000000000" pitchFamily="2" charset="-78"/>
                        </a:rPr>
                        <a:t>ثم نبدأ بإضافة الحالة الجديدة و الذي يليه وقبل الانتقال للحالة الثانية يجب مراجعة ما سبق الذي تم شرحه من قبل </a:t>
                      </a:r>
                    </a:p>
                    <a:p>
                      <a:pPr algn="r" rtl="1"/>
                      <a:r>
                        <a:rPr lang="ar-EG" sz="1400" b="1" u="none" baseline="0" dirty="0">
                          <a:latin typeface="Sakkal Majalla" panose="02000000000000000000" pitchFamily="2" charset="-78"/>
                          <a:cs typeface="Sakkal Majalla" panose="02000000000000000000" pitchFamily="2" charset="-78"/>
                        </a:rPr>
                        <a:t>. في بعض الحالات الشديدة جدا يمكن للطالب </a:t>
                      </a:r>
                      <a:r>
                        <a:rPr lang="ar-EG" sz="1400" b="1" u="none" baseline="0" dirty="0" err="1">
                          <a:latin typeface="Sakkal Majalla" panose="02000000000000000000" pitchFamily="2" charset="-78"/>
                          <a:cs typeface="Sakkal Majalla" panose="02000000000000000000" pitchFamily="2" charset="-78"/>
                        </a:rPr>
                        <a:t>الاشاره</a:t>
                      </a:r>
                      <a:r>
                        <a:rPr lang="ar-EG" sz="1400" b="1" u="none" baseline="0" dirty="0">
                          <a:latin typeface="Sakkal Majalla" panose="02000000000000000000" pitchFamily="2" charset="-78"/>
                          <a:cs typeface="Sakkal Majalla" panose="02000000000000000000" pitchFamily="2" charset="-78"/>
                        </a:rPr>
                        <a:t> لعلامة الصح او الخطأ  بدلا من لفظه.</a:t>
                      </a:r>
                    </a:p>
                    <a:p>
                      <a:pPr algn="r" rtl="1"/>
                      <a:r>
                        <a:rPr lang="ar-EG" sz="1400" b="1" u="none" baseline="0" dirty="0">
                          <a:latin typeface="Sakkal Majalla" panose="02000000000000000000" pitchFamily="2" charset="-78"/>
                          <a:cs typeface="Sakkal Majalla" panose="02000000000000000000" pitchFamily="2" charset="-78"/>
                        </a:rPr>
                        <a:t>مثلا عرض صورة الوجه السعيد و </a:t>
                      </a:r>
                      <a:r>
                        <a:rPr lang="ar-EG" sz="1400" b="1" u="none" baseline="0" dirty="0" err="1">
                          <a:latin typeface="Sakkal Majalla" panose="02000000000000000000" pitchFamily="2" charset="-78"/>
                          <a:cs typeface="Sakkal Majalla" panose="02000000000000000000" pitchFamily="2" charset="-78"/>
                        </a:rPr>
                        <a:t>سوؤال</a:t>
                      </a:r>
                      <a:r>
                        <a:rPr lang="ar-EG" sz="1400" b="1" u="none" baseline="0" dirty="0">
                          <a:latin typeface="Sakkal Majalla" panose="02000000000000000000" pitchFamily="2" charset="-78"/>
                          <a:cs typeface="Sakkal Majalla" panose="02000000000000000000" pitchFamily="2" charset="-78"/>
                        </a:rPr>
                        <a:t> الطفل هل انت سعيد ؟ على الطالب اختيار </a:t>
                      </a:r>
                      <a:r>
                        <a:rPr lang="ar-EG" sz="1400" b="1" u="none" baseline="0" dirty="0" err="1">
                          <a:latin typeface="Sakkal Majalla" panose="02000000000000000000" pitchFamily="2" charset="-78"/>
                          <a:cs typeface="Sakkal Majalla" panose="02000000000000000000" pitchFamily="2" charset="-78"/>
                        </a:rPr>
                        <a:t>ااما</a:t>
                      </a:r>
                      <a:r>
                        <a:rPr lang="ar-EG" sz="1400" b="1" u="none" baseline="0" dirty="0">
                          <a:latin typeface="Sakkal Majalla" panose="02000000000000000000" pitchFamily="2" charset="-78"/>
                          <a:cs typeface="Sakkal Majalla" panose="02000000000000000000" pitchFamily="2" charset="-78"/>
                        </a:rPr>
                        <a:t> صح أو خطأ للتعبير عن نفسه</a:t>
                      </a: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r>
                        <a:rPr lang="ar-AE" sz="1400" b="1" u="none" baseline="0" dirty="0">
                          <a:latin typeface="Sakkal Majalla" panose="02000000000000000000" pitchFamily="2" charset="-78"/>
                          <a:cs typeface="Sakkal Majalla" panose="02000000000000000000" pitchFamily="2" charset="-78"/>
                        </a:rPr>
                        <a:t>سؤال الطالب في البيت مع استخدام (كيف حالك اليوم؟)</a:t>
                      </a: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r>
                        <a:rPr lang="ar-AE" sz="1400" b="1" u="none" baseline="0" dirty="0">
                          <a:latin typeface="Sakkal Majalla" panose="02000000000000000000" pitchFamily="2" charset="-78"/>
                          <a:cs typeface="Sakkal Majalla" panose="02000000000000000000" pitchFamily="2" charset="-78"/>
                        </a:rPr>
                        <a:t>متوسط: ان يستطيع الإجابة باختبار الصورة او ان يشير اليها  عند السؤال عن حاله 2 محاولة من اصل 5</a:t>
                      </a:r>
                      <a:endParaRPr lang="ar-EG" sz="1400" b="1" u="none" baseline="0" dirty="0">
                        <a:latin typeface="Sakkal Majalla" panose="02000000000000000000" pitchFamily="2" charset="-78"/>
                        <a:cs typeface="Sakkal Majalla" panose="02000000000000000000" pitchFamily="2" charset="-78"/>
                      </a:endParaRPr>
                    </a:p>
                    <a:p>
                      <a:pPr algn="r" rtl="1"/>
                      <a:r>
                        <a:rPr lang="ar-AE" sz="1400" b="1" u="none" baseline="0" dirty="0">
                          <a:latin typeface="Sakkal Majalla" panose="02000000000000000000" pitchFamily="2" charset="-78"/>
                          <a:cs typeface="Sakkal Majalla" panose="02000000000000000000" pitchFamily="2" charset="-78"/>
                        </a:rPr>
                        <a:t>جيد : ان يستطيع الإجابة باختبار الصورة او ان يشير اليها  محاولات 3من اصل 5</a:t>
                      </a:r>
                      <a:endParaRPr lang="ar-EG" sz="1400" b="1" u="none" baseline="0" dirty="0">
                        <a:latin typeface="Sakkal Majalla" panose="02000000000000000000" pitchFamily="2" charset="-78"/>
                        <a:cs typeface="Sakkal Majalla" panose="02000000000000000000" pitchFamily="2" charset="-78"/>
                      </a:endParaRPr>
                    </a:p>
                    <a:p>
                      <a:pPr algn="r" rtl="1"/>
                      <a:r>
                        <a:rPr lang="ar-AE" sz="1400" b="1" u="none" baseline="0" dirty="0">
                          <a:latin typeface="Sakkal Majalla" panose="02000000000000000000" pitchFamily="2" charset="-78"/>
                          <a:cs typeface="Sakkal Majalla" panose="02000000000000000000" pitchFamily="2" charset="-78"/>
                        </a:rPr>
                        <a:t>مرتفع: ان يستطيع الإجابة باختبار الصورة او ان يشير اليها 4 محاولات من 5</a:t>
                      </a:r>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rtl="1"/>
                      <a:r>
                        <a:rPr lang="ar-AE" sz="1800" b="1" dirty="0">
                          <a:latin typeface="Sakkal Majalla" panose="02000000000000000000" pitchFamily="2" charset="-78"/>
                          <a:cs typeface="Sakkal Majalla" panose="02000000000000000000" pitchFamily="2" charset="-78"/>
                        </a:rPr>
                        <a:t>دليل المعلم</a:t>
                      </a:r>
                    </a:p>
                    <a:p>
                      <a:pPr algn="ctr" rtl="1"/>
                      <a:endParaRPr lang="ar-EG" sz="1200" b="1" baseline="0"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p>
                      <a:pPr algn="ctr" rtl="1"/>
                      <a:endParaRPr lang="ar-AE" sz="1200" b="1" baseline="0" dirty="0">
                        <a:latin typeface="Sakkal Majalla" panose="02000000000000000000" pitchFamily="2" charset="-78"/>
                        <a:cs typeface="Sakkal Majalla" panose="02000000000000000000" pitchFamily="2" charset="-78"/>
                      </a:endParaRPr>
                    </a:p>
                    <a:p>
                      <a:pPr algn="ctr" rtl="1"/>
                      <a:endParaRPr lang="ar-AE" sz="1200" b="1" baseline="0" dirty="0">
                        <a:latin typeface="Sakkal Majalla" panose="02000000000000000000" pitchFamily="2" charset="-78"/>
                        <a:cs typeface="Sakkal Majalla" panose="02000000000000000000" pitchFamily="2" charset="-78"/>
                      </a:endParaRPr>
                    </a:p>
                    <a:p>
                      <a:pPr algn="ctr" rtl="1"/>
                      <a:endParaRPr lang="ar-AE" sz="1200" b="1" baseline="0" dirty="0">
                        <a:latin typeface="Sakkal Majalla" panose="02000000000000000000" pitchFamily="2" charset="-78"/>
                        <a:cs typeface="Sakkal Majalla" panose="02000000000000000000" pitchFamily="2" charset="-78"/>
                      </a:endParaRPr>
                    </a:p>
                    <a:p>
                      <a:pPr algn="ctr" rtl="1"/>
                      <a:endParaRPr lang="ar-AE" sz="1200" b="1" baseline="0" dirty="0">
                        <a:latin typeface="Sakkal Majalla" panose="02000000000000000000" pitchFamily="2" charset="-78"/>
                        <a:cs typeface="Sakkal Majalla" panose="02000000000000000000" pitchFamily="2" charset="-78"/>
                      </a:endParaRPr>
                    </a:p>
                    <a:p>
                      <a:pPr algn="ctr" rtl="1"/>
                      <a:endParaRPr lang="ar-AE" sz="1200" b="1" baseline="0" dirty="0">
                        <a:latin typeface="Sakkal Majalla" panose="02000000000000000000" pitchFamily="2" charset="-78"/>
                        <a:cs typeface="Sakkal Majalla" panose="02000000000000000000" pitchFamily="2" charset="-78"/>
                      </a:endParaRPr>
                    </a:p>
                    <a:p>
                      <a:pPr algn="ctr" rtl="1"/>
                      <a:r>
                        <a:rPr lang="ar-AE" sz="1800" b="1" baseline="0" dirty="0">
                          <a:latin typeface="Sakkal Majalla" panose="02000000000000000000" pitchFamily="2" charset="-78"/>
                          <a:cs typeface="Sakkal Majalla" panose="02000000000000000000" pitchFamily="2" charset="-78"/>
                        </a:rPr>
                        <a:t>الواجب المنزلي</a:t>
                      </a:r>
                    </a:p>
                    <a:p>
                      <a:pPr algn="ctr" rtl="1"/>
                      <a:endParaRPr lang="ar-AE" sz="1200" b="1" baseline="0" dirty="0">
                        <a:latin typeface="Sakkal Majalla" panose="02000000000000000000" pitchFamily="2" charset="-78"/>
                        <a:cs typeface="Sakkal Majalla" panose="02000000000000000000" pitchFamily="2" charset="-78"/>
                      </a:endParaRPr>
                    </a:p>
                    <a:p>
                      <a:pPr algn="ctr" rtl="1"/>
                      <a:endParaRPr lang="ar-AE" sz="1200" b="1" baseline="0" dirty="0">
                        <a:latin typeface="Sakkal Majalla" panose="02000000000000000000" pitchFamily="2" charset="-78"/>
                        <a:cs typeface="Sakkal Majalla" panose="02000000000000000000" pitchFamily="2" charset="-78"/>
                      </a:endParaRPr>
                    </a:p>
                    <a:p>
                      <a:pPr algn="ctr" rtl="1"/>
                      <a:endParaRPr lang="ar-AE" sz="1200" b="1" baseline="0" dirty="0">
                        <a:latin typeface="Sakkal Majalla" panose="02000000000000000000" pitchFamily="2" charset="-78"/>
                        <a:cs typeface="Sakkal Majalla" panose="02000000000000000000" pitchFamily="2" charset="-78"/>
                      </a:endParaRPr>
                    </a:p>
                    <a:p>
                      <a:pPr algn="ctr" rtl="1"/>
                      <a:endParaRPr lang="ar-AE" sz="1200" b="1" baseline="0" dirty="0">
                        <a:latin typeface="Sakkal Majalla" panose="02000000000000000000" pitchFamily="2" charset="-78"/>
                        <a:cs typeface="Sakkal Majalla" panose="02000000000000000000" pitchFamily="2" charset="-78"/>
                      </a:endParaRPr>
                    </a:p>
                    <a:p>
                      <a:pPr algn="ctr" rtl="1"/>
                      <a:endParaRPr lang="ar-AE" sz="1200" b="1" baseline="0" dirty="0">
                        <a:latin typeface="Sakkal Majalla" panose="02000000000000000000" pitchFamily="2" charset="-78"/>
                        <a:cs typeface="Sakkal Majalla" panose="02000000000000000000" pitchFamily="2" charset="-78"/>
                      </a:endParaRPr>
                    </a:p>
                    <a:p>
                      <a:pPr algn="ctr" rtl="1"/>
                      <a:endParaRPr lang="ar-AE" sz="1200" b="1" baseline="0" dirty="0">
                        <a:latin typeface="Sakkal Majalla" panose="02000000000000000000" pitchFamily="2" charset="-78"/>
                        <a:cs typeface="Sakkal Majalla" panose="02000000000000000000" pitchFamily="2" charset="-78"/>
                      </a:endParaRPr>
                    </a:p>
                    <a:p>
                      <a:pPr algn="ctr" rtl="1"/>
                      <a:r>
                        <a:rPr lang="ar-AE" sz="1800" b="1" baseline="0" dirty="0">
                          <a:latin typeface="Sakkal Majalla" panose="02000000000000000000" pitchFamily="2" charset="-78"/>
                          <a:cs typeface="Sakkal Majalla" panose="02000000000000000000" pitchFamily="2" charset="-78"/>
                        </a:rPr>
                        <a:t>التقييم</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9 February 2021</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8</a:t>
            </a:fld>
            <a:endParaRPr lang="en-GB"/>
          </a:p>
        </p:txBody>
      </p:sp>
      <p:cxnSp>
        <p:nvCxnSpPr>
          <p:cNvPr id="6" name="رابط مستقيم 5">
            <a:extLst>
              <a:ext uri="{FF2B5EF4-FFF2-40B4-BE49-F238E27FC236}">
                <a16:creationId xmlns:a16="http://schemas.microsoft.com/office/drawing/2014/main" id="{A2A497DB-A808-44BB-A724-90ACA83951FA}"/>
              </a:ext>
            </a:extLst>
          </p:cNvPr>
          <p:cNvCxnSpPr/>
          <p:nvPr/>
        </p:nvCxnSpPr>
        <p:spPr>
          <a:xfrm flipH="1">
            <a:off x="297320" y="3489306"/>
            <a:ext cx="11589880"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8" name="رابط مستقيم 7">
            <a:extLst>
              <a:ext uri="{FF2B5EF4-FFF2-40B4-BE49-F238E27FC236}">
                <a16:creationId xmlns:a16="http://schemas.microsoft.com/office/drawing/2014/main" id="{675E214D-DBE2-4A3C-9868-11CB393D5465}"/>
              </a:ext>
            </a:extLst>
          </p:cNvPr>
          <p:cNvCxnSpPr/>
          <p:nvPr/>
        </p:nvCxnSpPr>
        <p:spPr>
          <a:xfrm>
            <a:off x="297320" y="4942248"/>
            <a:ext cx="11597360" cy="0"/>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1902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360000">
            <a:off x="268217" y="997532"/>
            <a:ext cx="4367023" cy="734415"/>
          </a:xfrm>
        </p:spPr>
        <p:txBody>
          <a:bodyPr anchor="ctr">
            <a:normAutofit/>
          </a:bodyPr>
          <a:lstStyle/>
          <a:p>
            <a:pPr algn="ctr" rtl="1"/>
            <a:r>
              <a:rPr lang="ar-EG" sz="2000" b="1" dirty="0">
                <a:latin typeface="Sakkal Majalla" panose="02000000000000000000" pitchFamily="2" charset="-78"/>
                <a:cs typeface="Sakkal Majalla" panose="02000000000000000000" pitchFamily="2" charset="-78"/>
              </a:rPr>
              <a:t>-</a:t>
            </a:r>
            <a:r>
              <a:rPr lang="ar-AE" sz="2000" b="1" dirty="0">
                <a:latin typeface="Sakkal Majalla" panose="02000000000000000000" pitchFamily="2" charset="-78"/>
                <a:cs typeface="Sakkal Majalla" panose="02000000000000000000" pitchFamily="2" charset="-78"/>
              </a:rPr>
              <a:t>يعد من 1 الى 4 مقلدا</a:t>
            </a:r>
            <a:endParaRPr lang="en-US" sz="2000" b="1" dirty="0">
              <a:latin typeface="Sakkal Majalla" panose="02000000000000000000" pitchFamily="2" charset="-78"/>
              <a:cs typeface="Sakkal Majalla" panose="02000000000000000000" pitchFamily="2" charset="-78"/>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p:txBody>
          <a:bodyPr>
            <a:normAutofit/>
          </a:bodyPr>
          <a:lstStyle/>
          <a:p>
            <a:pPr lvl="1" algn="r" fontAlgn="base"/>
            <a:r>
              <a:rPr lang="ar-EG" sz="1200" dirty="0">
                <a:solidFill>
                  <a:schemeClr val="bg1"/>
                </a:solidFill>
                <a:latin typeface="inherit"/>
              </a:rPr>
              <a:t>                            </a:t>
            </a:r>
            <a:r>
              <a:rPr lang="ar-EG" sz="1400" b="1" i="0" dirty="0">
                <a:solidFill>
                  <a:schemeClr val="bg1"/>
                </a:solidFill>
                <a:effectLst/>
                <a:latin typeface="Arimo"/>
              </a:rPr>
              <a:t> </a:t>
            </a:r>
            <a:r>
              <a:rPr lang="ar-AE" sz="1400" b="1" i="0" dirty="0">
                <a:solidFill>
                  <a:schemeClr val="bg1"/>
                </a:solidFill>
                <a:effectLst/>
                <a:latin typeface="Arimo"/>
              </a:rPr>
              <a:t>تعريف الهدف</a:t>
            </a:r>
            <a:endParaRPr lang="ar-EG" sz="1400" b="1" i="0" dirty="0">
              <a:solidFill>
                <a:schemeClr val="bg1"/>
              </a:solidFill>
              <a:effectLst/>
              <a:latin typeface="Arimo"/>
            </a:endParaRP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642038" y="3429000"/>
            <a:ext cx="3913188" cy="2249488"/>
          </a:xfrm>
        </p:spPr>
        <p:txBody>
          <a:bodyPr>
            <a:normAutofit/>
          </a:bodyPr>
          <a:lstStyle/>
          <a:p>
            <a:pPr marL="0" indent="0" algn="r">
              <a:lnSpc>
                <a:spcPct val="150000"/>
              </a:lnSpc>
              <a:buNone/>
            </a:pPr>
            <a:r>
              <a:rPr lang="ar-AE" sz="1800" b="1" kern="1200" dirty="0">
                <a:solidFill>
                  <a:schemeClr val="tx1"/>
                </a:solidFill>
                <a:effectLst/>
                <a:latin typeface="Sakkal Majalla" panose="02000000000000000000" pitchFamily="2" charset="-78"/>
                <a:ea typeface="+mn-ea"/>
                <a:cs typeface="Sakkal Majalla" panose="02000000000000000000" pitchFamily="2" charset="-78"/>
              </a:rPr>
              <a:t>يعبر الطالب عن نفسه</a:t>
            </a:r>
            <a:endParaRPr lang="ar-EG" sz="1800" b="1" u="none" baseline="0" dirty="0">
              <a:latin typeface="Sakkal Majalla" panose="02000000000000000000" pitchFamily="2" charset="-78"/>
              <a:cs typeface="Sakkal Majalla" panose="02000000000000000000" pitchFamily="2" charset="-78"/>
            </a:endParaRPr>
          </a:p>
          <a:p>
            <a:pPr marL="0" indent="0" algn="r" rtl="1">
              <a:buNone/>
            </a:pPr>
            <a:r>
              <a:rPr lang="ar-AE" sz="2000" b="1" dirty="0">
                <a:latin typeface="Sakkal Majalla" panose="02000000000000000000" pitchFamily="2" charset="-78"/>
                <a:cs typeface="Sakkal Majalla" panose="02000000000000000000" pitchFamily="2" charset="-78"/>
              </a:rPr>
              <a:t>ان يستطيع الطالب عن التعبير عن حالته و مزاجه اليومي سواء كان سعيد ام منزعج ام نعسان و غيرها من الحالات.</a:t>
            </a:r>
            <a:endParaRPr lang="ar-EG" sz="2000" b="1" dirty="0">
              <a:latin typeface="Sakkal Majalla" panose="02000000000000000000" pitchFamily="2" charset="-78"/>
              <a:cs typeface="Sakkal Majalla" panose="02000000000000000000" pitchFamily="2" charset="-78"/>
            </a:endParaRPr>
          </a:p>
          <a:p>
            <a:pPr algn="r" rtl="1"/>
            <a:endParaRPr lang="ar-EG" sz="1200" b="1" dirty="0">
              <a:latin typeface="Sakkal Majalla" panose="02000000000000000000" pitchFamily="2" charset="-78"/>
              <a:cs typeface="Sakkal Majalla" panose="02000000000000000000" pitchFamily="2" charset="-78"/>
            </a:endParaRPr>
          </a:p>
          <a:p>
            <a:pPr algn="r" rtl="1"/>
            <a:endParaRPr lang="ar-EG" sz="1200" b="1" dirty="0">
              <a:latin typeface="Sakkal Majalla" panose="02000000000000000000" pitchFamily="2" charset="-78"/>
              <a:cs typeface="Sakkal Majalla" panose="02000000000000000000" pitchFamily="2" charset="-78"/>
            </a:endParaRPr>
          </a:p>
          <a:p>
            <a:pPr marL="0" indent="0" algn="r" rtl="1">
              <a:buNone/>
            </a:pPr>
            <a:endParaRPr lang="ar-EG" sz="1200" b="0" i="0" dirty="0">
              <a:effectLst/>
              <a:latin typeface="Arimo"/>
            </a:endParaRPr>
          </a:p>
          <a:p>
            <a:pPr lvl="1" algn="r" fontAlgn="base"/>
            <a:endParaRPr lang="ar-AE" sz="12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9</a:t>
            </a:fld>
            <a:endParaRPr lang="en-US" dirty="0"/>
          </a:p>
        </p:txBody>
      </p:sp>
      <p:sp>
        <p:nvSpPr>
          <p:cNvPr id="7" name="Date Placeholder 6"/>
          <p:cNvSpPr>
            <a:spLocks noGrp="1"/>
          </p:cNvSpPr>
          <p:nvPr>
            <p:ph type="dt" sz="half" idx="10"/>
          </p:nvPr>
        </p:nvSpPr>
        <p:spPr/>
        <p:txBody>
          <a:bodyPr/>
          <a:lstStyle/>
          <a:p>
            <a:fld id="{5B15B7AE-9453-41D7-AC83-A2E65FBBCAE4}" type="datetime3">
              <a:rPr lang="en-US" noProof="0" smtClean="0"/>
              <a:t>9 February 2021</a:t>
            </a:fld>
            <a:endParaRPr lang="en-US" noProof="0" dirty="0"/>
          </a:p>
        </p:txBody>
      </p:sp>
      <p:sp>
        <p:nvSpPr>
          <p:cNvPr id="12" name="Rectangle: Rounded Corners 11">
            <a:extLst>
              <a:ext uri="{FF2B5EF4-FFF2-40B4-BE49-F238E27FC236}">
                <a16:creationId xmlns:a16="http://schemas.microsoft.com/office/drawing/2014/main" id="{9EC8F5BB-81C1-47C9-8A7E-5B70BBC713E9}"/>
              </a:ext>
            </a:extLst>
          </p:cNvPr>
          <p:cNvSpPr/>
          <p:nvPr/>
        </p:nvSpPr>
        <p:spPr>
          <a:xfrm rot="694842">
            <a:off x="7182678" y="4343251"/>
            <a:ext cx="1997765" cy="860424"/>
          </a:xfrm>
          <a:prstGeom prst="roundRect">
            <a:avLst>
              <a:gd name="adj" fmla="val 3256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EG" sz="3600" dirty="0"/>
              <a:t>ماما</a:t>
            </a:r>
            <a:endParaRPr lang="en-US" sz="3600" dirty="0"/>
          </a:p>
        </p:txBody>
      </p:sp>
      <p:pic>
        <p:nvPicPr>
          <p:cNvPr id="14" name="عنصر نائب للصورة 13">
            <a:extLst>
              <a:ext uri="{FF2B5EF4-FFF2-40B4-BE49-F238E27FC236}">
                <a16:creationId xmlns:a16="http://schemas.microsoft.com/office/drawing/2014/main" id="{5F077CAE-AA79-40E4-8D1E-FB1F979B6B28}"/>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7543" r="7543"/>
          <a:stretch>
            <a:fillRect/>
          </a:stretch>
        </p:blipFill>
        <p:spPr/>
      </p:pic>
      <p:pic>
        <p:nvPicPr>
          <p:cNvPr id="8" name="صورة 7">
            <a:extLst>
              <a:ext uri="{FF2B5EF4-FFF2-40B4-BE49-F238E27FC236}">
                <a16:creationId xmlns:a16="http://schemas.microsoft.com/office/drawing/2014/main" id="{605E95F6-196F-4B2C-AA52-1100C30003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697483">
            <a:off x="7707172" y="375897"/>
            <a:ext cx="2645142" cy="2645142"/>
          </a:xfrm>
          <a:prstGeom prst="rect">
            <a:avLst/>
          </a:prstGeom>
        </p:spPr>
      </p:pic>
      <p:pic>
        <p:nvPicPr>
          <p:cNvPr id="10" name="صورة 9">
            <a:extLst>
              <a:ext uri="{FF2B5EF4-FFF2-40B4-BE49-F238E27FC236}">
                <a16:creationId xmlns:a16="http://schemas.microsoft.com/office/drawing/2014/main" id="{A85A11D8-2E92-44CD-8121-F998321802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94904">
            <a:off x="6095630" y="2801507"/>
            <a:ext cx="2390761" cy="2528919"/>
          </a:xfrm>
          <a:prstGeom prst="rect">
            <a:avLst/>
          </a:prstGeom>
        </p:spPr>
      </p:pic>
      <p:pic>
        <p:nvPicPr>
          <p:cNvPr id="13" name="صورة 12">
            <a:extLst>
              <a:ext uri="{FF2B5EF4-FFF2-40B4-BE49-F238E27FC236}">
                <a16:creationId xmlns:a16="http://schemas.microsoft.com/office/drawing/2014/main" id="{9CD45ECF-5DE2-4778-AB0E-9A24DB97BB5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714617">
            <a:off x="8426837" y="3272226"/>
            <a:ext cx="2261200" cy="2506117"/>
          </a:xfrm>
          <a:prstGeom prst="rect">
            <a:avLst/>
          </a:prstGeom>
        </p:spPr>
      </p:pic>
    </p:spTree>
    <p:extLst>
      <p:ext uri="{BB962C8B-B14F-4D97-AF65-F5344CB8AC3E}">
        <p14:creationId xmlns:p14="http://schemas.microsoft.com/office/powerpoint/2010/main" val="4169270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EED42B-3B47-45C2-9F50-0B4533C0F1E3}">
  <ds:schemaRefs>
    <ds:schemaRef ds:uri="http://purl.org/dc/terms/"/>
    <ds:schemaRef ds:uri="http://www.w3.org/XML/1998/namespace"/>
    <ds:schemaRef ds:uri="http://schemas.microsoft.com/office/2006/documentManagement/types"/>
    <ds:schemaRef ds:uri="c1803469-1359-4921-b8b2-4aa11e6de6e4"/>
    <ds:schemaRef ds:uri="http://purl.org/dc/elements/1.1/"/>
    <ds:schemaRef ds:uri="0860e916-1933-4f54-bf75-902e7a9d18bb"/>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B1D1AD35-AF57-4B32-8A96-2853E34EF9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3072</TotalTime>
  <Words>894</Words>
  <Application>Microsoft Office PowerPoint</Application>
  <PresentationFormat>Widescreen</PresentationFormat>
  <Paragraphs>251</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Arimo</vt:lpstr>
      <vt:lpstr>Calibri</vt:lpstr>
      <vt:lpstr>Calibri Light</vt:lpstr>
      <vt:lpstr>Franklin Gothic Book</vt:lpstr>
      <vt:lpstr>inherit</vt:lpstr>
      <vt:lpstr>Sakkal Majalla</vt:lpstr>
      <vt:lpstr>Office Theme</vt:lpstr>
      <vt:lpstr>التعبير عن النفس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-يعد من 1 الى 4 مقلدا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Salama Nasiib Hamad Al Ketbi</cp:lastModifiedBy>
  <cp:revision>285</cp:revision>
  <dcterms:created xsi:type="dcterms:W3CDTF">2020-07-26T19:33:45Z</dcterms:created>
  <dcterms:modified xsi:type="dcterms:W3CDTF">2021-02-09T19:31:04Z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