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64" r:id="rId3"/>
    <p:sldId id="258" r:id="rId4"/>
    <p:sldId id="259" r:id="rId5"/>
    <p:sldId id="261"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09" autoAdjust="0"/>
  </p:normalViewPr>
  <p:slideViewPr>
    <p:cSldViewPr>
      <p:cViewPr varScale="1">
        <p:scale>
          <a:sx n="107" d="100"/>
          <a:sy n="107" d="100"/>
        </p:scale>
        <p:origin x="173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B6D076-C7E8-4462-B4B0-B0FA0537C98E}" type="datetimeFigureOut">
              <a:rPr lang="en-US" smtClean="0"/>
              <a:t>8/29/2020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DE0874-CDE0-441A-A992-C8FA04234C41}" type="slidenum">
              <a:rPr lang="en-US" smtClean="0"/>
              <a:t>‹#›</a:t>
            </a:fld>
            <a:endParaRPr lang="en-US"/>
          </a:p>
        </p:txBody>
      </p:sp>
    </p:spTree>
    <p:extLst>
      <p:ext uri="{BB962C8B-B14F-4D97-AF65-F5344CB8AC3E}">
        <p14:creationId xmlns:p14="http://schemas.microsoft.com/office/powerpoint/2010/main" val="3045246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DE0874-CDE0-441A-A992-C8FA04234C41}" type="slidenum">
              <a:rPr lang="en-US" smtClean="0"/>
              <a:t>1</a:t>
            </a:fld>
            <a:endParaRPr lang="en-US"/>
          </a:p>
        </p:txBody>
      </p:sp>
    </p:spTree>
    <p:extLst>
      <p:ext uri="{BB962C8B-B14F-4D97-AF65-F5344CB8AC3E}">
        <p14:creationId xmlns:p14="http://schemas.microsoft.com/office/powerpoint/2010/main" val="15833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DE0874-CDE0-441A-A992-C8FA04234C41}" type="slidenum">
              <a:rPr lang="en-US" smtClean="0"/>
              <a:t>2</a:t>
            </a:fld>
            <a:endParaRPr lang="en-US"/>
          </a:p>
        </p:txBody>
      </p:sp>
    </p:spTree>
    <p:extLst>
      <p:ext uri="{BB962C8B-B14F-4D97-AF65-F5344CB8AC3E}">
        <p14:creationId xmlns:p14="http://schemas.microsoft.com/office/powerpoint/2010/main" val="15833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DE0874-CDE0-441A-A992-C8FA04234C41}" type="slidenum">
              <a:rPr lang="en-US" smtClean="0"/>
              <a:t>4</a:t>
            </a:fld>
            <a:endParaRPr lang="en-US"/>
          </a:p>
        </p:txBody>
      </p:sp>
    </p:spTree>
    <p:extLst>
      <p:ext uri="{BB962C8B-B14F-4D97-AF65-F5344CB8AC3E}">
        <p14:creationId xmlns:p14="http://schemas.microsoft.com/office/powerpoint/2010/main" val="3392670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00C8F7-8467-3041-A730-392BF4A7A9EA}" type="slidenum">
              <a:rPr lang="en-US" smtClean="0"/>
              <a:t>5</a:t>
            </a:fld>
            <a:endParaRPr lang="en-US" dirty="0"/>
          </a:p>
        </p:txBody>
      </p:sp>
    </p:spTree>
    <p:extLst>
      <p:ext uri="{BB962C8B-B14F-4D97-AF65-F5344CB8AC3E}">
        <p14:creationId xmlns:p14="http://schemas.microsoft.com/office/powerpoint/2010/main" val="2460591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0BBDCBF-0A02-4C05-BB3F-1A1916903B94}" type="datetimeFigureOut">
              <a:rPr lang="en-US" smtClean="0"/>
              <a:t>8/29/2020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2161495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BBDCBF-0A02-4C05-BB3F-1A1916903B94}" type="datetimeFigureOut">
              <a:rPr lang="en-US" smtClean="0"/>
              <a:t>8/29/2020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730130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BBDCBF-0A02-4C05-BB3F-1A1916903B94}" type="datetimeFigureOut">
              <a:rPr lang="en-US" smtClean="0"/>
              <a:t>8/29/2020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1794016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BBDCBF-0A02-4C05-BB3F-1A1916903B94}" type="datetimeFigureOut">
              <a:rPr lang="en-US" smtClean="0"/>
              <a:t>8/29/2020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3701443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BBDCBF-0A02-4C05-BB3F-1A1916903B94}" type="datetimeFigureOut">
              <a:rPr lang="en-US" smtClean="0"/>
              <a:t>8/29/2020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3736261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0BBDCBF-0A02-4C05-BB3F-1A1916903B94}" type="datetimeFigureOut">
              <a:rPr lang="en-US" smtClean="0"/>
              <a:t>8/29/2020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3659814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0BBDCBF-0A02-4C05-BB3F-1A1916903B94}" type="datetimeFigureOut">
              <a:rPr lang="en-US" smtClean="0"/>
              <a:t>8/29/2020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2682855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BBDCBF-0A02-4C05-BB3F-1A1916903B94}" type="datetimeFigureOut">
              <a:rPr lang="en-US" smtClean="0"/>
              <a:t>8/29/2020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994254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BBDCBF-0A02-4C05-BB3F-1A1916903B94}" type="datetimeFigureOut">
              <a:rPr lang="en-US" smtClean="0"/>
              <a:t>8/29/2020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3048052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BBDCBF-0A02-4C05-BB3F-1A1916903B94}" type="datetimeFigureOut">
              <a:rPr lang="en-US" smtClean="0"/>
              <a:t>8/29/2020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2446155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BBDCBF-0A02-4C05-BB3F-1A1916903B94}" type="datetimeFigureOut">
              <a:rPr lang="en-US" smtClean="0"/>
              <a:t>8/29/2020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2067469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BBDCBF-0A02-4C05-BB3F-1A1916903B94}" type="datetimeFigureOut">
              <a:rPr lang="en-US" smtClean="0"/>
              <a:t>8/29/2020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FA9775-2F17-41C5-8544-B5AA1E5485B6}" type="slidenum">
              <a:rPr lang="en-US" smtClean="0"/>
              <a:t>‹#›</a:t>
            </a:fld>
            <a:endParaRPr lang="en-US"/>
          </a:p>
        </p:txBody>
      </p:sp>
    </p:spTree>
    <p:extLst>
      <p:ext uri="{BB962C8B-B14F-4D97-AF65-F5344CB8AC3E}">
        <p14:creationId xmlns:p14="http://schemas.microsoft.com/office/powerpoint/2010/main" val="1888734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9zIYNrmnT9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25922725"/>
              </p:ext>
            </p:extLst>
          </p:nvPr>
        </p:nvGraphicFramePr>
        <p:xfrm>
          <a:off x="228600" y="228600"/>
          <a:ext cx="8763000" cy="6641054"/>
        </p:xfrm>
        <a:graphic>
          <a:graphicData uri="http://schemas.openxmlformats.org/drawingml/2006/table">
            <a:tbl>
              <a:tblPr firstRow="1" bandRow="1">
                <a:tableStyleId>{5940675A-B579-460E-94D1-54222C63F5DA}</a:tableStyleId>
              </a:tblPr>
              <a:tblGrid>
                <a:gridCol w="3312138">
                  <a:extLst>
                    <a:ext uri="{9D8B030D-6E8A-4147-A177-3AD203B41FA5}">
                      <a16:colId xmlns:a16="http://schemas.microsoft.com/office/drawing/2014/main" val="20000"/>
                    </a:ext>
                  </a:extLst>
                </a:gridCol>
                <a:gridCol w="2561267">
                  <a:extLst>
                    <a:ext uri="{9D8B030D-6E8A-4147-A177-3AD203B41FA5}">
                      <a16:colId xmlns:a16="http://schemas.microsoft.com/office/drawing/2014/main" val="2032493190"/>
                    </a:ext>
                  </a:extLst>
                </a:gridCol>
                <a:gridCol w="2203795">
                  <a:extLst>
                    <a:ext uri="{9D8B030D-6E8A-4147-A177-3AD203B41FA5}">
                      <a16:colId xmlns:a16="http://schemas.microsoft.com/office/drawing/2014/main" val="4078435238"/>
                    </a:ext>
                  </a:extLst>
                </a:gridCol>
                <a:gridCol w="685800">
                  <a:extLst>
                    <a:ext uri="{9D8B030D-6E8A-4147-A177-3AD203B41FA5}">
                      <a16:colId xmlns:a16="http://schemas.microsoft.com/office/drawing/2014/main" val="20001"/>
                    </a:ext>
                  </a:extLst>
                </a:gridCol>
              </a:tblGrid>
              <a:tr h="891988">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المراجعة: </a:t>
                      </a:r>
                      <a:r>
                        <a:rPr lang="ar-AE" dirty="0" smtClean="0"/>
                        <a:t>أ . </a:t>
                      </a:r>
                      <a:r>
                        <a:rPr lang="ar-AE" smtClean="0"/>
                        <a:t>جمعه شعيب</a:t>
                      </a:r>
                      <a:r>
                        <a:rPr lang="ar-AE" baseline="0" smtClean="0"/>
                        <a:t> </a:t>
                      </a:r>
                      <a:endParaRPr 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smtClean="0"/>
                        <a:t>معد</a:t>
                      </a:r>
                      <a:r>
                        <a:rPr lang="ar-AE" baseline="0" dirty="0" smtClean="0"/>
                        <a:t> الهدف : محمد </a:t>
                      </a:r>
                      <a:r>
                        <a:rPr lang="ar-AE" baseline="0" dirty="0" err="1" smtClean="0"/>
                        <a:t>العركوش</a:t>
                      </a:r>
                      <a:r>
                        <a:rPr lang="ar-AE" baseline="0" dirty="0" smtClean="0"/>
                        <a:t> </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مقارنة الفصول الاربعة </a:t>
                      </a:r>
                      <a:endParaRPr lang="en-US" dirty="0"/>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b="1" dirty="0"/>
                        <a:t>الهدف</a:t>
                      </a:r>
                      <a:endParaRPr lang="en-US" b="1" dirty="0"/>
                    </a:p>
                  </a:txBody>
                  <a:tcPr anchor="ctr"/>
                </a:tc>
                <a:extLst>
                  <a:ext uri="{0D108BD9-81ED-4DB2-BD59-A6C34878D82A}">
                    <a16:rowId xmlns:a16="http://schemas.microsoft.com/office/drawing/2014/main" val="10000"/>
                  </a:ext>
                </a:extLst>
              </a:tr>
              <a:tr h="6589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الفئة العمرية: 14-15 سنوات</a:t>
                      </a:r>
                    </a:p>
                  </a:txBody>
                  <a:tcPr anchor="ctr">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مستوى الشدة: </a:t>
                      </a:r>
                      <a:r>
                        <a:rPr lang="ar-AE" dirty="0" smtClean="0"/>
                        <a:t>متوسط</a:t>
                      </a:r>
                      <a:r>
                        <a:rPr lang="ar-AE" dirty="0"/>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فئة الإعاقة : (ذهنية، </a:t>
                      </a:r>
                      <a:endParaRPr lang="en-US" dirty="0"/>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b="1" dirty="0"/>
                        <a:t>بيانات الهدف</a:t>
                      </a:r>
                      <a:endParaRPr lang="en-US" b="1" dirty="0"/>
                    </a:p>
                  </a:txBody>
                  <a:tcPr anchor="ctr"/>
                </a:tc>
                <a:extLst>
                  <a:ext uri="{0D108BD9-81ED-4DB2-BD59-A6C34878D82A}">
                    <a16:rowId xmlns:a16="http://schemas.microsoft.com/office/drawing/2014/main" val="1812628275"/>
                  </a:ext>
                </a:extLst>
              </a:tr>
              <a:tr h="4926106">
                <a:tc gridSpan="3">
                  <a:txBody>
                    <a:bodyPr/>
                    <a:lstStyle/>
                    <a:p>
                      <a:pPr algn="ctr" rtl="1"/>
                      <a:r>
                        <a:rPr lang="ar-AE" sz="2000" b="1" dirty="0">
                          <a:solidFill>
                            <a:schemeClr val="tx1"/>
                          </a:solidFill>
                        </a:rPr>
                        <a:t>درس مقارنة الفصول الأربعة </a:t>
                      </a:r>
                    </a:p>
                    <a:p>
                      <a:pPr algn="r" rtl="1"/>
                      <a:r>
                        <a:rPr lang="ar-AE" sz="2000" b="1" dirty="0">
                          <a:solidFill>
                            <a:schemeClr val="tx1"/>
                          </a:solidFill>
                        </a:rPr>
                        <a:t>قصة: بتول والفصول </a:t>
                      </a:r>
                    </a:p>
                    <a:p>
                      <a:pPr algn="r" rtl="1"/>
                      <a:r>
                        <a:rPr lang="ar-AE" sz="1600" b="0" baseline="0" dirty="0">
                          <a:solidFill>
                            <a:schemeClr val="tx1"/>
                          </a:solidFill>
                        </a:rPr>
                        <a:t>يحكى بأن هناك طفلة </a:t>
                      </a:r>
                      <a:r>
                        <a:rPr lang="ar-AE" sz="1600" b="0" baseline="0" dirty="0" smtClean="0">
                          <a:solidFill>
                            <a:schemeClr val="tx1"/>
                          </a:solidFill>
                        </a:rPr>
                        <a:t>تسكن  </a:t>
                      </a:r>
                      <a:r>
                        <a:rPr lang="ar-AE" sz="1600" b="0" baseline="0" dirty="0">
                          <a:solidFill>
                            <a:schemeClr val="tx1"/>
                          </a:solidFill>
                        </a:rPr>
                        <a:t>في قرية مليئة بالأشجار </a:t>
                      </a:r>
                      <a:r>
                        <a:rPr lang="ar-AE" sz="1600" b="0" baseline="0" dirty="0" smtClean="0">
                          <a:solidFill>
                            <a:schemeClr val="tx1"/>
                          </a:solidFill>
                        </a:rPr>
                        <a:t>اسمها </a:t>
                      </a:r>
                      <a:r>
                        <a:rPr lang="ar-AE" sz="1600" b="0" baseline="0" dirty="0">
                          <a:solidFill>
                            <a:schemeClr val="tx1"/>
                          </a:solidFill>
                        </a:rPr>
                        <a:t>بتول </a:t>
                      </a:r>
                      <a:r>
                        <a:rPr lang="ar-AE" sz="1600" b="0" baseline="0" dirty="0" smtClean="0">
                          <a:solidFill>
                            <a:schemeClr val="tx1"/>
                          </a:solidFill>
                        </a:rPr>
                        <a:t>،في يوم من الأيام وهي عائدة من المدرسة منهكة التعب وبيدها واجب يجب عليها تسليمه في اليوم التالي ،بتول  حائرة بهذا الواجب فهي </a:t>
                      </a:r>
                      <a:r>
                        <a:rPr lang="ar-AE" sz="1600" b="0" baseline="0" dirty="0">
                          <a:solidFill>
                            <a:schemeClr val="tx1"/>
                          </a:solidFill>
                        </a:rPr>
                        <a:t>لا تعلم ما الأجابة والأن هي بحاجة الى المساعدة من أحد والديها ركضت نحو والدتها وقالت :امي هلا ساعدتني </a:t>
                      </a:r>
                      <a:r>
                        <a:rPr lang="ar-AE" sz="1600" b="0" baseline="0" dirty="0" smtClean="0">
                          <a:solidFill>
                            <a:schemeClr val="tx1"/>
                          </a:solidFill>
                        </a:rPr>
                        <a:t>في </a:t>
                      </a:r>
                      <a:r>
                        <a:rPr lang="ar-AE" sz="1600" b="0" baseline="0" dirty="0">
                          <a:solidFill>
                            <a:schemeClr val="tx1"/>
                          </a:solidFill>
                        </a:rPr>
                        <a:t>الواجب </a:t>
                      </a:r>
                    </a:p>
                    <a:p>
                      <a:pPr algn="r" rtl="1"/>
                      <a:r>
                        <a:rPr lang="ar-AE" sz="1600" b="0" baseline="0" dirty="0">
                          <a:solidFill>
                            <a:schemeClr val="tx1"/>
                          </a:solidFill>
                        </a:rPr>
                        <a:t>ردت الأم قائلة :لا يمكنني ان أرفض لك طلب يا صغيرتي هلا اخبرتني ما هو الواجب ؟</a:t>
                      </a:r>
                    </a:p>
                    <a:p>
                      <a:pPr algn="r" rtl="1"/>
                      <a:r>
                        <a:rPr lang="ar-AE" sz="1600" b="0" baseline="0" dirty="0">
                          <a:solidFill>
                            <a:schemeClr val="tx1"/>
                          </a:solidFill>
                        </a:rPr>
                        <a:t>قالت :امي ماذا نعني بقولنا الفصول الأربعة وما هي الفروق بينها </a:t>
                      </a:r>
                    </a:p>
                    <a:p>
                      <a:pPr algn="r" rtl="1"/>
                      <a:r>
                        <a:rPr lang="ar-AE" sz="1600" b="0" baseline="0" dirty="0">
                          <a:solidFill>
                            <a:schemeClr val="tx1"/>
                          </a:solidFill>
                        </a:rPr>
                        <a:t>ضحكت الأم وقالت هذا ما يحير عقل صغيرتي المدللة .أ</a:t>
                      </a:r>
                      <a:r>
                        <a:rPr lang="ar-AE" sz="1600" baseline="0" dirty="0"/>
                        <a:t>جلسي لكي أروي لكِ ما الذي نقصده بالفصول الأربعة وما هي الفروق بينهم ،فصول الاربعة هي عبارة عن تقسيم السنة بحسب الجو السائد ويقسم بطبيعة الحال إلى ( الصيف، الربيع، الخريف، الشتاء)ففي الصيف نرى الشمس حارقة شديدة الحرارة وبطبيعة الحال نرتدي كل ما هو خفيف، </a:t>
                      </a:r>
                      <a:r>
                        <a:rPr lang="en-US" sz="1600" baseline="0" dirty="0"/>
                        <a:t> </a:t>
                      </a:r>
                      <a:r>
                        <a:rPr lang="ar-AE" sz="1600" baseline="0" dirty="0"/>
                        <a:t>وفي الخريف نلاحظ تساقط اوراق الشجر والجو حينها يتصف بالإعتدال مائل إلى البرودة القليلة،وفي الشتاء نلاحظ هطول الامطار من السُحب البيضاء الموجودة في السماء وهذا يعني بإن الدرجة منخفضة أما في الربيع نرى الأعشاب تُزهر من جديد ودرجات الحرارة متوسطة ،بعد ذلك قامت الأم بطلب من بتول ان تقوم بلبس الملابس لكل فصل من الفصول لكي تفرق بينهم من حيث الملابس </a:t>
                      </a:r>
                      <a:r>
                        <a:rPr lang="ar-AE" sz="1600" baseline="0" dirty="0" smtClean="0"/>
                        <a:t>.</a:t>
                      </a:r>
                    </a:p>
                    <a:p>
                      <a:pPr algn="r" rtl="1"/>
                      <a:endParaRPr lang="ar-AE" sz="1600" baseline="0" dirty="0" smtClean="0"/>
                    </a:p>
                    <a:p>
                      <a:pPr algn="r" rtl="1"/>
                      <a:endParaRPr lang="ar-AE" sz="1600" baseline="0" dirty="0" smtClean="0"/>
                    </a:p>
                    <a:p>
                      <a:pPr algn="r" rtl="1"/>
                      <a:endParaRPr lang="ar-AE" sz="1600" baseline="0" dirty="0" smtClean="0"/>
                    </a:p>
                    <a:p>
                      <a:pPr algn="r" rtl="1"/>
                      <a:endParaRPr lang="ar-AE" sz="1600" baseline="0" dirty="0" smtClean="0"/>
                    </a:p>
                    <a:p>
                      <a:pPr algn="r" rtl="1"/>
                      <a:endParaRPr lang="ar-AE" sz="1600" baseline="0" dirty="0" smtClean="0"/>
                    </a:p>
                    <a:p>
                      <a:pPr algn="r" rtl="1"/>
                      <a:endParaRPr lang="ar-AE" sz="1600" baseline="0" dirty="0"/>
                    </a:p>
                  </a:txBody>
                  <a:tcPr anchor="ctr"/>
                </a:tc>
                <a:tc hMerge="1">
                  <a:txBody>
                    <a:bodyPr/>
                    <a:lstStyle/>
                    <a:p>
                      <a:endParaRPr lang="en-US"/>
                    </a:p>
                  </a:txBody>
                  <a:tcPr/>
                </a:tc>
                <a:tc hMerge="1">
                  <a:txBody>
                    <a:bodyPr/>
                    <a:lstStyle/>
                    <a:p>
                      <a:endParaRPr lang="en-US"/>
                    </a:p>
                  </a:txBody>
                  <a:tcPr/>
                </a:tc>
                <a:tc>
                  <a:txBody>
                    <a:bodyPr/>
                    <a:lstStyle/>
                    <a:p>
                      <a:pPr algn="ctr" rtl="1"/>
                      <a:endParaRPr lang="ar-AE" sz="1600" b="1" dirty="0"/>
                    </a:p>
                    <a:p>
                      <a:pPr algn="ctr" rtl="1"/>
                      <a:r>
                        <a:rPr lang="ar-AE" sz="1600" b="1" dirty="0"/>
                        <a:t>كتاب</a:t>
                      </a:r>
                      <a:r>
                        <a:rPr lang="ar-AE" sz="1600" b="1" baseline="0" dirty="0"/>
                        <a:t> الطالب </a:t>
                      </a: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93633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13806" y="2133600"/>
            <a:ext cx="4468193" cy="1200329"/>
          </a:xfrm>
          <a:prstGeom prst="rect">
            <a:avLst/>
          </a:prstGeom>
        </p:spPr>
        <p:txBody>
          <a:bodyPr wrap="square">
            <a:spAutoFit/>
          </a:bodyPr>
          <a:lstStyle/>
          <a:p>
            <a:pPr algn="r"/>
            <a:r>
              <a:rPr lang="ar-AE" dirty="0"/>
              <a:t>أسئلة عامة </a:t>
            </a:r>
            <a:r>
              <a:rPr lang="ar-AE" dirty="0" smtClean="0"/>
              <a:t>بعد مشاهدة المقطع وقراءة القصة </a:t>
            </a:r>
          </a:p>
          <a:p>
            <a:pPr algn="r"/>
            <a:r>
              <a:rPr lang="ar-AE" dirty="0"/>
              <a:t>1-كيف يكون الجو في فصل الصيف </a:t>
            </a:r>
          </a:p>
          <a:p>
            <a:pPr algn="r"/>
            <a:r>
              <a:rPr lang="ar-AE" dirty="0" smtClean="0"/>
              <a:t>2- في اي فصل  تتساقط اوراق الشجر </a:t>
            </a:r>
            <a:endParaRPr lang="ar-AE" dirty="0"/>
          </a:p>
          <a:p>
            <a:pPr algn="r"/>
            <a:endParaRPr lang="en-US" dirty="0"/>
          </a:p>
        </p:txBody>
      </p:sp>
      <p:sp>
        <p:nvSpPr>
          <p:cNvPr id="3" name="Rectangle 2"/>
          <p:cNvSpPr/>
          <p:nvPr/>
        </p:nvSpPr>
        <p:spPr>
          <a:xfrm>
            <a:off x="4038600" y="1295400"/>
            <a:ext cx="4572000" cy="646331"/>
          </a:xfrm>
          <a:prstGeom prst="rect">
            <a:avLst/>
          </a:prstGeom>
        </p:spPr>
        <p:txBody>
          <a:bodyPr>
            <a:spAutoFit/>
          </a:bodyPr>
          <a:lstStyle/>
          <a:p>
            <a:r>
              <a:rPr lang="en-US" dirty="0">
                <a:hlinkClick r:id="rId3"/>
              </a:rPr>
              <a:t>https://www.youtube.com/watch?v=9zIYNrmnT90</a:t>
            </a:r>
            <a:endParaRPr lang="en-US" dirty="0"/>
          </a:p>
        </p:txBody>
      </p:sp>
    </p:spTree>
    <p:extLst>
      <p:ext uri="{BB962C8B-B14F-4D97-AF65-F5344CB8AC3E}">
        <p14:creationId xmlns:p14="http://schemas.microsoft.com/office/powerpoint/2010/main" val="1174426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912788756"/>
              </p:ext>
            </p:extLst>
          </p:nvPr>
        </p:nvGraphicFramePr>
        <p:xfrm>
          <a:off x="228600" y="381000"/>
          <a:ext cx="8686800" cy="6248400"/>
        </p:xfrm>
        <a:graphic>
          <a:graphicData uri="http://schemas.openxmlformats.org/drawingml/2006/table">
            <a:tbl>
              <a:tblPr firstRow="1" bandRow="1">
                <a:tableStyleId>{5940675A-B579-460E-94D1-54222C63F5DA}</a:tableStyleId>
              </a:tblPr>
              <a:tblGrid>
                <a:gridCol w="78486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4443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مقارنة الفصول الاربعة </a:t>
                      </a:r>
                      <a:endParaRPr lang="en-US"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b="1" dirty="0"/>
                        <a:t>الهدف</a:t>
                      </a:r>
                      <a:endParaRPr lang="en-US" b="1" dirty="0"/>
                    </a:p>
                  </a:txBody>
                  <a:tcPr anchor="ctr"/>
                </a:tc>
                <a:extLst>
                  <a:ext uri="{0D108BD9-81ED-4DB2-BD59-A6C34878D82A}">
                    <a16:rowId xmlns:a16="http://schemas.microsoft.com/office/drawing/2014/main" val="10000"/>
                  </a:ext>
                </a:extLst>
              </a:tr>
              <a:tr h="692523">
                <a:tc>
                  <a:txBody>
                    <a:bodyPr/>
                    <a:lstStyle/>
                    <a:p>
                      <a:pPr algn="r" rtl="1"/>
                      <a:r>
                        <a:rPr lang="ar-SA" sz="1600" b="1" dirty="0"/>
                        <a:t>انشطه</a:t>
                      </a:r>
                      <a:r>
                        <a:rPr lang="ar-SA" sz="1600" b="1" baseline="0" dirty="0"/>
                        <a:t> مهارية</a:t>
                      </a:r>
                      <a:endParaRPr lang="ar-AE" sz="1600" b="1" dirty="0"/>
                    </a:p>
                  </a:txBody>
                  <a:tcPr anchor="ctr"/>
                </a:tc>
                <a:tc>
                  <a:txBody>
                    <a:bodyPr/>
                    <a:lstStyle/>
                    <a:p>
                      <a:pPr algn="ctr" rtl="1"/>
                      <a:r>
                        <a:rPr lang="ar-AE" b="1" dirty="0"/>
                        <a:t>المكونات </a:t>
                      </a:r>
                      <a:endParaRPr lang="en-US" b="1" dirty="0"/>
                    </a:p>
                  </a:txBody>
                  <a:tcPr anchor="ctr"/>
                </a:tc>
                <a:extLst>
                  <a:ext uri="{0D108BD9-81ED-4DB2-BD59-A6C34878D82A}">
                    <a16:rowId xmlns:a16="http://schemas.microsoft.com/office/drawing/2014/main" val="10002"/>
                  </a:ext>
                </a:extLst>
              </a:tr>
              <a:tr h="5111480">
                <a:tc>
                  <a:txBody>
                    <a:bodyPr/>
                    <a:lstStyle/>
                    <a:p>
                      <a:pPr algn="r" rtl="1"/>
                      <a:r>
                        <a:rPr lang="ar-SA" sz="1600" b="1" u="sng" baseline="0" dirty="0">
                          <a:solidFill>
                            <a:schemeClr val="accent5">
                              <a:lumMod val="75000"/>
                            </a:schemeClr>
                          </a:solidFill>
                        </a:rPr>
                        <a:t>الانشطه الصفية</a:t>
                      </a:r>
                      <a:endParaRPr lang="en-US" sz="1600" b="1" u="sng" baseline="0" dirty="0">
                        <a:solidFill>
                          <a:schemeClr val="accent5">
                            <a:lumMod val="75000"/>
                          </a:schemeClr>
                        </a:solidFill>
                      </a:endParaRPr>
                    </a:p>
                    <a:p>
                      <a:pPr algn="r" rtl="1"/>
                      <a:endParaRPr lang="ar-SA" sz="1600" baseline="0" dirty="0"/>
                    </a:p>
                    <a:p>
                      <a:pPr algn="r" rtl="1"/>
                      <a:r>
                        <a:rPr lang="ar-AE" sz="1600" baseline="0" dirty="0"/>
                        <a:t>1-تشكيل نماذج ومجسمات لكل فصل من الفصول الأربعة بين الطلاب </a:t>
                      </a:r>
                    </a:p>
                    <a:p>
                      <a:pPr algn="r" rtl="1"/>
                      <a:r>
                        <a:rPr lang="ar-AE" sz="1600" baseline="0" dirty="0"/>
                        <a:t>2-تمييز الصور المخصصة لكل فصل من الفصول الأربعة </a:t>
                      </a:r>
                    </a:p>
                    <a:p>
                      <a:pPr algn="r" rtl="1"/>
                      <a:r>
                        <a:rPr lang="ar-AE" sz="1600" baseline="0" dirty="0"/>
                        <a:t>3-تمييز الملابس لكل فصل من الفصول الأربعة </a:t>
                      </a:r>
                    </a:p>
                    <a:p>
                      <a:pPr algn="r" rtl="1"/>
                      <a:r>
                        <a:rPr lang="ar-AE" sz="1600" baseline="0" dirty="0"/>
                        <a:t>4- مشاهدة بعض الفيديوهات المتعلقة بكل فصل من الفصول الأربعة </a:t>
                      </a:r>
                    </a:p>
                    <a:p>
                      <a:pPr algn="r" rtl="1"/>
                      <a:r>
                        <a:rPr lang="ar-AE" sz="1600" baseline="0" dirty="0"/>
                        <a:t>5- تمييز الطالب للجو السائد خارج الفصل </a:t>
                      </a:r>
                    </a:p>
                    <a:p>
                      <a:pPr algn="r" rtl="1"/>
                      <a:r>
                        <a:rPr lang="ar-AE" sz="1600" baseline="0" dirty="0"/>
                        <a:t>6- القيام برسم نماذج لكل فصل من الفصول الأربعة </a:t>
                      </a:r>
                    </a:p>
                    <a:p>
                      <a:pPr algn="r" rtl="1"/>
                      <a:r>
                        <a:rPr lang="ar-AE" sz="1600" baseline="0" dirty="0"/>
                        <a:t>7-التلوين لكل صورة من صورالفصول الأربعة </a:t>
                      </a:r>
                    </a:p>
                    <a:p>
                      <a:pPr algn="r" rtl="1"/>
                      <a:endParaRPr lang="ar-SA" sz="1600" baseline="0" dirty="0"/>
                    </a:p>
                    <a:p>
                      <a:pPr algn="r" rtl="1"/>
                      <a:endParaRPr lang="ar-SA" sz="1600" baseline="0" dirty="0"/>
                    </a:p>
                    <a:p>
                      <a:pPr algn="r" rtl="1"/>
                      <a:endParaRPr lang="ar-SA" sz="1600" baseline="0" dirty="0"/>
                    </a:p>
                    <a:p>
                      <a:pPr algn="r" rtl="1"/>
                      <a:endParaRPr lang="ar-SA" sz="1600" b="1" u="none" baseline="0" dirty="0"/>
                    </a:p>
                    <a:p>
                      <a:pPr algn="r" rtl="1"/>
                      <a:endParaRPr lang="ar-SA" sz="1600" b="1" u="none" baseline="0" dirty="0"/>
                    </a:p>
                    <a:p>
                      <a:pPr algn="r" rtl="1"/>
                      <a:endParaRPr lang="ar-SA" sz="1600" b="1" u="none" baseline="0" dirty="0"/>
                    </a:p>
                    <a:p>
                      <a:pPr algn="r" rtl="1"/>
                      <a:endParaRPr lang="ar-SA" sz="1600" b="1" u="none" baseline="0" dirty="0"/>
                    </a:p>
                  </a:txBody>
                  <a:tcPr anchor="ctr"/>
                </a:tc>
                <a:tc>
                  <a:txBody>
                    <a:bodyPr/>
                    <a:lstStyle/>
                    <a:p>
                      <a:pPr algn="ctr" rtl="1"/>
                      <a:endParaRPr lang="ar-AE" sz="1600" b="1" dirty="0"/>
                    </a:p>
                    <a:p>
                      <a:pPr algn="ctr" rtl="1"/>
                      <a:r>
                        <a:rPr lang="ar-AE" sz="1600" b="1" baseline="0" dirty="0"/>
                        <a:t> </a:t>
                      </a:r>
                    </a:p>
                  </a:txBody>
                  <a:tcPr anchor="ctr"/>
                </a:tc>
                <a:extLst>
                  <a:ext uri="{0D108BD9-81ED-4DB2-BD59-A6C34878D82A}">
                    <a16:rowId xmlns:a16="http://schemas.microsoft.com/office/drawing/2014/main" val="10003"/>
                  </a:ext>
                </a:extLst>
              </a:tr>
            </a:tbl>
          </a:graphicData>
        </a:graphic>
      </p:graphicFrame>
      <p:sp>
        <p:nvSpPr>
          <p:cNvPr id="3" name="TextBox 2"/>
          <p:cNvSpPr txBox="1"/>
          <p:nvPr/>
        </p:nvSpPr>
        <p:spPr>
          <a:xfrm>
            <a:off x="609600" y="6022975"/>
            <a:ext cx="1543653" cy="338554"/>
          </a:xfrm>
          <a:prstGeom prst="rect">
            <a:avLst/>
          </a:prstGeom>
          <a:noFill/>
        </p:spPr>
        <p:txBody>
          <a:bodyPr wrap="square" rtlCol="0">
            <a:spAutoFit/>
          </a:bodyPr>
          <a:lstStyle/>
          <a:p>
            <a:pPr algn="ctr"/>
            <a:endParaRPr lang="en-US" sz="1600" b="1" dirty="0"/>
          </a:p>
        </p:txBody>
      </p:sp>
    </p:spTree>
    <p:extLst>
      <p:ext uri="{BB962C8B-B14F-4D97-AF65-F5344CB8AC3E}">
        <p14:creationId xmlns:p14="http://schemas.microsoft.com/office/powerpoint/2010/main" val="3724070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نفخ البالونات - wikiHow"/>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نفخ البالونات - wikiHow"/>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نفخ البالونات - wikiHow"/>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228600" y="609600"/>
            <a:ext cx="8382000" cy="369332"/>
          </a:xfrm>
          <a:prstGeom prst="rect">
            <a:avLst/>
          </a:prstGeom>
          <a:noFill/>
        </p:spPr>
        <p:txBody>
          <a:bodyPr wrap="square" rtlCol="0">
            <a:spAutoFit/>
          </a:bodyPr>
          <a:lstStyle/>
          <a:p>
            <a:pPr algn="ctr"/>
            <a:r>
              <a:rPr lang="ar-AE" b="1" dirty="0"/>
              <a:t>بعض الصور التوضيحية لمقارنة الصور الأربعة عن طريق الجو السائد والملابس واشكال الأشجار </a:t>
            </a:r>
            <a:endParaRPr lang="en-US" b="1" dirty="0"/>
          </a:p>
        </p:txBody>
      </p:sp>
      <p:sp>
        <p:nvSpPr>
          <p:cNvPr id="11" name="TextBox 10"/>
          <p:cNvSpPr txBox="1"/>
          <p:nvPr/>
        </p:nvSpPr>
        <p:spPr>
          <a:xfrm>
            <a:off x="685800" y="1266403"/>
            <a:ext cx="7616825" cy="307777"/>
          </a:xfrm>
          <a:prstGeom prst="rect">
            <a:avLst/>
          </a:prstGeom>
          <a:noFill/>
        </p:spPr>
        <p:txBody>
          <a:bodyPr wrap="square" rtlCol="0">
            <a:spAutoFit/>
          </a:bodyPr>
          <a:lstStyle/>
          <a:p>
            <a:pPr algn="ctr"/>
            <a:r>
              <a:rPr lang="ar-AE" sz="1400" b="1" dirty="0">
                <a:solidFill>
                  <a:srgbClr val="C00000"/>
                </a:solidFill>
              </a:rPr>
              <a:t>مطابقة النماذج للصور من خلال قص الصور وتركيبهم بشكل صحيح </a:t>
            </a:r>
            <a:endParaRPr lang="en-US" sz="1400" b="1" dirty="0">
              <a:solidFill>
                <a:srgbClr val="C00000"/>
              </a:solidFill>
            </a:endParaRPr>
          </a:p>
        </p:txBody>
      </p:sp>
      <p:sp>
        <p:nvSpPr>
          <p:cNvPr id="12" name="TextBox 11"/>
          <p:cNvSpPr txBox="1"/>
          <p:nvPr/>
        </p:nvSpPr>
        <p:spPr>
          <a:xfrm>
            <a:off x="2438400" y="160338"/>
            <a:ext cx="3581400" cy="400110"/>
          </a:xfrm>
          <a:prstGeom prst="rect">
            <a:avLst/>
          </a:prstGeom>
          <a:noFill/>
        </p:spPr>
        <p:txBody>
          <a:bodyPr wrap="square" rtlCol="0">
            <a:spAutoFit/>
          </a:bodyPr>
          <a:lstStyle/>
          <a:p>
            <a:pPr algn="ctr"/>
            <a:r>
              <a:rPr lang="ar-AE" sz="2000" b="1" dirty="0"/>
              <a:t>نماذج مقترحة </a:t>
            </a:r>
            <a:endParaRPr lang="en-US" sz="2000" b="1" dirty="0"/>
          </a:p>
        </p:txBody>
      </p:sp>
      <p:pic>
        <p:nvPicPr>
          <p:cNvPr id="1026" name="Picture 2" descr="الفصول الاربعة four seasons - YouTube">
            <a:extLst>
              <a:ext uri="{FF2B5EF4-FFF2-40B4-BE49-F238E27FC236}">
                <a16:creationId xmlns:a16="http://schemas.microsoft.com/office/drawing/2014/main" id="{9EBEA711-8A02-486A-AABC-332326FBAAF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5800" y="1683422"/>
            <a:ext cx="4103914" cy="25717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Learn Four Seasons in Arabic for Kids - تعلم الفصول الاربعة باللغة ...">
            <a:extLst>
              <a:ext uri="{FF2B5EF4-FFF2-40B4-BE49-F238E27FC236}">
                <a16:creationId xmlns:a16="http://schemas.microsoft.com/office/drawing/2014/main" id="{A2FEAC02-7E25-46A7-93BE-77D5BAE5F43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7974" y="1705193"/>
            <a:ext cx="4187823" cy="25717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مقدمة (هيا نتعرف على فصول السنة) - مراحل تطور الفصول الأربعة">
            <a:extLst>
              <a:ext uri="{FF2B5EF4-FFF2-40B4-BE49-F238E27FC236}">
                <a16:creationId xmlns:a16="http://schemas.microsoft.com/office/drawing/2014/main" id="{FBBD6824-24E7-48EB-B3F0-1938DF6402B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5798" y="4276944"/>
            <a:ext cx="4103915" cy="227625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تأثير الفصول الأربعة على مزاج الإنسان - مجلة رجيم">
            <a:extLst>
              <a:ext uri="{FF2B5EF4-FFF2-40B4-BE49-F238E27FC236}">
                <a16:creationId xmlns:a16="http://schemas.microsoft.com/office/drawing/2014/main" id="{1A1E5605-525F-43E6-9204-B084CE7AEBF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7974" y="4276943"/>
            <a:ext cx="4187824" cy="2276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996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83552" y="98387"/>
            <a:ext cx="184731" cy="461665"/>
          </a:xfrm>
          <a:prstGeom prst="rect">
            <a:avLst/>
          </a:prstGeom>
        </p:spPr>
        <p:txBody>
          <a:bodyPr wrap="none">
            <a:spAutoFit/>
          </a:bodyPr>
          <a:lstStyle/>
          <a:p>
            <a:endParaRPr lang="ar-AE" sz="2400" b="1" dirty="0"/>
          </a:p>
        </p:txBody>
      </p:sp>
      <p:graphicFrame>
        <p:nvGraphicFramePr>
          <p:cNvPr id="3" name="Table 2"/>
          <p:cNvGraphicFramePr>
            <a:graphicFrameLocks noGrp="1"/>
          </p:cNvGraphicFramePr>
          <p:nvPr>
            <p:extLst>
              <p:ext uri="{D42A27DB-BD31-4B8C-83A1-F6EECF244321}">
                <p14:modId xmlns:p14="http://schemas.microsoft.com/office/powerpoint/2010/main" val="3115415139"/>
              </p:ext>
            </p:extLst>
          </p:nvPr>
        </p:nvGraphicFramePr>
        <p:xfrm>
          <a:off x="185138" y="461667"/>
          <a:ext cx="8730262" cy="6167732"/>
        </p:xfrm>
        <a:graphic>
          <a:graphicData uri="http://schemas.openxmlformats.org/drawingml/2006/table">
            <a:tbl>
              <a:tblPr firstRow="1" bandRow="1">
                <a:tableStyleId>{5940675A-B579-460E-94D1-54222C63F5DA}</a:tableStyleId>
              </a:tblPr>
              <a:tblGrid>
                <a:gridCol w="8108105">
                  <a:extLst>
                    <a:ext uri="{9D8B030D-6E8A-4147-A177-3AD203B41FA5}">
                      <a16:colId xmlns:a16="http://schemas.microsoft.com/office/drawing/2014/main" val="20000"/>
                    </a:ext>
                  </a:extLst>
                </a:gridCol>
                <a:gridCol w="622157">
                  <a:extLst>
                    <a:ext uri="{9D8B030D-6E8A-4147-A177-3AD203B41FA5}">
                      <a16:colId xmlns:a16="http://schemas.microsoft.com/office/drawing/2014/main" val="20001"/>
                    </a:ext>
                  </a:extLst>
                </a:gridCol>
              </a:tblGrid>
              <a:tr h="3585698">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600" b="1" u="sng" baseline="0" dirty="0"/>
                        <a:t>الحصة الدراسية:</a:t>
                      </a:r>
                      <a:r>
                        <a:rPr lang="ar-AE" sz="1600" b="0" u="none" baseline="0" dirty="0"/>
                        <a:t>  الهدف الرئيسي هو ان يتعرف الطالب على اشكال الفصول الاربعة (شتاء ،صيف ،خريف ،ربيع )</a:t>
                      </a:r>
                      <a:endParaRPr lang="ar-AE" sz="1600" b="0" u="none" baseline="0" dirty="0">
                        <a:solidFill>
                          <a:srgbClr val="FF0000"/>
                        </a:solidFill>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600" b="0" u="none" baseline="0" dirty="0">
                          <a:solidFill>
                            <a:schemeClr val="tx1"/>
                          </a:solidFill>
                        </a:rPr>
                        <a:t>                         </a:t>
                      </a:r>
                      <a:r>
                        <a:rPr lang="ar-AE" sz="1600" b="0" u="sng" baseline="0" dirty="0">
                          <a:solidFill>
                            <a:schemeClr val="tx1"/>
                          </a:solidFill>
                        </a:rPr>
                        <a:t>أهداف أخرى:ان يصنف الطالب محموعة من الملابس المتعلقة بكل فصل من الفصول ،ان يترف على اشكل الأشجار لكل فصل بشكل صحيح </a:t>
                      </a:r>
                      <a:endParaRPr lang="ar-AE" sz="1600" b="0" u="none" baseline="0" dirty="0">
                        <a:solidFill>
                          <a:schemeClr val="tx1"/>
                        </a:solidFill>
                      </a:endParaRPr>
                    </a:p>
                    <a:p>
                      <a:pPr marL="342900" indent="-342900" algn="r" rtl="1">
                        <a:buFont typeface="+mj-lt"/>
                        <a:buAutoNum type="arabicPeriod"/>
                      </a:pPr>
                      <a:r>
                        <a:rPr lang="ar-AE" sz="1600" b="0" u="none" baseline="0" dirty="0">
                          <a:solidFill>
                            <a:schemeClr val="tx1"/>
                          </a:solidFill>
                        </a:rPr>
                        <a:t> تشغيل الفيديو الخاص بالدرس.</a:t>
                      </a:r>
                    </a:p>
                    <a:p>
                      <a:pPr marL="342900" indent="-342900" algn="r" rtl="1">
                        <a:buFont typeface="+mj-lt"/>
                        <a:buAutoNum type="arabicPeriod"/>
                      </a:pPr>
                      <a:r>
                        <a:rPr lang="ar-AE" sz="1600" b="0" u="none" baseline="0" dirty="0">
                          <a:solidFill>
                            <a:schemeClr val="tx1"/>
                          </a:solidFill>
                        </a:rPr>
                        <a:t>تنفيذ التمارين والأنشطة الصفية المتنوعة على كتاب الطالب وأوراق العمل.</a:t>
                      </a:r>
                    </a:p>
                    <a:p>
                      <a:pPr marL="342900" indent="-342900" algn="r" rtl="1">
                        <a:buFont typeface="+mj-lt"/>
                        <a:buAutoNum type="arabicPeriod"/>
                      </a:pPr>
                      <a:r>
                        <a:rPr lang="ar-AE" sz="1600" b="0" u="none" baseline="0" dirty="0">
                          <a:solidFill>
                            <a:schemeClr val="tx1"/>
                          </a:solidFill>
                        </a:rPr>
                        <a:t>يبتكر المدرس أنشطة وتمارين إضافية.</a:t>
                      </a:r>
                      <a:endParaRPr lang="ar-SA" sz="1600" b="0" u="none" baseline="0" dirty="0">
                        <a:solidFill>
                          <a:schemeClr val="tx1"/>
                        </a:solidFill>
                      </a:endParaRPr>
                    </a:p>
                    <a:p>
                      <a:pPr algn="r" rtl="1"/>
                      <a:endParaRPr lang="ar-AE" sz="1600" b="0" u="none" baseline="0" dirty="0"/>
                    </a:p>
                    <a:p>
                      <a:pPr algn="r" rtl="1"/>
                      <a:r>
                        <a:rPr lang="ar-AE" sz="1600" b="1" u="sng" baseline="0" dirty="0"/>
                        <a:t>النشاط حركي :</a:t>
                      </a:r>
                      <a:r>
                        <a:rPr lang="ar-AE" sz="1600" b="0" u="none" baseline="0" dirty="0"/>
                        <a:t>القيام بتشكيل نموذج لكل فصل من الفصول بمشاركة جميع الطلاب </a:t>
                      </a:r>
                      <a:endParaRPr lang="ar-AE" sz="1600" b="0" u="none" baseline="0" dirty="0">
                        <a:solidFill>
                          <a:schemeClr val="tx1"/>
                        </a:solidFill>
                      </a:endParaRPr>
                    </a:p>
                    <a:p>
                      <a:pPr algn="r" rtl="1"/>
                      <a:r>
                        <a:rPr lang="ar-AE" sz="1600" b="1" u="sng" baseline="0" dirty="0"/>
                        <a:t>النشاط الفني</a:t>
                      </a:r>
                      <a:r>
                        <a:rPr lang="ar-AE" sz="1600" b="1" u="none" baseline="0" dirty="0"/>
                        <a:t>: </a:t>
                      </a:r>
                      <a:r>
                        <a:rPr lang="ar-AE" sz="1600" b="0" u="none" baseline="0" dirty="0"/>
                        <a:t>احضار بعض الملابس المتعلقة بكل فصل من الفصول وقيام الطلاب بأرتداء الملابس حسب كل فصل من الفصول  </a:t>
                      </a:r>
                    </a:p>
                    <a:p>
                      <a:pPr algn="r" rtl="1"/>
                      <a:r>
                        <a:rPr lang="ar-AE" sz="1600" b="1" u="sng" baseline="0" dirty="0"/>
                        <a:t>النشاط الموسيقى</a:t>
                      </a:r>
                      <a:r>
                        <a:rPr lang="ar-AE" sz="1600" b="1" u="none" baseline="0" dirty="0">
                          <a:solidFill>
                            <a:schemeClr val="tx1"/>
                          </a:solidFill>
                        </a:rPr>
                        <a:t>: </a:t>
                      </a:r>
                      <a:r>
                        <a:rPr lang="ar-AE" sz="1600" b="0" u="none" baseline="0" dirty="0">
                          <a:solidFill>
                            <a:schemeClr val="tx1"/>
                          </a:solidFill>
                        </a:rPr>
                        <a:t>انشوده حول موضوع الفصول الأربعة </a:t>
                      </a:r>
                      <a:endParaRPr lang="ar-AE" sz="1600" b="0" baseline="0" dirty="0">
                        <a:solidFill>
                          <a:schemeClr val="tx1"/>
                        </a:solidFill>
                      </a:endParaRPr>
                    </a:p>
                  </a:txBody>
                  <a:tcPr marL="68580" marR="68580" anchor="ctr"/>
                </a:tc>
                <a:tc>
                  <a:txBody>
                    <a:bodyPr/>
                    <a:lstStyle/>
                    <a:p>
                      <a:pPr algn="ctr" rtl="1"/>
                      <a:endParaRPr lang="ar-AE" sz="1600" b="1" baseline="0" dirty="0"/>
                    </a:p>
                    <a:p>
                      <a:pPr algn="ctr" rtl="1"/>
                      <a:r>
                        <a:rPr lang="ar-AE" sz="1600" b="1" baseline="0" dirty="0"/>
                        <a:t>دليل للمعلم</a:t>
                      </a:r>
                    </a:p>
                    <a:p>
                      <a:pPr algn="ctr" rtl="1"/>
                      <a:endParaRPr lang="ar-AE" sz="1600" b="1" baseline="0" dirty="0"/>
                    </a:p>
                  </a:txBody>
                  <a:tcPr marL="68580" marR="68580" anchor="ctr"/>
                </a:tc>
                <a:extLst>
                  <a:ext uri="{0D108BD9-81ED-4DB2-BD59-A6C34878D82A}">
                    <a16:rowId xmlns:a16="http://schemas.microsoft.com/office/drawing/2014/main" val="10000"/>
                  </a:ext>
                </a:extLst>
              </a:tr>
              <a:tr h="78710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600" baseline="0"/>
                        <a:t> قيام الأهل بأحضار مجموعة من الملابس المتعلقة بكل فصل لتصنيف كل فصل على حدا ،تلوين بعض الصور المتعلقة بالفصول ،قص وتركيب الصور المتعلقة بالفصول الأربعة </a:t>
                      </a:r>
                      <a:endParaRPr lang="ar-AE" sz="1600" baseline="0" dirty="0">
                        <a:solidFill>
                          <a:srgbClr val="C00000"/>
                        </a:solidFill>
                      </a:endParaRPr>
                    </a:p>
                  </a:txBody>
                  <a:tcPr marL="68580" marR="6858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t>الواجب المنزلي </a:t>
                      </a:r>
                      <a:endParaRPr lang="en-US" sz="1600" b="1" dirty="0"/>
                    </a:p>
                  </a:txBody>
                  <a:tcPr marL="68580" marR="68580" anchor="ctr"/>
                </a:tc>
                <a:extLst>
                  <a:ext uri="{0D108BD9-81ED-4DB2-BD59-A6C34878D82A}">
                    <a16:rowId xmlns:a16="http://schemas.microsoft.com/office/drawing/2014/main" val="10001"/>
                  </a:ext>
                </a:extLst>
              </a:tr>
              <a:tr h="1163381">
                <a:tc>
                  <a:txBody>
                    <a:bodyPr/>
                    <a:lstStyle/>
                    <a:p>
                      <a:pPr algn="r" rtl="1"/>
                      <a:r>
                        <a:rPr lang="ar-AE" sz="1600" baseline="0" dirty="0"/>
                        <a:t>مجموعة تدريبات </a:t>
                      </a:r>
                    </a:p>
                    <a:p>
                      <a:pPr algn="r" rtl="1"/>
                      <a:r>
                        <a:rPr lang="ar-SA" sz="1600" baseline="0" dirty="0"/>
                        <a:t>1</a:t>
                      </a:r>
                      <a:r>
                        <a:rPr lang="ar-AE" sz="1600" baseline="0" dirty="0"/>
                        <a:t>- تصنيف الملابس لكل فصل بشكل صحيح </a:t>
                      </a:r>
                    </a:p>
                    <a:p>
                      <a:pPr algn="r" rtl="1"/>
                      <a:r>
                        <a:rPr lang="ar-SA" sz="1600" baseline="0" dirty="0"/>
                        <a:t>2- </a:t>
                      </a:r>
                      <a:r>
                        <a:rPr lang="ar-AE" sz="1600" baseline="0" dirty="0"/>
                        <a:t>تلوين بعض الصور المتعلقة بالدرس </a:t>
                      </a:r>
                    </a:p>
                  </a:txBody>
                  <a:tcPr marL="68580" marR="6858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t>تمارين الكترونية</a:t>
                      </a:r>
                      <a:endParaRPr lang="en-US" sz="1600" b="1" dirty="0"/>
                    </a:p>
                  </a:txBody>
                  <a:tcPr marL="68580" marR="68580" anchor="ctr"/>
                </a:tc>
                <a:extLst>
                  <a:ext uri="{0D108BD9-81ED-4DB2-BD59-A6C34878D82A}">
                    <a16:rowId xmlns:a16="http://schemas.microsoft.com/office/drawing/2014/main" val="10002"/>
                  </a:ext>
                </a:extLst>
              </a:tr>
              <a:tr h="631549">
                <a:tc>
                  <a:txBody>
                    <a:bodyPr/>
                    <a:lstStyle/>
                    <a:p>
                      <a:pPr algn="r" rtl="1"/>
                      <a:r>
                        <a:rPr lang="ar-AE" sz="1600" b="1" baseline="0" dirty="0">
                          <a:solidFill>
                            <a:schemeClr val="tx1"/>
                          </a:solidFill>
                        </a:rPr>
                        <a:t>متوسط:</a:t>
                      </a:r>
                      <a:r>
                        <a:rPr lang="ar-AE" sz="1600" b="0" baseline="0" dirty="0">
                          <a:solidFill>
                            <a:schemeClr val="tx1"/>
                          </a:solidFill>
                        </a:rPr>
                        <a:t>تلوين الصور المتواجدة امام الطالب جيد</a:t>
                      </a:r>
                      <a:r>
                        <a:rPr lang="ar-AE" sz="1600" b="1" baseline="0" dirty="0">
                          <a:solidFill>
                            <a:schemeClr val="tx1"/>
                          </a:solidFill>
                        </a:rPr>
                        <a:t>: </a:t>
                      </a:r>
                      <a:r>
                        <a:rPr lang="ar-AE" sz="1600" b="0" u="none" baseline="0" dirty="0">
                          <a:solidFill>
                            <a:schemeClr val="tx1"/>
                          </a:solidFill>
                        </a:rPr>
                        <a:t>ربط الملابس بشكل الصور .  </a:t>
                      </a:r>
                      <a:r>
                        <a:rPr lang="ar-AE" sz="1600" b="1" baseline="0" dirty="0">
                          <a:solidFill>
                            <a:schemeClr val="tx1"/>
                          </a:solidFill>
                        </a:rPr>
                        <a:t>مرتفع: </a:t>
                      </a:r>
                      <a:r>
                        <a:rPr lang="ar-AE" sz="1600" b="0" baseline="0" dirty="0" smtClean="0">
                          <a:solidFill>
                            <a:schemeClr val="tx1"/>
                          </a:solidFill>
                        </a:rPr>
                        <a:t>يتعرف على </a:t>
                      </a:r>
                      <a:r>
                        <a:rPr lang="ar-AE" sz="1600" baseline="0" dirty="0" smtClean="0">
                          <a:solidFill>
                            <a:schemeClr val="tx1"/>
                          </a:solidFill>
                        </a:rPr>
                        <a:t> </a:t>
                      </a:r>
                      <a:r>
                        <a:rPr lang="ar-AE" sz="1600" baseline="0" dirty="0">
                          <a:solidFill>
                            <a:schemeClr val="tx1"/>
                          </a:solidFill>
                        </a:rPr>
                        <a:t>الفصول الأربعة بشكل صحيح </a:t>
                      </a:r>
                    </a:p>
                  </a:txBody>
                  <a:tcPr marL="68580" marR="6858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dirty="0"/>
                        <a:t>التقييم</a:t>
                      </a:r>
                      <a:endParaRPr lang="en-US" sz="1600" b="1" dirty="0"/>
                    </a:p>
                  </a:txBody>
                  <a:tcPr marL="68580" marR="68580" anchor="ctr"/>
                </a:tc>
                <a:extLst>
                  <a:ext uri="{0D108BD9-81ED-4DB2-BD59-A6C34878D82A}">
                    <a16:rowId xmlns:a16="http://schemas.microsoft.com/office/drawing/2014/main" val="10003"/>
                  </a:ext>
                </a:extLst>
              </a:tr>
            </a:tbl>
          </a:graphicData>
        </a:graphic>
      </p:graphicFrame>
      <p:sp>
        <p:nvSpPr>
          <p:cNvPr id="5" name="TextBox 4"/>
          <p:cNvSpPr txBox="1"/>
          <p:nvPr/>
        </p:nvSpPr>
        <p:spPr>
          <a:xfrm>
            <a:off x="2979624" y="-15350"/>
            <a:ext cx="3646609" cy="461665"/>
          </a:xfrm>
          <a:prstGeom prst="rect">
            <a:avLst/>
          </a:prstGeom>
          <a:noFill/>
        </p:spPr>
        <p:txBody>
          <a:bodyPr wrap="square" rtlCol="0">
            <a:spAutoFit/>
          </a:bodyPr>
          <a:lstStyle/>
          <a:p>
            <a:pPr algn="ctr"/>
            <a:r>
              <a:rPr lang="ar-SA" sz="2400" b="1" dirty="0"/>
              <a:t>تابع درس </a:t>
            </a:r>
            <a:r>
              <a:rPr lang="ar-AE" sz="2400" b="1" dirty="0"/>
              <a:t>الألوان الأساسية </a:t>
            </a:r>
            <a:endParaRPr lang="en-GB" sz="2400" b="1" dirty="0"/>
          </a:p>
        </p:txBody>
      </p:sp>
    </p:spTree>
    <p:extLst>
      <p:ext uri="{BB962C8B-B14F-4D97-AF65-F5344CB8AC3E}">
        <p14:creationId xmlns:p14="http://schemas.microsoft.com/office/powerpoint/2010/main" val="2895166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0" y="152400"/>
            <a:ext cx="6987458" cy="830997"/>
          </a:xfrm>
          <a:prstGeom prst="rect">
            <a:avLst/>
          </a:prstGeom>
          <a:noFill/>
        </p:spPr>
        <p:txBody>
          <a:bodyPr wrap="square" rtlCol="0">
            <a:spAutoFit/>
          </a:bodyPr>
          <a:lstStyle/>
          <a:p>
            <a:pPr algn="ctr"/>
            <a:r>
              <a:rPr lang="ar-AE" sz="2400" dirty="0"/>
              <a:t>اوراق عمل </a:t>
            </a:r>
          </a:p>
          <a:p>
            <a:pPr algn="ctr"/>
            <a:r>
              <a:rPr lang="ar-AE" sz="2400" dirty="0"/>
              <a:t>تلوين كل صورة حسب الفصل </a:t>
            </a:r>
          </a:p>
        </p:txBody>
      </p:sp>
      <p:sp>
        <p:nvSpPr>
          <p:cNvPr id="11" name="TextBox 10"/>
          <p:cNvSpPr txBox="1"/>
          <p:nvPr/>
        </p:nvSpPr>
        <p:spPr>
          <a:xfrm>
            <a:off x="6305290" y="3040360"/>
            <a:ext cx="1066800" cy="923330"/>
          </a:xfrm>
          <a:prstGeom prst="rect">
            <a:avLst/>
          </a:prstGeom>
          <a:noFill/>
        </p:spPr>
        <p:txBody>
          <a:bodyPr wrap="square" rtlCol="0">
            <a:spAutoFit/>
          </a:bodyPr>
          <a:lstStyle/>
          <a:p>
            <a:pPr algn="ctr"/>
            <a:endParaRPr lang="en-US" sz="5400" dirty="0"/>
          </a:p>
        </p:txBody>
      </p:sp>
      <p:pic>
        <p:nvPicPr>
          <p:cNvPr id="2050" name="Picture 2" descr="رسومات للتلوين عن الفصول الاربعة للاطفال اوراق عمل الفصول الاربعة ...">
            <a:extLst>
              <a:ext uri="{FF2B5EF4-FFF2-40B4-BE49-F238E27FC236}">
                <a16:creationId xmlns:a16="http://schemas.microsoft.com/office/drawing/2014/main" id="{EFF5003B-6782-421E-9743-465D1F627D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066800"/>
            <a:ext cx="8915399" cy="5638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89103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1789</TotalTime>
  <Words>564</Words>
  <Application>Microsoft Office PowerPoint</Application>
  <PresentationFormat>On-screen Show (4:3)</PresentationFormat>
  <Paragraphs>73</Paragraphs>
  <Slides>6</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يتذكر  للأشياء التي خبئت أمامه ويقوم بالبحث عنها وايجادها</dc:title>
  <dc:creator>NEW MACBOOK</dc:creator>
  <cp:lastModifiedBy>JUMAH SHUAIB MUSTAFA</cp:lastModifiedBy>
  <cp:revision>45</cp:revision>
  <dcterms:created xsi:type="dcterms:W3CDTF">2020-07-23T06:48:37Z</dcterms:created>
  <dcterms:modified xsi:type="dcterms:W3CDTF">2020-08-29T14:15:06Z</dcterms:modified>
</cp:coreProperties>
</file>