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7" r:id="rId2"/>
    <p:sldId id="257" r:id="rId3"/>
    <p:sldId id="268" r:id="rId4"/>
    <p:sldId id="269" r:id="rId5"/>
    <p:sldId id="271" r:id="rId6"/>
    <p:sldId id="272" r:id="rId7"/>
    <p:sldId id="275" r:id="rId8"/>
    <p:sldId id="262" r:id="rId9"/>
    <p:sldId id="264" r:id="rId10"/>
    <p:sldId id="270" r:id="rId11"/>
    <p:sldId id="273" r:id="rId12"/>
    <p:sldId id="27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-s.a12@hotmail.com" initials="m" lastIdx="1" clrIdx="0">
    <p:extLst>
      <p:ext uri="{19B8F6BF-5375-455C-9EA6-DF929625EA0E}">
        <p15:presenceInfo xmlns:p15="http://schemas.microsoft.com/office/powerpoint/2012/main" userId="2bc8b2df264590b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6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05896-1F24-40A2-9BD7-C9B019EBCE89}" type="datetimeFigureOut">
              <a:rPr lang="en-US" smtClean="0"/>
              <a:t>8/23/2020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C465F-616A-4543-A239-8FB3285075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066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2221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5756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148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57AD1-B518-4CA8-91B9-70BF5E601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D40E84-8AF7-45BF-88AF-64BD0E794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6FE2B-A3D3-477C-814B-DBD155A16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69D02-FCFA-4A05-B8A5-AE063B859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D4D698-8B90-4CA0-83E6-C19D8366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819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90875-C6C5-4B13-8DE9-782FA73C4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DFEA61-1A42-4AD4-A7DA-7E2F4ECF03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AD178B-03A1-4F44-B3B2-309C6282E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5434A-EF69-4FE1-99B8-61D2E7151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04609-9F0C-40B9-9D34-F88082611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040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2EA8B8-9B57-4D91-BE85-7B551EF4FF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F1F97E-E5D6-46C3-A028-50213DC4A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1F864-158C-4035-8AB6-F07562A9B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2B0FB9-5C9F-4548-86E2-E41CE1D32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69FB4-BC13-4C5E-B16B-D7337397F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59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658588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BAFFE-BEED-4EDA-B0A9-D4B933A4C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65648-B896-4FE9-87FC-5681FF92F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5D6B9-C8BD-4779-AD03-FA91E1271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C5842-BE8C-489C-8B4C-56B135E90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D8659-2EFD-4B0A-81CF-FE9E6D03F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80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04EC1-86A3-4C68-BCC4-7AEE53C8E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5B6F6E-976A-42FA-88C2-23FA67F58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1577D-0CB5-45C0-9A31-53B7B0A97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195BE-CA73-48A2-8C69-CD9E88EF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51CDC-9B9D-4877-837C-E21B46DDB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070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5238B-248F-4AAD-8860-82F607555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4B78F-ECF6-4FB3-8D30-5A5C700C47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C5DDF5-E482-4E30-833D-EB816C35B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22097-B52F-4D2F-B21F-9666D6141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139C10-848B-407A-B31C-CAA99C543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A9C1B-0030-4A0E-8DDF-F50AE7549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08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9367C-B267-4B54-98D6-FEAE01F11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C5E4A7-4D60-4166-8402-05C95ABD7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6469D-36CE-43A2-91E0-54F40FC615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49C464-0EB9-4434-A26F-5C0F222126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E7F78B-F68D-4C25-8E0A-100382A94F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10796-6916-4C29-B752-DF20E764C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8/23/2020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CD521-988A-4C46-B063-94274B0E7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24311A-D574-4CFC-AEFC-270D15952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629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C3EFD-61E7-4B99-8E7C-9F5A73E12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8AD4EE-8A78-478B-93F3-A7EE3CFE7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8/23/2020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48B27C-B2EE-4966-983E-47B6A9B13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DB196F-7768-4E8E-863D-4D7B00DB8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302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6277B3-41B9-41D0-AF22-C1EAFE0E0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8/23/2020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88997C-2F70-4762-9AA1-736E39810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A17689-A679-48EE-BD22-D9454F5FF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226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EBE5D-7E42-4BB7-8D8C-C0D3A6887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B2535-05A9-49E1-9B7B-6989FEE05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A7C234-3F52-41A0-84EC-60F1FB9550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6585B8-A33A-47D1-AB05-645021F3E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57033-AB37-471D-A8E2-7F908BF3D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9BF63A-8437-46DF-B200-FF2DC1721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70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36906-2F7F-4A6E-8602-14F8C4771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1D4BF3-9D4E-4FA8-82AE-5E7E0F5820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BDD4D9-8340-4719-AFBF-7E9834ACB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13E0C4-4163-49FC-9D33-25C98427C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55A28D-D725-4615-8C78-5CE19B760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D613D6-8498-4DC7-833A-27A3E65DD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90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2D686C-3316-46FD-9987-C4B3F9015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63B956-8D44-40EE-9D4D-E77CCC25C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D084A-3E56-43DC-A372-27467C2365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55D50-50B6-4988-B7CD-3692C4A79545}" type="datetimeFigureOut">
              <a:rPr lang="en-US" smtClean="0"/>
              <a:t>8/23/2020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CFBEC-5C31-4C14-8123-CA42AA3E18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381B5-F4BA-4A68-9FE2-1D550E4E1C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677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AE" sz="2800" dirty="0">
                <a:latin typeface="Arial" panose="020B0604020202020204" pitchFamily="34" charset="0"/>
                <a:cs typeface="Arial" panose="020B0604020202020204" pitchFamily="34" charset="0"/>
              </a:rPr>
              <a:t>تركيب كلمة من 3-4 حروف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E5938E0-49A8-4D79-90DF-4DB9A83795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AE" sz="2000" dirty="0"/>
              <a:t>مقدم الهدف: مريم سعيد </a:t>
            </a:r>
            <a:r>
              <a:rPr lang="ar-AE" sz="2000" dirty="0" err="1"/>
              <a:t>الخنبشي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AC86E25-FED5-4F14-8F80-D3B56B05CDC6}"/>
              </a:ext>
            </a:extLst>
          </p:cNvPr>
          <p:cNvSpPr/>
          <p:nvPr/>
        </p:nvSpPr>
        <p:spPr>
          <a:xfrm>
            <a:off x="2554514" y="134177"/>
            <a:ext cx="5353878" cy="65896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dirty="0"/>
              <a:t>المعلمة : لقد انتهينا أتمنى أن تكون لعبة مفيدة و ممتعة </a:t>
            </a:r>
          </a:p>
          <a:p>
            <a:pPr algn="ctr"/>
            <a:r>
              <a:rPr lang="ar-AE" dirty="0"/>
              <a:t>الطلاب نعم يا معلمتنا لقد استمتعنا كثيرا و تعلمنا كيف نركب الحروف و نكون كلمة مفيدة شكرا لك </a:t>
            </a:r>
          </a:p>
          <a:p>
            <a:pPr algn="ctr"/>
            <a:r>
              <a:rPr lang="ar-AE" dirty="0"/>
              <a:t>المعلمة : عفوا يا طلابي الرائعون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685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72198A8-DE6E-459F-8D44-6A7E8DB0EA15}"/>
              </a:ext>
            </a:extLst>
          </p:cNvPr>
          <p:cNvSpPr txBox="1"/>
          <p:nvPr/>
        </p:nvSpPr>
        <p:spPr>
          <a:xfrm>
            <a:off x="4134678" y="206922"/>
            <a:ext cx="76597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ar-AE" sz="1800" b="1" kern="1200" baseline="0" dirty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يعطي الطالب صور مع مجوعة حروف و على الطالب ايجاد اسماء الصور من الحروف المتاحة لديه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C09D700-B7B0-466F-9D10-1B419B6EB05E}"/>
              </a:ext>
            </a:extLst>
          </p:cNvPr>
          <p:cNvSpPr/>
          <p:nvPr/>
        </p:nvSpPr>
        <p:spPr>
          <a:xfrm>
            <a:off x="1060325" y="762001"/>
            <a:ext cx="9475304" cy="10734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2800" dirty="0"/>
              <a:t>ك           ق           و           ع             ب          م            ل</a:t>
            </a:r>
            <a:endParaRPr lang="en-US" sz="28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41429B9-8CE1-40EB-BBA0-34107297D5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62" y="2083687"/>
            <a:ext cx="2372139" cy="2372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90A70D0-5AD9-4F2D-A40F-124CA2A66847}"/>
              </a:ext>
            </a:extLst>
          </p:cNvPr>
          <p:cNvSpPr/>
          <p:nvPr/>
        </p:nvSpPr>
        <p:spPr>
          <a:xfrm>
            <a:off x="1258958" y="4615069"/>
            <a:ext cx="2640496" cy="5565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742F9515-8BD2-443E-A618-CDD27F682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966" y="2550567"/>
            <a:ext cx="2633686" cy="1481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EE265CE3-CD2A-4F6B-8021-7EF922615D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1717" y="2529033"/>
            <a:ext cx="2923912" cy="1481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A5B4571-06B0-4BA1-B67A-5173E6A1069D}"/>
              </a:ext>
            </a:extLst>
          </p:cNvPr>
          <p:cNvSpPr/>
          <p:nvPr/>
        </p:nvSpPr>
        <p:spPr>
          <a:xfrm>
            <a:off x="4383156" y="4615069"/>
            <a:ext cx="2640496" cy="5565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3A2354-3D1E-4186-801B-DD4ED3C88E82}"/>
              </a:ext>
            </a:extLst>
          </p:cNvPr>
          <p:cNvSpPr/>
          <p:nvPr/>
        </p:nvSpPr>
        <p:spPr>
          <a:xfrm>
            <a:off x="7753425" y="4615069"/>
            <a:ext cx="2640496" cy="5565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482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BFD1C55-C25E-4CA1-9F36-E75F2C6D3FEF}"/>
              </a:ext>
            </a:extLst>
          </p:cNvPr>
          <p:cNvSpPr txBox="1"/>
          <p:nvPr/>
        </p:nvSpPr>
        <p:spPr>
          <a:xfrm>
            <a:off x="5698435" y="34542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ar-AE" sz="1800" b="1" kern="1200" baseline="0" dirty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يعطي المعلم الطالب مجموعة حروف و يطلب منه تكوين كلمات منها بقدر المستطاع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72BA1C-A3F6-425F-A436-7D4A6CB05DFA}"/>
              </a:ext>
            </a:extLst>
          </p:cNvPr>
          <p:cNvSpPr/>
          <p:nvPr/>
        </p:nvSpPr>
        <p:spPr>
          <a:xfrm>
            <a:off x="1166191" y="1219200"/>
            <a:ext cx="10257183" cy="16830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3200" dirty="0"/>
              <a:t>ك            ر                و                ب              م                 ط</a:t>
            </a:r>
          </a:p>
          <a:p>
            <a:pPr algn="ctr"/>
            <a:endParaRPr lang="ar-AE" sz="3200" dirty="0"/>
          </a:p>
          <a:p>
            <a:pPr algn="ctr"/>
            <a:r>
              <a:rPr lang="ar-AE" sz="3200" dirty="0"/>
              <a:t>             س              ن              ش            ق     </a:t>
            </a:r>
            <a:endParaRPr lang="en-US" sz="320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7932E23-E081-4500-8ABF-D3DD800118B1}"/>
              </a:ext>
            </a:extLst>
          </p:cNvPr>
          <p:cNvSpPr/>
          <p:nvPr/>
        </p:nvSpPr>
        <p:spPr>
          <a:xfrm>
            <a:off x="940904" y="3429000"/>
            <a:ext cx="1842053" cy="15273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D8BD763-1E97-4881-BB10-58CB40093973}"/>
              </a:ext>
            </a:extLst>
          </p:cNvPr>
          <p:cNvSpPr/>
          <p:nvPr/>
        </p:nvSpPr>
        <p:spPr>
          <a:xfrm>
            <a:off x="3087757" y="3429000"/>
            <a:ext cx="1842053" cy="15273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2DF5F9C-9FEF-4B3A-B89F-D5A27E1902B5}"/>
              </a:ext>
            </a:extLst>
          </p:cNvPr>
          <p:cNvSpPr/>
          <p:nvPr/>
        </p:nvSpPr>
        <p:spPr>
          <a:xfrm>
            <a:off x="5234610" y="3528391"/>
            <a:ext cx="1842053" cy="15273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AFB066F-4281-440D-915A-C4571EFFAD3D}"/>
              </a:ext>
            </a:extLst>
          </p:cNvPr>
          <p:cNvSpPr/>
          <p:nvPr/>
        </p:nvSpPr>
        <p:spPr>
          <a:xfrm>
            <a:off x="7381463" y="3528391"/>
            <a:ext cx="1842053" cy="15273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9962A7E-49CC-4D30-B7D6-1B30B4DE7FC1}"/>
              </a:ext>
            </a:extLst>
          </p:cNvPr>
          <p:cNvSpPr/>
          <p:nvPr/>
        </p:nvSpPr>
        <p:spPr>
          <a:xfrm>
            <a:off x="9409043" y="3528391"/>
            <a:ext cx="1842053" cy="15273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637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805881"/>
              </p:ext>
            </p:extLst>
          </p:nvPr>
        </p:nvGraphicFramePr>
        <p:xfrm>
          <a:off x="119270" y="-13252"/>
          <a:ext cx="11869578" cy="6781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61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802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err="1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 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 مريم سعيد </a:t>
                      </a:r>
                      <a:r>
                        <a:rPr lang="ar-AE" sz="1200" b="1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الخنبشي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تركيب كلمة من 3-4 </a:t>
                      </a:r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حروف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en-US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1005</a:t>
                      </a:r>
                      <a:r>
                        <a:rPr lang="ar-AE" sz="12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  <a:p>
                      <a:pPr algn="ctr" rtl="1" fontAlgn="ctr"/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27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العمرية:13-14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</a:t>
                      </a:r>
                      <a:r>
                        <a:rPr lang="ar-AE" sz="1200" b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متوسطة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914818">
                <a:tc gridSpan="3">
                  <a:txBody>
                    <a:bodyPr/>
                    <a:lstStyle/>
                    <a:p>
                      <a:pPr algn="r"/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حمد , خليفة , فاطمة , و هند أصدقاء يحبون اللعب مع بعض , جميعهم في نفس الفصل الدراسي </a:t>
                      </a:r>
                    </a:p>
                    <a:p>
                      <a:pPr algn="r"/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معلمتهم دائما تحب اللعب معهم </a:t>
                      </a:r>
                    </a:p>
                    <a:p>
                      <a:pPr algn="r"/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في هذا الصبح استيقظ حمد , خليفة , فاطمة , و هند بكل نشاط و ذهبوا الى مدرستهم حيث كانت معلمتهم تنتظرهم و تنتظر جميع الطلاب </a:t>
                      </a:r>
                    </a:p>
                    <a:p>
                      <a:pPr algn="r"/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عندما أتو الطلاب قالت المعلمة : صباح الخير يا طلابي </a:t>
                      </a:r>
                    </a:p>
                    <a:p>
                      <a:pPr algn="r"/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قال الطلاب : صباح الخير يا معلمتي </a:t>
                      </a:r>
                    </a:p>
                    <a:p>
                      <a:pPr algn="r"/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المعلمة : اليوم أحضرت لكم لعبة جميلة و أنا متأكدة جميعكم ستحبونها هل أنتم مستعدين </a:t>
                      </a:r>
                    </a:p>
                    <a:p>
                      <a:pPr algn="r"/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قال الطلاب : نعم يا معلمتنا نحن مستعدين </a:t>
                      </a:r>
                    </a:p>
                    <a:p>
                      <a:pPr algn="r"/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قال المعلم هيا نبدأ سأريكم بعض الصور أريد منكم أن تخبروني حروفها ثم تكونوا منها كلمة </a:t>
                      </a: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 تكملة القصة في الشرائح القادمة )</a:t>
                      </a:r>
                    </a:p>
                    <a:p>
                      <a:pPr algn="r" rtl="1"/>
                      <a:endParaRPr lang="ar-AE" sz="14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4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23 August 2020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5594FA5-759B-4403-A0A7-AF2DD2E4E86C}"/>
              </a:ext>
            </a:extLst>
          </p:cNvPr>
          <p:cNvSpPr/>
          <p:nvPr/>
        </p:nvSpPr>
        <p:spPr>
          <a:xfrm>
            <a:off x="304800" y="182216"/>
            <a:ext cx="5353878" cy="65524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A94F1E0-3D17-4D98-A3B4-BE8C36D597CB}"/>
              </a:ext>
            </a:extLst>
          </p:cNvPr>
          <p:cNvSpPr/>
          <p:nvPr/>
        </p:nvSpPr>
        <p:spPr>
          <a:xfrm>
            <a:off x="6380922" y="66101"/>
            <a:ext cx="5353878" cy="66685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D67661FE-5E92-48BF-8960-363B0A5A1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9256" y="473145"/>
            <a:ext cx="2557210" cy="1845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E8163C0-5E5B-48AC-ACCC-BDCC1635D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915101"/>
              </p:ext>
            </p:extLst>
          </p:nvPr>
        </p:nvGraphicFramePr>
        <p:xfrm>
          <a:off x="6545355" y="2585587"/>
          <a:ext cx="5025012" cy="57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5004">
                  <a:extLst>
                    <a:ext uri="{9D8B030D-6E8A-4147-A177-3AD203B41FA5}">
                      <a16:colId xmlns:a16="http://schemas.microsoft.com/office/drawing/2014/main" val="3784946502"/>
                    </a:ext>
                  </a:extLst>
                </a:gridCol>
                <a:gridCol w="1675004">
                  <a:extLst>
                    <a:ext uri="{9D8B030D-6E8A-4147-A177-3AD203B41FA5}">
                      <a16:colId xmlns:a16="http://schemas.microsoft.com/office/drawing/2014/main" val="1568896166"/>
                    </a:ext>
                  </a:extLst>
                </a:gridCol>
                <a:gridCol w="1675004">
                  <a:extLst>
                    <a:ext uri="{9D8B030D-6E8A-4147-A177-3AD203B41FA5}">
                      <a16:colId xmlns:a16="http://schemas.microsoft.com/office/drawing/2014/main" val="42510449"/>
                    </a:ext>
                  </a:extLst>
                </a:gridCol>
              </a:tblGrid>
              <a:tr h="499534">
                <a:tc>
                  <a:txBody>
                    <a:bodyPr/>
                    <a:lstStyle/>
                    <a:p>
                      <a:pPr algn="ctr"/>
                      <a:r>
                        <a:rPr lang="ar-AE" sz="3200" dirty="0"/>
                        <a:t>م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3200" dirty="0"/>
                        <a:t>ز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3200" dirty="0"/>
                        <a:t>و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59063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6ECA4B6-A931-4D56-9D66-ECFD362C56B8}"/>
              </a:ext>
            </a:extLst>
          </p:cNvPr>
          <p:cNvSpPr txBox="1"/>
          <p:nvPr/>
        </p:nvSpPr>
        <p:spPr>
          <a:xfrm>
            <a:off x="6533324" y="3694638"/>
            <a:ext cx="5037043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1600" dirty="0"/>
              <a:t>قالت المعلمة : هيا طلاب انظروا الى الصورة أولا ثم  كونوا كلمة من هذه الحروف </a:t>
            </a:r>
          </a:p>
          <a:p>
            <a:pPr algn="r"/>
            <a:endParaRPr lang="ar-AE" sz="1600" dirty="0"/>
          </a:p>
          <a:p>
            <a:pPr algn="r"/>
            <a:r>
              <a:rPr lang="ar-AE" sz="1600" dirty="0"/>
              <a:t>حمد : انا عرفت يا معلمتي أنه </a:t>
            </a:r>
            <a:r>
              <a:rPr lang="ar-AE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موز</a:t>
            </a:r>
          </a:p>
          <a:p>
            <a:pPr algn="r"/>
            <a:endParaRPr lang="ar-AE" sz="1600" dirty="0"/>
          </a:p>
          <a:p>
            <a:pPr algn="r"/>
            <a:r>
              <a:rPr lang="ar-AE" sz="1600" dirty="0"/>
              <a:t>المعلمة : ممتاز يا حمد أخبرني ما هي حروف كلمة موز </a:t>
            </a:r>
          </a:p>
          <a:p>
            <a:pPr algn="r"/>
            <a:endParaRPr lang="ar-AE" sz="1600" dirty="0"/>
          </a:p>
          <a:p>
            <a:pPr algn="r"/>
            <a:r>
              <a:rPr lang="ar-AE" sz="1600" dirty="0"/>
              <a:t>حمد : ميم واو ز </a:t>
            </a:r>
          </a:p>
          <a:p>
            <a:pPr algn="r"/>
            <a:r>
              <a:rPr lang="ar-AE" dirty="0"/>
              <a:t> </a:t>
            </a:r>
            <a:endParaRPr lang="en-US" dirty="0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2AAC45B6-A324-44B2-8435-81882B5C54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630" y="486397"/>
            <a:ext cx="3570218" cy="1700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1C2D464A-913F-4EF0-B254-4703FCA02F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756739"/>
              </p:ext>
            </p:extLst>
          </p:nvPr>
        </p:nvGraphicFramePr>
        <p:xfrm>
          <a:off x="469233" y="2580242"/>
          <a:ext cx="5025012" cy="57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5004">
                  <a:extLst>
                    <a:ext uri="{9D8B030D-6E8A-4147-A177-3AD203B41FA5}">
                      <a16:colId xmlns:a16="http://schemas.microsoft.com/office/drawing/2014/main" val="3784946502"/>
                    </a:ext>
                  </a:extLst>
                </a:gridCol>
                <a:gridCol w="1675004">
                  <a:extLst>
                    <a:ext uri="{9D8B030D-6E8A-4147-A177-3AD203B41FA5}">
                      <a16:colId xmlns:a16="http://schemas.microsoft.com/office/drawing/2014/main" val="1568896166"/>
                    </a:ext>
                  </a:extLst>
                </a:gridCol>
                <a:gridCol w="1675004">
                  <a:extLst>
                    <a:ext uri="{9D8B030D-6E8A-4147-A177-3AD203B41FA5}">
                      <a16:colId xmlns:a16="http://schemas.microsoft.com/office/drawing/2014/main" val="42510449"/>
                    </a:ext>
                  </a:extLst>
                </a:gridCol>
              </a:tblGrid>
              <a:tr h="499534">
                <a:tc>
                  <a:txBody>
                    <a:bodyPr/>
                    <a:lstStyle/>
                    <a:p>
                      <a:pPr algn="ctr"/>
                      <a:r>
                        <a:rPr lang="ar-AE" sz="3200" dirty="0"/>
                        <a:t>م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3200" dirty="0"/>
                        <a:t>ر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3200" dirty="0"/>
                        <a:t>ط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590637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2E29F3D-14D9-41E5-B1DF-DDD0B34B978B}"/>
              </a:ext>
            </a:extLst>
          </p:cNvPr>
          <p:cNvSpPr txBox="1"/>
          <p:nvPr/>
        </p:nvSpPr>
        <p:spPr>
          <a:xfrm>
            <a:off x="457200" y="3820534"/>
            <a:ext cx="503704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1600" dirty="0"/>
              <a:t>قالت المعلمة : أحسنت يا حمد ,هيا طلاب انظروا الى الصورة  الثانية, رتبوا الحروف ثم أخبروني ماذا يوجد في الصورة </a:t>
            </a:r>
          </a:p>
          <a:p>
            <a:pPr algn="r"/>
            <a:endParaRPr lang="ar-AE" sz="1600" dirty="0"/>
          </a:p>
          <a:p>
            <a:pPr algn="r"/>
            <a:r>
              <a:rPr lang="ar-AE" sz="1600" dirty="0"/>
              <a:t>فاطمة : أنه </a:t>
            </a:r>
            <a:r>
              <a:rPr lang="ar-AE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مطر</a:t>
            </a:r>
          </a:p>
          <a:p>
            <a:pPr algn="r"/>
            <a:endParaRPr lang="ar-AE" sz="1600" dirty="0"/>
          </a:p>
          <a:p>
            <a:pPr algn="r"/>
            <a:r>
              <a:rPr lang="ar-AE" sz="1600" dirty="0"/>
              <a:t>المعلمة : ممتاز يا فاطمة أخبرني ما هي حروف كلمة مطر </a:t>
            </a:r>
          </a:p>
          <a:p>
            <a:pPr algn="r"/>
            <a:endParaRPr lang="ar-AE" sz="1600" dirty="0"/>
          </a:p>
          <a:p>
            <a:pPr algn="r"/>
            <a:r>
              <a:rPr lang="ar-AE" sz="1600" dirty="0"/>
              <a:t>حمد : ميم  طاء   راء</a:t>
            </a:r>
            <a:endParaRPr lang="en-US" dirty="0"/>
          </a:p>
        </p:txBody>
      </p:sp>
      <p:graphicFrame>
        <p:nvGraphicFramePr>
          <p:cNvPr id="10" name="Table 6">
            <a:extLst>
              <a:ext uri="{FF2B5EF4-FFF2-40B4-BE49-F238E27FC236}">
                <a16:creationId xmlns:a16="http://schemas.microsoft.com/office/drawing/2014/main" id="{BC090D22-683F-44E6-9F96-D2C8D91AD4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437232"/>
              </p:ext>
            </p:extLst>
          </p:nvPr>
        </p:nvGraphicFramePr>
        <p:xfrm>
          <a:off x="6886535" y="6051956"/>
          <a:ext cx="4330620" cy="57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1261">
                  <a:extLst>
                    <a:ext uri="{9D8B030D-6E8A-4147-A177-3AD203B41FA5}">
                      <a16:colId xmlns:a16="http://schemas.microsoft.com/office/drawing/2014/main" val="3784946502"/>
                    </a:ext>
                  </a:extLst>
                </a:gridCol>
                <a:gridCol w="1451261">
                  <a:extLst>
                    <a:ext uri="{9D8B030D-6E8A-4147-A177-3AD203B41FA5}">
                      <a16:colId xmlns:a16="http://schemas.microsoft.com/office/drawing/2014/main" val="1568896166"/>
                    </a:ext>
                  </a:extLst>
                </a:gridCol>
                <a:gridCol w="1428098">
                  <a:extLst>
                    <a:ext uri="{9D8B030D-6E8A-4147-A177-3AD203B41FA5}">
                      <a16:colId xmlns:a16="http://schemas.microsoft.com/office/drawing/2014/main" val="42510449"/>
                    </a:ext>
                  </a:extLst>
                </a:gridCol>
              </a:tblGrid>
              <a:tr h="374746">
                <a:tc>
                  <a:txBody>
                    <a:bodyPr/>
                    <a:lstStyle/>
                    <a:p>
                      <a:pPr algn="ctr"/>
                      <a:r>
                        <a:rPr lang="ar-AE" sz="3200" dirty="0"/>
                        <a:t>ز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3200" dirty="0"/>
                        <a:t>و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3200" dirty="0"/>
                        <a:t>م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590637"/>
                  </a:ext>
                </a:extLst>
              </a:tr>
            </a:tbl>
          </a:graphicData>
        </a:graphic>
      </p:graphicFrame>
      <p:graphicFrame>
        <p:nvGraphicFramePr>
          <p:cNvPr id="12" name="Table 6">
            <a:extLst>
              <a:ext uri="{FF2B5EF4-FFF2-40B4-BE49-F238E27FC236}">
                <a16:creationId xmlns:a16="http://schemas.microsoft.com/office/drawing/2014/main" id="{6F7CDA1C-2B8C-43A9-B511-FE014AC3D6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953704"/>
              </p:ext>
            </p:extLst>
          </p:nvPr>
        </p:nvGraphicFramePr>
        <p:xfrm>
          <a:off x="875972" y="6103992"/>
          <a:ext cx="4199498" cy="57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0139">
                  <a:extLst>
                    <a:ext uri="{9D8B030D-6E8A-4147-A177-3AD203B41FA5}">
                      <a16:colId xmlns:a16="http://schemas.microsoft.com/office/drawing/2014/main" val="3784946502"/>
                    </a:ext>
                  </a:extLst>
                </a:gridCol>
                <a:gridCol w="1451261">
                  <a:extLst>
                    <a:ext uri="{9D8B030D-6E8A-4147-A177-3AD203B41FA5}">
                      <a16:colId xmlns:a16="http://schemas.microsoft.com/office/drawing/2014/main" val="1568896166"/>
                    </a:ext>
                  </a:extLst>
                </a:gridCol>
                <a:gridCol w="1428098">
                  <a:extLst>
                    <a:ext uri="{9D8B030D-6E8A-4147-A177-3AD203B41FA5}">
                      <a16:colId xmlns:a16="http://schemas.microsoft.com/office/drawing/2014/main" val="42510449"/>
                    </a:ext>
                  </a:extLst>
                </a:gridCol>
              </a:tblGrid>
              <a:tr h="374746">
                <a:tc>
                  <a:txBody>
                    <a:bodyPr/>
                    <a:lstStyle/>
                    <a:p>
                      <a:pPr algn="ctr"/>
                      <a:r>
                        <a:rPr lang="ar-AE" sz="3200" dirty="0"/>
                        <a:t>ز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3200" dirty="0"/>
                        <a:t>و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3200" dirty="0"/>
                        <a:t>م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590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7852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5594FA5-759B-4403-A0A7-AF2DD2E4E86C}"/>
              </a:ext>
            </a:extLst>
          </p:cNvPr>
          <p:cNvSpPr/>
          <p:nvPr/>
        </p:nvSpPr>
        <p:spPr>
          <a:xfrm>
            <a:off x="304800" y="10569"/>
            <a:ext cx="5353878" cy="65896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A94F1E0-3D17-4D98-A3B4-BE8C36D597CB}"/>
              </a:ext>
            </a:extLst>
          </p:cNvPr>
          <p:cNvSpPr/>
          <p:nvPr/>
        </p:nvSpPr>
        <p:spPr>
          <a:xfrm>
            <a:off x="6380922" y="155712"/>
            <a:ext cx="5353878" cy="65896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ECA4B6-A931-4D56-9D66-ECFD362C56B8}"/>
              </a:ext>
            </a:extLst>
          </p:cNvPr>
          <p:cNvSpPr txBox="1"/>
          <p:nvPr/>
        </p:nvSpPr>
        <p:spPr>
          <a:xfrm>
            <a:off x="6533324" y="3694638"/>
            <a:ext cx="5037043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1600" dirty="0"/>
              <a:t>قالت المعلمة : رائع يا فاطمة هيا الآن  انظروا الى الصورة الثالثة ثم  كونوا كلمة من هذه الحروف </a:t>
            </a:r>
          </a:p>
          <a:p>
            <a:pPr algn="r"/>
            <a:endParaRPr lang="ar-AE" sz="1600" dirty="0"/>
          </a:p>
          <a:p>
            <a:pPr algn="r"/>
            <a:r>
              <a:rPr lang="ar-AE" sz="1600" dirty="0"/>
              <a:t>هند: انا عرفت انه </a:t>
            </a:r>
            <a:r>
              <a:rPr lang="ar-AE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تفاح </a:t>
            </a:r>
          </a:p>
          <a:p>
            <a:pPr algn="r"/>
            <a:endParaRPr lang="ar-AE" sz="1600" dirty="0"/>
          </a:p>
          <a:p>
            <a:pPr algn="r"/>
            <a:r>
              <a:rPr lang="ar-AE" sz="1600" dirty="0"/>
              <a:t>المعلمة : ممتاز يا هند أخبرني ما هي حروف كلمة تفاح </a:t>
            </a:r>
          </a:p>
          <a:p>
            <a:pPr algn="r"/>
            <a:endParaRPr lang="ar-AE" sz="1600" dirty="0"/>
          </a:p>
          <a:p>
            <a:pPr algn="r"/>
            <a:r>
              <a:rPr lang="ar-AE" sz="1600" dirty="0"/>
              <a:t>حمد : تاء فاء  ألف حاء</a:t>
            </a:r>
          </a:p>
          <a:p>
            <a:pPr algn="r"/>
            <a:r>
              <a:rPr lang="ar-AE" dirty="0"/>
              <a:t> 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E29F3D-14D9-41E5-B1DF-DDD0B34B978B}"/>
              </a:ext>
            </a:extLst>
          </p:cNvPr>
          <p:cNvSpPr txBox="1"/>
          <p:nvPr/>
        </p:nvSpPr>
        <p:spPr>
          <a:xfrm>
            <a:off x="457200" y="3820534"/>
            <a:ext cx="503704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1600" dirty="0"/>
              <a:t>قالت المعلمة : أحسنت يا هند الآن انظروا الى الصورة الرابعة</a:t>
            </a:r>
          </a:p>
          <a:p>
            <a:pPr algn="r"/>
            <a:endParaRPr lang="ar-AE" sz="1600" dirty="0"/>
          </a:p>
          <a:p>
            <a:pPr algn="r"/>
            <a:r>
              <a:rPr lang="ar-AE" sz="1600" dirty="0"/>
              <a:t>خليفة : أنه </a:t>
            </a:r>
            <a:r>
              <a:rPr lang="ar-AE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كتاب</a:t>
            </a:r>
            <a:r>
              <a:rPr lang="ar-AE" sz="1600" dirty="0"/>
              <a:t> </a:t>
            </a:r>
          </a:p>
          <a:p>
            <a:pPr algn="r"/>
            <a:endParaRPr lang="ar-AE" sz="1600" dirty="0"/>
          </a:p>
          <a:p>
            <a:pPr algn="r"/>
            <a:r>
              <a:rPr lang="ar-AE" sz="1600" dirty="0"/>
              <a:t>المعلمة : ممتاز يا خليفة  أخبرني ما هي حروف كلمة كتاب </a:t>
            </a:r>
          </a:p>
          <a:p>
            <a:pPr algn="r"/>
            <a:endParaRPr lang="ar-AE" sz="1600" dirty="0"/>
          </a:p>
          <a:p>
            <a:pPr algn="r"/>
            <a:r>
              <a:rPr lang="ar-AE" sz="1600" dirty="0"/>
              <a:t>حمد : كاف   تاء ألف باء</a:t>
            </a:r>
            <a:endParaRPr lang="en-US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A34368ED-16CA-471F-BEE7-8C634C12CF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3620" y="221975"/>
            <a:ext cx="1829651" cy="1958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8E736DD9-DAC4-4FDE-B0F4-68489E9E73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285800"/>
              </p:ext>
            </p:extLst>
          </p:nvPr>
        </p:nvGraphicFramePr>
        <p:xfrm>
          <a:off x="6533324" y="2378131"/>
          <a:ext cx="5037044" cy="6817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9261">
                  <a:extLst>
                    <a:ext uri="{9D8B030D-6E8A-4147-A177-3AD203B41FA5}">
                      <a16:colId xmlns:a16="http://schemas.microsoft.com/office/drawing/2014/main" val="3728032586"/>
                    </a:ext>
                  </a:extLst>
                </a:gridCol>
                <a:gridCol w="1259261">
                  <a:extLst>
                    <a:ext uri="{9D8B030D-6E8A-4147-A177-3AD203B41FA5}">
                      <a16:colId xmlns:a16="http://schemas.microsoft.com/office/drawing/2014/main" val="139898271"/>
                    </a:ext>
                  </a:extLst>
                </a:gridCol>
                <a:gridCol w="1259261">
                  <a:extLst>
                    <a:ext uri="{9D8B030D-6E8A-4147-A177-3AD203B41FA5}">
                      <a16:colId xmlns:a16="http://schemas.microsoft.com/office/drawing/2014/main" val="3158343032"/>
                    </a:ext>
                  </a:extLst>
                </a:gridCol>
                <a:gridCol w="1259261">
                  <a:extLst>
                    <a:ext uri="{9D8B030D-6E8A-4147-A177-3AD203B41FA5}">
                      <a16:colId xmlns:a16="http://schemas.microsoft.com/office/drawing/2014/main" val="2365493768"/>
                    </a:ext>
                  </a:extLst>
                </a:gridCol>
              </a:tblGrid>
              <a:tr h="681798">
                <a:tc>
                  <a:txBody>
                    <a:bodyPr/>
                    <a:lstStyle/>
                    <a:p>
                      <a:pPr algn="ctr"/>
                      <a:r>
                        <a:rPr lang="ar-AE" sz="3200" dirty="0"/>
                        <a:t>ح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3200" dirty="0"/>
                        <a:t>ا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3200" dirty="0"/>
                        <a:t>ت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3200" dirty="0"/>
                        <a:t>ف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729299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F079D3E-8462-426E-A6A5-85AD475EF1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218619"/>
              </p:ext>
            </p:extLst>
          </p:nvPr>
        </p:nvGraphicFramePr>
        <p:xfrm>
          <a:off x="457199" y="2398600"/>
          <a:ext cx="5037044" cy="6817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9261">
                  <a:extLst>
                    <a:ext uri="{9D8B030D-6E8A-4147-A177-3AD203B41FA5}">
                      <a16:colId xmlns:a16="http://schemas.microsoft.com/office/drawing/2014/main" val="3728032586"/>
                    </a:ext>
                  </a:extLst>
                </a:gridCol>
                <a:gridCol w="1259261">
                  <a:extLst>
                    <a:ext uri="{9D8B030D-6E8A-4147-A177-3AD203B41FA5}">
                      <a16:colId xmlns:a16="http://schemas.microsoft.com/office/drawing/2014/main" val="139898271"/>
                    </a:ext>
                  </a:extLst>
                </a:gridCol>
                <a:gridCol w="1259261">
                  <a:extLst>
                    <a:ext uri="{9D8B030D-6E8A-4147-A177-3AD203B41FA5}">
                      <a16:colId xmlns:a16="http://schemas.microsoft.com/office/drawing/2014/main" val="3158343032"/>
                    </a:ext>
                  </a:extLst>
                </a:gridCol>
                <a:gridCol w="1259261">
                  <a:extLst>
                    <a:ext uri="{9D8B030D-6E8A-4147-A177-3AD203B41FA5}">
                      <a16:colId xmlns:a16="http://schemas.microsoft.com/office/drawing/2014/main" val="2365493768"/>
                    </a:ext>
                  </a:extLst>
                </a:gridCol>
              </a:tblGrid>
              <a:tr h="681798">
                <a:tc>
                  <a:txBody>
                    <a:bodyPr/>
                    <a:lstStyle/>
                    <a:p>
                      <a:pPr algn="ctr"/>
                      <a:r>
                        <a:rPr lang="ar-AE" sz="3200" dirty="0"/>
                        <a:t>ب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3200" dirty="0"/>
                        <a:t>ك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3200" dirty="0"/>
                        <a:t>ت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3200" dirty="0"/>
                        <a:t>ا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729299"/>
                  </a:ext>
                </a:extLst>
              </a:tr>
            </a:tbl>
          </a:graphicData>
        </a:graphic>
      </p:graphicFrame>
      <p:pic>
        <p:nvPicPr>
          <p:cNvPr id="2052" name="Picture 4">
            <a:extLst>
              <a:ext uri="{FF2B5EF4-FFF2-40B4-BE49-F238E27FC236}">
                <a16:creationId xmlns:a16="http://schemas.microsoft.com/office/drawing/2014/main" id="{8241A3F6-6543-446F-B645-B88FC45511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614" y="329563"/>
            <a:ext cx="3378779" cy="1685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ble 4">
            <a:extLst>
              <a:ext uri="{FF2B5EF4-FFF2-40B4-BE49-F238E27FC236}">
                <a16:creationId xmlns:a16="http://schemas.microsoft.com/office/drawing/2014/main" id="{9299969A-5B8A-40EC-A62E-47916FFFD5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178167"/>
              </p:ext>
            </p:extLst>
          </p:nvPr>
        </p:nvGraphicFramePr>
        <p:xfrm>
          <a:off x="6713712" y="6017149"/>
          <a:ext cx="4404864" cy="57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1216">
                  <a:extLst>
                    <a:ext uri="{9D8B030D-6E8A-4147-A177-3AD203B41FA5}">
                      <a16:colId xmlns:a16="http://schemas.microsoft.com/office/drawing/2014/main" val="3728032586"/>
                    </a:ext>
                  </a:extLst>
                </a:gridCol>
                <a:gridCol w="1101216">
                  <a:extLst>
                    <a:ext uri="{9D8B030D-6E8A-4147-A177-3AD203B41FA5}">
                      <a16:colId xmlns:a16="http://schemas.microsoft.com/office/drawing/2014/main" val="139898271"/>
                    </a:ext>
                  </a:extLst>
                </a:gridCol>
                <a:gridCol w="1101216">
                  <a:extLst>
                    <a:ext uri="{9D8B030D-6E8A-4147-A177-3AD203B41FA5}">
                      <a16:colId xmlns:a16="http://schemas.microsoft.com/office/drawing/2014/main" val="3158343032"/>
                    </a:ext>
                  </a:extLst>
                </a:gridCol>
                <a:gridCol w="1101216">
                  <a:extLst>
                    <a:ext uri="{9D8B030D-6E8A-4147-A177-3AD203B41FA5}">
                      <a16:colId xmlns:a16="http://schemas.microsoft.com/office/drawing/2014/main" val="2365493768"/>
                    </a:ext>
                  </a:extLst>
                </a:gridCol>
              </a:tblGrid>
              <a:tr h="324367">
                <a:tc>
                  <a:txBody>
                    <a:bodyPr/>
                    <a:lstStyle/>
                    <a:p>
                      <a:pPr algn="ctr"/>
                      <a:r>
                        <a:rPr lang="ar-AE" sz="3200" dirty="0"/>
                        <a:t>ح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3200" dirty="0"/>
                        <a:t>ا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3200" dirty="0"/>
                        <a:t>ف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3200" dirty="0"/>
                        <a:t>ت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729299"/>
                  </a:ext>
                </a:extLst>
              </a:tr>
            </a:tbl>
          </a:graphicData>
        </a:graphic>
      </p:graphicFrame>
      <p:graphicFrame>
        <p:nvGraphicFramePr>
          <p:cNvPr id="11" name="Table 4">
            <a:extLst>
              <a:ext uri="{FF2B5EF4-FFF2-40B4-BE49-F238E27FC236}">
                <a16:creationId xmlns:a16="http://schemas.microsoft.com/office/drawing/2014/main" id="{71C41BC7-7095-4176-8415-B7B97E8F98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770658"/>
              </p:ext>
            </p:extLst>
          </p:nvPr>
        </p:nvGraphicFramePr>
        <p:xfrm>
          <a:off x="621633" y="6005568"/>
          <a:ext cx="4404864" cy="57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1216">
                  <a:extLst>
                    <a:ext uri="{9D8B030D-6E8A-4147-A177-3AD203B41FA5}">
                      <a16:colId xmlns:a16="http://schemas.microsoft.com/office/drawing/2014/main" val="3728032586"/>
                    </a:ext>
                  </a:extLst>
                </a:gridCol>
                <a:gridCol w="1101216">
                  <a:extLst>
                    <a:ext uri="{9D8B030D-6E8A-4147-A177-3AD203B41FA5}">
                      <a16:colId xmlns:a16="http://schemas.microsoft.com/office/drawing/2014/main" val="139898271"/>
                    </a:ext>
                  </a:extLst>
                </a:gridCol>
                <a:gridCol w="1101216">
                  <a:extLst>
                    <a:ext uri="{9D8B030D-6E8A-4147-A177-3AD203B41FA5}">
                      <a16:colId xmlns:a16="http://schemas.microsoft.com/office/drawing/2014/main" val="3158343032"/>
                    </a:ext>
                  </a:extLst>
                </a:gridCol>
                <a:gridCol w="1101216">
                  <a:extLst>
                    <a:ext uri="{9D8B030D-6E8A-4147-A177-3AD203B41FA5}">
                      <a16:colId xmlns:a16="http://schemas.microsoft.com/office/drawing/2014/main" val="2365493768"/>
                    </a:ext>
                  </a:extLst>
                </a:gridCol>
              </a:tblGrid>
              <a:tr h="286433">
                <a:tc>
                  <a:txBody>
                    <a:bodyPr/>
                    <a:lstStyle/>
                    <a:p>
                      <a:pPr algn="ctr"/>
                      <a:r>
                        <a:rPr lang="ar-AE" sz="3200" dirty="0"/>
                        <a:t>ب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3200" dirty="0"/>
                        <a:t>ا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3200" dirty="0"/>
                        <a:t>ت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3200" dirty="0"/>
                        <a:t>ك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729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3274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3197053-CDE2-47E9-B981-4FD4C885BB31}"/>
              </a:ext>
            </a:extLst>
          </p:cNvPr>
          <p:cNvSpPr txBox="1"/>
          <p:nvPr/>
        </p:nvSpPr>
        <p:spPr>
          <a:xfrm>
            <a:off x="3555999" y="-49236"/>
            <a:ext cx="827314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lvl="0" indent="-2286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ar-AE" sz="1800" b="1" kern="1200" baseline="0" dirty="0">
              <a:solidFill>
                <a:schemeClr val="tx1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  <a:p>
            <a:pPr marL="228600" marR="0" lvl="0" indent="-2286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ar-AE" sz="1800" b="1" kern="1200" baseline="0" dirty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يبدأ المعلم اعطاء الطلاب صورة و يكتب جميع حروفها و ينقص حرف واحد فقط ( يختار الطالب الحرف الناقص من مجموعة حروف )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38FBF2DF-FEEA-4988-9DDF-C3A27E416D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96621"/>
            <a:ext cx="3384120" cy="2009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58275E45-1A25-4932-A42F-B2FED810C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2810" y="2007060"/>
            <a:ext cx="1531205" cy="2197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C6BB7424-101F-408D-80F9-72AA19E9FB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533898"/>
              </p:ext>
            </p:extLst>
          </p:nvPr>
        </p:nvGraphicFramePr>
        <p:xfrm>
          <a:off x="535494" y="4357187"/>
          <a:ext cx="5025012" cy="57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5004">
                  <a:extLst>
                    <a:ext uri="{9D8B030D-6E8A-4147-A177-3AD203B41FA5}">
                      <a16:colId xmlns:a16="http://schemas.microsoft.com/office/drawing/2014/main" val="3784946502"/>
                    </a:ext>
                  </a:extLst>
                </a:gridCol>
                <a:gridCol w="1675004">
                  <a:extLst>
                    <a:ext uri="{9D8B030D-6E8A-4147-A177-3AD203B41FA5}">
                      <a16:colId xmlns:a16="http://schemas.microsoft.com/office/drawing/2014/main" val="1568896166"/>
                    </a:ext>
                  </a:extLst>
                </a:gridCol>
                <a:gridCol w="1675004">
                  <a:extLst>
                    <a:ext uri="{9D8B030D-6E8A-4147-A177-3AD203B41FA5}">
                      <a16:colId xmlns:a16="http://schemas.microsoft.com/office/drawing/2014/main" val="42510449"/>
                    </a:ext>
                  </a:extLst>
                </a:gridCol>
              </a:tblGrid>
              <a:tr h="499534">
                <a:tc>
                  <a:txBody>
                    <a:bodyPr/>
                    <a:lstStyle/>
                    <a:p>
                      <a:pPr algn="ctr"/>
                      <a:r>
                        <a:rPr lang="ar-AE" sz="3200" dirty="0"/>
                        <a:t>ة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3200" dirty="0"/>
                        <a:t>.........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3200" dirty="0"/>
                        <a:t>ب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590637"/>
                  </a:ext>
                </a:extLst>
              </a:tr>
            </a:tbl>
          </a:graphicData>
        </a:graphic>
      </p:graphicFrame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FD962E69-083F-4D36-9CE4-B321D6DDCC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81384"/>
              </p:ext>
            </p:extLst>
          </p:nvPr>
        </p:nvGraphicFramePr>
        <p:xfrm>
          <a:off x="159026" y="1322516"/>
          <a:ext cx="5560506" cy="5323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60506">
                  <a:extLst>
                    <a:ext uri="{9D8B030D-6E8A-4147-A177-3AD203B41FA5}">
                      <a16:colId xmlns:a16="http://schemas.microsoft.com/office/drawing/2014/main" val="770943235"/>
                    </a:ext>
                  </a:extLst>
                </a:gridCol>
              </a:tblGrid>
              <a:tr h="532321">
                <a:tc>
                  <a:txBody>
                    <a:bodyPr/>
                    <a:lstStyle/>
                    <a:p>
                      <a:pPr algn="ctr"/>
                      <a:r>
                        <a:rPr lang="ar-AE" sz="2400" dirty="0"/>
                        <a:t>ب                ق               ط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62119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1E062DE-A385-4FCF-8A63-9DF4BD93A7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491825"/>
              </p:ext>
            </p:extLst>
          </p:nvPr>
        </p:nvGraphicFramePr>
        <p:xfrm>
          <a:off x="6075805" y="1322516"/>
          <a:ext cx="5560506" cy="5323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60506">
                  <a:extLst>
                    <a:ext uri="{9D8B030D-6E8A-4147-A177-3AD203B41FA5}">
                      <a16:colId xmlns:a16="http://schemas.microsoft.com/office/drawing/2014/main" val="770943235"/>
                    </a:ext>
                  </a:extLst>
                </a:gridCol>
              </a:tblGrid>
              <a:tr h="532321">
                <a:tc>
                  <a:txBody>
                    <a:bodyPr/>
                    <a:lstStyle/>
                    <a:p>
                      <a:pPr algn="ctr"/>
                      <a:r>
                        <a:rPr lang="ar-AE" sz="2400" dirty="0"/>
                        <a:t>ر                س               ك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621198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F383A0F-8456-4D9C-94AF-217B53D252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13130"/>
              </p:ext>
            </p:extLst>
          </p:nvPr>
        </p:nvGraphicFramePr>
        <p:xfrm>
          <a:off x="6354416" y="4357187"/>
          <a:ext cx="5025012" cy="57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6253">
                  <a:extLst>
                    <a:ext uri="{9D8B030D-6E8A-4147-A177-3AD203B41FA5}">
                      <a16:colId xmlns:a16="http://schemas.microsoft.com/office/drawing/2014/main" val="3728032586"/>
                    </a:ext>
                  </a:extLst>
                </a:gridCol>
                <a:gridCol w="1256253">
                  <a:extLst>
                    <a:ext uri="{9D8B030D-6E8A-4147-A177-3AD203B41FA5}">
                      <a16:colId xmlns:a16="http://schemas.microsoft.com/office/drawing/2014/main" val="139898271"/>
                    </a:ext>
                  </a:extLst>
                </a:gridCol>
                <a:gridCol w="1256253">
                  <a:extLst>
                    <a:ext uri="{9D8B030D-6E8A-4147-A177-3AD203B41FA5}">
                      <a16:colId xmlns:a16="http://schemas.microsoft.com/office/drawing/2014/main" val="3158343032"/>
                    </a:ext>
                  </a:extLst>
                </a:gridCol>
                <a:gridCol w="1256253">
                  <a:extLst>
                    <a:ext uri="{9D8B030D-6E8A-4147-A177-3AD203B41FA5}">
                      <a16:colId xmlns:a16="http://schemas.microsoft.com/office/drawing/2014/main" val="2365493768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ar-AE" sz="3200" dirty="0"/>
                        <a:t>ي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3200" dirty="0"/>
                        <a:t>س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3200" dirty="0"/>
                        <a:t>ر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3200" dirty="0"/>
                        <a:t>…….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729299"/>
                  </a:ext>
                </a:extLst>
              </a:tr>
            </a:tbl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C815470-EDCF-469A-8C3C-BA2A1D84B84B}"/>
              </a:ext>
            </a:extLst>
          </p:cNvPr>
          <p:cNvCxnSpPr/>
          <p:nvPr/>
        </p:nvCxnSpPr>
        <p:spPr>
          <a:xfrm>
            <a:off x="5950226" y="967409"/>
            <a:ext cx="0" cy="443947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4566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CB5AA2-1D5C-4880-A73E-800189B4D866}"/>
              </a:ext>
            </a:extLst>
          </p:cNvPr>
          <p:cNvSpPr txBox="1"/>
          <p:nvPr/>
        </p:nvSpPr>
        <p:spPr>
          <a:xfrm>
            <a:off x="5380383" y="23342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</a:t>
            </a:r>
            <a:r>
              <a:rPr lang="ar-AE" sz="1800" b="1" kern="1200" baseline="0" dirty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عطي المعلم الطالب صورة مع مجموعة حروفها و على الطالب ترتيب الكلمة و يكون حروف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EFE76F-4E9E-4D76-B465-4EB315BF3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849" y="1363232"/>
            <a:ext cx="3378779" cy="1685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113B6AB-9735-4A2A-9E4C-F6B13B6AA8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201531"/>
              </p:ext>
            </p:extLst>
          </p:nvPr>
        </p:nvGraphicFramePr>
        <p:xfrm>
          <a:off x="343339" y="3416697"/>
          <a:ext cx="5037044" cy="6817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9261">
                  <a:extLst>
                    <a:ext uri="{9D8B030D-6E8A-4147-A177-3AD203B41FA5}">
                      <a16:colId xmlns:a16="http://schemas.microsoft.com/office/drawing/2014/main" val="3728032586"/>
                    </a:ext>
                  </a:extLst>
                </a:gridCol>
                <a:gridCol w="1259261">
                  <a:extLst>
                    <a:ext uri="{9D8B030D-6E8A-4147-A177-3AD203B41FA5}">
                      <a16:colId xmlns:a16="http://schemas.microsoft.com/office/drawing/2014/main" val="139898271"/>
                    </a:ext>
                  </a:extLst>
                </a:gridCol>
                <a:gridCol w="1259261">
                  <a:extLst>
                    <a:ext uri="{9D8B030D-6E8A-4147-A177-3AD203B41FA5}">
                      <a16:colId xmlns:a16="http://schemas.microsoft.com/office/drawing/2014/main" val="3158343032"/>
                    </a:ext>
                  </a:extLst>
                </a:gridCol>
                <a:gridCol w="1259261">
                  <a:extLst>
                    <a:ext uri="{9D8B030D-6E8A-4147-A177-3AD203B41FA5}">
                      <a16:colId xmlns:a16="http://schemas.microsoft.com/office/drawing/2014/main" val="2365493768"/>
                    </a:ext>
                  </a:extLst>
                </a:gridCol>
              </a:tblGrid>
              <a:tr h="681798">
                <a:tc>
                  <a:txBody>
                    <a:bodyPr/>
                    <a:lstStyle/>
                    <a:p>
                      <a:pPr algn="ctr"/>
                      <a:r>
                        <a:rPr lang="ar-AE" sz="3200" dirty="0"/>
                        <a:t>ب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3200" dirty="0"/>
                        <a:t>ك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3200" dirty="0"/>
                        <a:t>ت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3200" dirty="0"/>
                        <a:t>ا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729299"/>
                  </a:ext>
                </a:extLst>
              </a:tr>
            </a:tbl>
          </a:graphicData>
        </a:graphic>
      </p:graphicFrame>
      <p:pic>
        <p:nvPicPr>
          <p:cNvPr id="9" name="Picture 4">
            <a:extLst>
              <a:ext uri="{FF2B5EF4-FFF2-40B4-BE49-F238E27FC236}">
                <a16:creationId xmlns:a16="http://schemas.microsoft.com/office/drawing/2014/main" id="{C5454D49-4BB3-48A7-983B-205E084C9F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4699" y="1363232"/>
            <a:ext cx="2557210" cy="1845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Table 6">
            <a:extLst>
              <a:ext uri="{FF2B5EF4-FFF2-40B4-BE49-F238E27FC236}">
                <a16:creationId xmlns:a16="http://schemas.microsoft.com/office/drawing/2014/main" id="{5021E41A-09C5-49D1-9B65-8B797ACF45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248251"/>
              </p:ext>
            </p:extLst>
          </p:nvPr>
        </p:nvGraphicFramePr>
        <p:xfrm>
          <a:off x="6200798" y="3428999"/>
          <a:ext cx="5025012" cy="6694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5004">
                  <a:extLst>
                    <a:ext uri="{9D8B030D-6E8A-4147-A177-3AD203B41FA5}">
                      <a16:colId xmlns:a16="http://schemas.microsoft.com/office/drawing/2014/main" val="3784946502"/>
                    </a:ext>
                  </a:extLst>
                </a:gridCol>
                <a:gridCol w="1675004">
                  <a:extLst>
                    <a:ext uri="{9D8B030D-6E8A-4147-A177-3AD203B41FA5}">
                      <a16:colId xmlns:a16="http://schemas.microsoft.com/office/drawing/2014/main" val="1568896166"/>
                    </a:ext>
                  </a:extLst>
                </a:gridCol>
                <a:gridCol w="1675004">
                  <a:extLst>
                    <a:ext uri="{9D8B030D-6E8A-4147-A177-3AD203B41FA5}">
                      <a16:colId xmlns:a16="http://schemas.microsoft.com/office/drawing/2014/main" val="42510449"/>
                    </a:ext>
                  </a:extLst>
                </a:gridCol>
              </a:tblGrid>
              <a:tr h="669495">
                <a:tc>
                  <a:txBody>
                    <a:bodyPr/>
                    <a:lstStyle/>
                    <a:p>
                      <a:pPr algn="ctr"/>
                      <a:r>
                        <a:rPr lang="ar-AE" sz="3200" dirty="0"/>
                        <a:t>م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3200" dirty="0"/>
                        <a:t>ز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3200" dirty="0"/>
                        <a:t>و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590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8066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063119"/>
              </p:ext>
            </p:extLst>
          </p:nvPr>
        </p:nvGraphicFramePr>
        <p:xfrm>
          <a:off x="136479" y="173255"/>
          <a:ext cx="11943226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تركيب كلمة من 3 -4 </a:t>
                      </a:r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حروف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 </a:t>
                      </a: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أنشطة و أوراق عمل مختلفة يمكن للمعلم استخدامها :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kern="1200" dirty="0">
                        <a:solidFill>
                          <a:srgbClr val="5B9BD5">
                            <a:lumMod val="50000"/>
                          </a:srgb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200" kern="1200" dirty="0">
                        <a:solidFill>
                          <a:srgbClr val="5B9BD5">
                            <a:lumMod val="50000"/>
                          </a:srgb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342900" indent="-342900" algn="r" rtl="1">
                        <a:buAutoNum type="arabicPeriod" startAt="2"/>
                      </a:pP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فيديو</a:t>
                      </a:r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kern="1200" dirty="0">
                        <a:solidFill>
                          <a:srgbClr val="5B9BD5">
                            <a:lumMod val="50000"/>
                          </a:srgb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42EF-3AAD-44DC-B736-900FDC7B54C3}" type="datetime3">
              <a:rPr lang="en-US" smtClean="0"/>
              <a:t>23 August 2020</a:t>
            </a:fld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7</a:t>
            </a:fld>
            <a:endParaRPr lang="en-GB" dirty="0"/>
          </a:p>
        </p:txBody>
      </p:sp>
      <p:sp>
        <p:nvSpPr>
          <p:cNvPr id="2" name="Rounded Rectangle 4">
            <a:extLst>
              <a:ext uri="{FF2B5EF4-FFF2-40B4-BE49-F238E27FC236}">
                <a16:creationId xmlns:a16="http://schemas.microsoft.com/office/drawing/2014/main" id="{043421BD-CC7B-4B98-A7E1-F4392F87824B}"/>
              </a:ext>
            </a:extLst>
          </p:cNvPr>
          <p:cNvSpPr/>
          <p:nvPr/>
        </p:nvSpPr>
        <p:spPr>
          <a:xfrm>
            <a:off x="5155096" y="2903202"/>
            <a:ext cx="5580351" cy="165554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https://mrsasmaa.com/files/download/%D9%85%D8%AC%D9%85%D9%88%D8%B9%D8%A9-%D8%A3%D9%88%D8%B1%D8%A7%D9%82-%D8%B9%D9%85%D9%84-%D8%AA%D8%AD%D9%84%D9%8A%D9%84-%D9%88%D8%AA%D8%B1%D9%83%D9%8A%D8%A8-%D8%A7%D9%84%D9%83%D9%84%D9%85%D8%A9/</a:t>
            </a:r>
          </a:p>
        </p:txBody>
      </p:sp>
      <p:sp>
        <p:nvSpPr>
          <p:cNvPr id="4" name="Rounded Rectangle 4">
            <a:extLst>
              <a:ext uri="{FF2B5EF4-FFF2-40B4-BE49-F238E27FC236}">
                <a16:creationId xmlns:a16="http://schemas.microsoft.com/office/drawing/2014/main" id="{21502190-D8D0-460A-B496-B32F10F0755D}"/>
              </a:ext>
            </a:extLst>
          </p:cNvPr>
          <p:cNvSpPr/>
          <p:nvPr/>
        </p:nvSpPr>
        <p:spPr>
          <a:xfrm>
            <a:off x="5357784" y="5532503"/>
            <a:ext cx="5174973" cy="55024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https://youtu.be/Aiku0yDEOck</a:t>
            </a:r>
          </a:p>
        </p:txBody>
      </p:sp>
    </p:spTree>
    <p:extLst>
      <p:ext uri="{BB962C8B-B14F-4D97-AF65-F5344CB8AC3E}">
        <p14:creationId xmlns:p14="http://schemas.microsoft.com/office/powerpoint/2010/main" val="976355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80191"/>
              </p:ext>
            </p:extLst>
          </p:nvPr>
        </p:nvGraphicFramePr>
        <p:xfrm>
          <a:off x="136479" y="173255"/>
          <a:ext cx="11943226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تركيب كلمة من 3-4 حروف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 </a:t>
                      </a: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يدرب المعلم الطلاب بتكون كلمات بشكل تدريجي 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يبدأ المعلم اعكاء الطلاب صورة و يكتب جميع حروفها و ينقص حرف واحد فقط ( يختار الطالب الحرف الناقص من مجموعة حروف )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ثم يعطي المعلم الطالب صورة مع مجموعة حروفها و على الطالب ترتيب الكلمة و يكون حروف 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يعطي الطالب صور مع مجوعة حروف و على الطالب ايجاد اسماء الصور من الحروف المتاحة لديه 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يعطي المعلم الطالب مجموعة حروف و يطلب منه تكوين كلمات منها بقدر المستطاع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 أمثلة في الشرائح القادمة )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kern="1200" dirty="0">
                        <a:solidFill>
                          <a:srgbClr val="5B9BD5">
                            <a:lumMod val="50000"/>
                          </a:srgb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kern="1200" dirty="0">
                        <a:solidFill>
                          <a:srgbClr val="5B9BD5">
                            <a:lumMod val="50000"/>
                          </a:srgb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42EF-3AAD-44DC-B736-900FDC7B54C3}" type="datetime3">
              <a:rPr lang="en-US" smtClean="0"/>
              <a:t>23 August 2020</a:t>
            </a:fld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067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434487"/>
              </p:ext>
            </p:extLst>
          </p:nvPr>
        </p:nvGraphicFramePr>
        <p:xfrm>
          <a:off x="193963" y="206375"/>
          <a:ext cx="11804073" cy="64483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هو تركيب كلمة 3-4 حروف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أخرى: تدريب الطالب على تركيب كلمة من 3-4 حروف  من خلال عدة طرق :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التمارين والأنشطة الصفية داخل الغرفة الصفية اجرائياً.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مقدرة الطالب على تكملة الكلمة من خلال: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تركيب الحرف الناقص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ترتيب الحروف المبعثرة لصورة معروضة لتكوين كلمة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تكوين كلمات من مجموعة كبيرة من الحروف للصور المعروضة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تركيب كلمات من مجموعة حروف من غير وجود صور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الرياضي: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وضع مجموعة بطائق على الارض تحتوي على مجموعة حروف ثم عمل مسابقة بين الطلبة ( أسرع طالب يمكن أن يكون أكبر عدد من الكلمات في دقيقة أو على حسب الوقت الذي يحدده المعلم )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الفني: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اعطاء الطلبة مجموعة حرف يكون كلمات منها ثم يصمم لوحة خاصة بالكلمات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الموسيقى: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أغنية ( مجموعة كلمات )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620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أوراق عمل  تدريبية بسيطة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357">
                <a:tc>
                  <a:txBody>
                    <a:bodyPr/>
                    <a:lstStyle/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يستطيع الطالب ايجاد الحرف الناقص لاكتمال تركيب الكلمة     جيد: يستطيع الطالب تركيب كلمات مناسبة للصور أمامه من مجموعة حروف     مرتفع:  يستطيع الطالب تركيب كلمات من مجموعة حروف من غير مشاهدة صور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9267-0502-414C-ADC8-E730C18BC296}" type="datetime3">
              <a:rPr lang="en-US" smtClean="0"/>
              <a:t>23 August 2020</a:t>
            </a:fld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9</a:t>
            </a:fld>
            <a:endParaRPr lang="en-GB" dirty="0"/>
          </a:p>
        </p:txBody>
      </p:sp>
      <p:sp>
        <p:nvSpPr>
          <p:cNvPr id="12" name="Rounded Rectangle 4">
            <a:extLst>
              <a:ext uri="{FF2B5EF4-FFF2-40B4-BE49-F238E27FC236}">
                <a16:creationId xmlns:a16="http://schemas.microsoft.com/office/drawing/2014/main" id="{63215561-8762-45C9-BA1F-17C85CE51210}"/>
              </a:ext>
            </a:extLst>
          </p:cNvPr>
          <p:cNvSpPr/>
          <p:nvPr/>
        </p:nvSpPr>
        <p:spPr>
          <a:xfrm>
            <a:off x="6366484" y="3059668"/>
            <a:ext cx="4249694" cy="36933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https://youtu.be/NBI6uEFWVG8</a:t>
            </a:r>
          </a:p>
        </p:txBody>
      </p:sp>
    </p:spTree>
    <p:extLst>
      <p:ext uri="{BB962C8B-B14F-4D97-AF65-F5344CB8AC3E}">
        <p14:creationId xmlns:p14="http://schemas.microsoft.com/office/powerpoint/2010/main" val="2747801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817</Words>
  <Application>Microsoft Office PowerPoint</Application>
  <PresentationFormat>Widescreen</PresentationFormat>
  <Paragraphs>199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Sakkal Majalla</vt:lpstr>
      <vt:lpstr>Office Theme</vt:lpstr>
      <vt:lpstr>تركيب كلمة من 3-4 حروف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التعرف على الفصول الأربعة</dc:title>
  <dc:creator>m-s.a12@hotmail.com</dc:creator>
  <cp:lastModifiedBy>JUMAH SHUAIB MUSTAFA</cp:lastModifiedBy>
  <cp:revision>32</cp:revision>
  <dcterms:created xsi:type="dcterms:W3CDTF">2020-08-05T15:23:44Z</dcterms:created>
  <dcterms:modified xsi:type="dcterms:W3CDTF">2020-08-23T15:26:28Z</dcterms:modified>
</cp:coreProperties>
</file>