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Lst>
  <p:notesMasterIdLst>
    <p:notesMasterId r:id="rId18"/>
  </p:notesMasterIdLst>
  <p:sldIdLst>
    <p:sldId id="267" r:id="rId6"/>
    <p:sldId id="268" r:id="rId7"/>
    <p:sldId id="257" r:id="rId8"/>
    <p:sldId id="282" r:id="rId9"/>
    <p:sldId id="258" r:id="rId10"/>
    <p:sldId id="270" r:id="rId11"/>
    <p:sldId id="276" r:id="rId12"/>
    <p:sldId id="277" r:id="rId13"/>
    <p:sldId id="278" r:id="rId14"/>
    <p:sldId id="279" r:id="rId15"/>
    <p:sldId id="280" r:id="rId16"/>
    <p:sldId id="25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5" d="100"/>
          <a:sy n="115" d="100"/>
        </p:scale>
        <p:origin x="432" y="84"/>
      </p:cViewPr>
      <p:guideLst/>
    </p:cSldViewPr>
  </p:slideViewPr>
  <p:notesTextViewPr>
    <p:cViewPr>
      <p:scale>
        <a:sx n="1" d="1"/>
        <a:sy n="1" d="1"/>
      </p:scale>
      <p:origin x="0" y="0"/>
    </p:cViewPr>
  </p:notesTextViewPr>
  <p:notesViewPr>
    <p:cSldViewPr snapToGrid="0">
      <p:cViewPr varScale="1">
        <p:scale>
          <a:sx n="50" d="100"/>
          <a:sy n="50" d="100"/>
        </p:scale>
        <p:origin x="2640"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284D9-1D4B-468A-A010-F649C632A758}" type="datetimeFigureOut">
              <a:rPr lang="en-US" smtClean="0"/>
              <a:t>8/30/2020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DD44-B744-42AC-B498-54EF3C6033B8}" type="slidenum">
              <a:rPr lang="en-US" smtClean="0"/>
              <a:t>‹#›</a:t>
            </a:fld>
            <a:endParaRPr lang="en-US"/>
          </a:p>
        </p:txBody>
      </p:sp>
    </p:spTree>
    <p:extLst>
      <p:ext uri="{BB962C8B-B14F-4D97-AF65-F5344CB8AC3E}">
        <p14:creationId xmlns:p14="http://schemas.microsoft.com/office/powerpoint/2010/main" val="3138303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0817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4802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7237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07136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20F5DDA-372B-43CF-86FE-C9B6645BBCC7}" type="datetime3">
              <a:rPr lang="en-US" smtClean="0"/>
              <a:t>30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853342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52F16D-244F-47C2-842A-9317BC736D29}" type="datetime3">
              <a:rPr lang="en-US" smtClean="0"/>
              <a:t>30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203488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1A787B-4AB8-4174-BC68-AD1479FF75F2}" type="datetime3">
              <a:rPr lang="en-US" smtClean="0"/>
              <a:t>30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27966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79667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Layout 1">
    <p:spTree>
      <p:nvGrpSpPr>
        <p:cNvPr id="1" name=""/>
        <p:cNvGrpSpPr/>
        <p:nvPr/>
      </p:nvGrpSpPr>
      <p:grpSpPr>
        <a:xfrm>
          <a:off x="0" y="0"/>
          <a:ext cx="0" cy="0"/>
          <a:chOff x="0" y="0"/>
          <a:chExt cx="0" cy="0"/>
        </a:xfrm>
      </p:grpSpPr>
      <p:grpSp>
        <p:nvGrpSpPr>
          <p:cNvPr id="7" name="Graphic 16">
            <a:extLst>
              <a:ext uri="{FF2B5EF4-FFF2-40B4-BE49-F238E27FC236}">
                <a16:creationId xmlns:a16="http://schemas.microsoft.com/office/drawing/2014/main" id="{AD638337-297E-49B3-AE0F-B36EC9D01661}"/>
              </a:ext>
            </a:extLst>
          </p:cNvPr>
          <p:cNvGrpSpPr/>
          <p:nvPr userDrawn="1"/>
        </p:nvGrpSpPr>
        <p:grpSpPr>
          <a:xfrm>
            <a:off x="10962579" y="5678327"/>
            <a:ext cx="1234800" cy="1051200"/>
            <a:chOff x="5626893" y="3026568"/>
            <a:chExt cx="937260" cy="800760"/>
          </a:xfrm>
        </p:grpSpPr>
        <p:sp>
          <p:nvSpPr>
            <p:cNvPr id="8" name="Freeform: Shape 7">
              <a:extLst>
                <a:ext uri="{FF2B5EF4-FFF2-40B4-BE49-F238E27FC236}">
                  <a16:creationId xmlns:a16="http://schemas.microsoft.com/office/drawing/2014/main" id="{2FA8DCE5-120B-4D39-B899-95EBEC388DEA}"/>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9" name="Freeform: Shape 8">
              <a:extLst>
                <a:ext uri="{FF2B5EF4-FFF2-40B4-BE49-F238E27FC236}">
                  <a16:creationId xmlns:a16="http://schemas.microsoft.com/office/drawing/2014/main" id="{53F4B5D3-A813-434A-B7AA-8FEE19B9CF16}"/>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3" name="Text Placeholder 2">
            <a:extLst>
              <a:ext uri="{FF2B5EF4-FFF2-40B4-BE49-F238E27FC236}">
                <a16:creationId xmlns:a16="http://schemas.microsoft.com/office/drawing/2014/main" id="{B6DFBA5C-859C-4C16-8ECF-9FCA37E77DD4}"/>
              </a:ext>
            </a:extLst>
          </p:cNvPr>
          <p:cNvSpPr>
            <a:spLocks noGrp="1"/>
          </p:cNvSpPr>
          <p:nvPr>
            <p:ph type="body" idx="1" hasCustomPrompt="1"/>
          </p:nvPr>
        </p:nvSpPr>
        <p:spPr>
          <a:xfrm>
            <a:off x="748030" y="2442380"/>
            <a:ext cx="3913632" cy="804672"/>
          </a:xfrm>
          <a:gradFill>
            <a:gsLst>
              <a:gs pos="0">
                <a:schemeClr val="tx2"/>
              </a:gs>
              <a:gs pos="100000">
                <a:schemeClr val="tx1"/>
              </a:gs>
            </a:gsLst>
            <a:lin ang="10800000" scaled="1"/>
          </a:gradFill>
        </p:spPr>
        <p:txBody>
          <a:bodyPr lIns="144000" tIns="72000" bIns="72000" anchor="ctr" anchorCtr="0">
            <a:normAutofit/>
          </a:bodyPr>
          <a:lstStyle>
            <a:lvl1pPr marL="0" indent="0">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 name="Date Placeholder 3">
            <a:extLst>
              <a:ext uri="{FF2B5EF4-FFF2-40B4-BE49-F238E27FC236}">
                <a16:creationId xmlns:a16="http://schemas.microsoft.com/office/drawing/2014/main" id="{4DBF8466-F90A-4774-B172-0061F1A7985F}"/>
              </a:ext>
            </a:extLst>
          </p:cNvPr>
          <p:cNvSpPr>
            <a:spLocks noGrp="1"/>
          </p:cNvSpPr>
          <p:nvPr>
            <p:ph type="dt" sz="half" idx="10"/>
          </p:nvPr>
        </p:nvSpPr>
        <p:spPr/>
        <p:txBody>
          <a:bodyPr/>
          <a:lstStyle/>
          <a:p>
            <a:fld id="{D17A6D05-D16B-4603-A323-876374AD20C5}" type="datetime3">
              <a:rPr lang="en-US" noProof="0" smtClean="0"/>
              <a:t>30 August 2020</a:t>
            </a:fld>
            <a:endParaRPr lang="en-US" noProof="0" dirty="0"/>
          </a:p>
        </p:txBody>
      </p:sp>
      <p:sp>
        <p:nvSpPr>
          <p:cNvPr id="5" name="Footer Placeholder 4">
            <a:extLst>
              <a:ext uri="{FF2B5EF4-FFF2-40B4-BE49-F238E27FC236}">
                <a16:creationId xmlns:a16="http://schemas.microsoft.com/office/drawing/2014/main" id="{7BC76C28-113A-459C-BD12-125E112B10B7}"/>
              </a:ext>
            </a:extLst>
          </p:cNvPr>
          <p:cNvSpPr>
            <a:spLocks noGrp="1"/>
          </p:cNvSpPr>
          <p:nvPr>
            <p:ph type="ftr" sz="quarter" idx="11"/>
          </p:nvPr>
        </p:nvSpPr>
        <p:spPr/>
        <p:txBody>
          <a:bodyPr lIns="0"/>
          <a:lstStyle/>
          <a:p>
            <a:endParaRPr lang="en-US" noProof="0" dirty="0"/>
          </a:p>
        </p:txBody>
      </p:sp>
      <p:sp>
        <p:nvSpPr>
          <p:cNvPr id="6" name="Slide Number Placeholder 5">
            <a:extLst>
              <a:ext uri="{FF2B5EF4-FFF2-40B4-BE49-F238E27FC236}">
                <a16:creationId xmlns:a16="http://schemas.microsoft.com/office/drawing/2014/main" id="{6D51ADD0-1305-43DD-A03D-2FE3B5D0EB62}"/>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0" name="Graphic 23">
            <a:extLst>
              <a:ext uri="{FF2B5EF4-FFF2-40B4-BE49-F238E27FC236}">
                <a16:creationId xmlns:a16="http://schemas.microsoft.com/office/drawing/2014/main" id="{74E08599-4D6A-4CDA-9228-3DBD31E1E64D}"/>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11" name="Graphic 6">
            <a:extLst>
              <a:ext uri="{FF2B5EF4-FFF2-40B4-BE49-F238E27FC236}">
                <a16:creationId xmlns:a16="http://schemas.microsoft.com/office/drawing/2014/main" id="{548D0821-4E36-47CF-A7AC-8FB339F5F24A}"/>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13" name="Title 1">
            <a:extLst>
              <a:ext uri="{FF2B5EF4-FFF2-40B4-BE49-F238E27FC236}">
                <a16:creationId xmlns:a16="http://schemas.microsoft.com/office/drawing/2014/main" id="{F708432B-D626-47BC-8C1E-E5F2ADCDCE43}"/>
              </a:ext>
            </a:extLst>
          </p:cNvPr>
          <p:cNvSpPr>
            <a:spLocks noGrp="1"/>
          </p:cNvSpPr>
          <p:nvPr>
            <p:ph type="title" hasCustomPrompt="1"/>
          </p:nvPr>
        </p:nvSpPr>
        <p:spPr>
          <a:xfrm rot="-360000">
            <a:off x="846111" y="974881"/>
            <a:ext cx="3933620" cy="734415"/>
          </a:xfrm>
        </p:spPr>
        <p:txBody>
          <a:bodyPr anchor="b">
            <a:normAutofit/>
          </a:bodyPr>
          <a:lstStyle>
            <a:lvl1pPr>
              <a:defRPr sz="4000">
                <a:solidFill>
                  <a:schemeClr val="bg1"/>
                </a:solidFill>
              </a:defRPr>
            </a:lvl1pPr>
          </a:lstStyle>
          <a:p>
            <a:r>
              <a:rPr lang="en-US" noProof="0"/>
              <a:t>Text Layout 1</a:t>
            </a:r>
          </a:p>
        </p:txBody>
      </p:sp>
      <p:sp>
        <p:nvSpPr>
          <p:cNvPr id="17" name="Text Placeholder 16">
            <a:extLst>
              <a:ext uri="{FF2B5EF4-FFF2-40B4-BE49-F238E27FC236}">
                <a16:creationId xmlns:a16="http://schemas.microsoft.com/office/drawing/2014/main" id="{B8041375-FFF3-48A5-8985-52AD4D496A62}"/>
              </a:ext>
            </a:extLst>
          </p:cNvPr>
          <p:cNvSpPr>
            <a:spLocks noGrp="1"/>
          </p:cNvSpPr>
          <p:nvPr>
            <p:ph type="body" sz="quarter" idx="13"/>
          </p:nvPr>
        </p:nvSpPr>
        <p:spPr>
          <a:xfrm>
            <a:off x="808990" y="3392622"/>
            <a:ext cx="3913188" cy="2249488"/>
          </a:xfrm>
        </p:spPr>
        <p:txBody>
          <a:bodyPr>
            <a:normAutofit/>
          </a:bodyPr>
          <a:lstStyle>
            <a:lvl1pPr marL="180000" indent="-180000">
              <a:spcBef>
                <a:spcPts val="600"/>
              </a:spcBef>
              <a:buClr>
                <a:schemeClr val="accent2"/>
              </a:buClr>
              <a:defRPr sz="1600" b="0">
                <a:latin typeface="+mn-lt"/>
              </a:defRPr>
            </a:lvl1pPr>
            <a:lvl2pPr marL="457200" indent="0">
              <a:buNone/>
              <a:defRPr sz="1600">
                <a:latin typeface="Franklin Gothic Book" panose="020B0503020102020204" pitchFamily="34" charset="0"/>
              </a:defRPr>
            </a:lvl2pPr>
            <a:lvl3pPr>
              <a:defRPr sz="1600">
                <a:latin typeface="Franklin Gothic Book" panose="020B0503020102020204" pitchFamily="34" charset="0"/>
              </a:defRPr>
            </a:lvl3pPr>
            <a:lvl4pPr>
              <a:defRPr sz="1600">
                <a:latin typeface="Franklin Gothic Book" panose="020B0503020102020204" pitchFamily="34" charset="0"/>
              </a:defRPr>
            </a:lvl4pPr>
            <a:lvl5pPr>
              <a:defRPr sz="1600">
                <a:latin typeface="Franklin Gothic Book" panose="020B0503020102020204" pitchFamily="34" charset="0"/>
              </a:defRPr>
            </a:lvl5pPr>
          </a:lstStyle>
          <a:p>
            <a:pPr lvl="0"/>
            <a:r>
              <a:rPr lang="en-US" noProof="0"/>
              <a:t>Edit Master text styles</a:t>
            </a:r>
          </a:p>
        </p:txBody>
      </p:sp>
      <p:grpSp>
        <p:nvGrpSpPr>
          <p:cNvPr id="19" name="Graphic 17">
            <a:extLst>
              <a:ext uri="{FF2B5EF4-FFF2-40B4-BE49-F238E27FC236}">
                <a16:creationId xmlns:a16="http://schemas.microsoft.com/office/drawing/2014/main" id="{1CF7F5A7-666B-4C97-8F1C-0930361F612E}"/>
              </a:ext>
            </a:extLst>
          </p:cNvPr>
          <p:cNvGrpSpPr/>
          <p:nvPr/>
        </p:nvGrpSpPr>
        <p:grpSpPr>
          <a:xfrm>
            <a:off x="5530724" y="0"/>
            <a:ext cx="6340653" cy="6429600"/>
            <a:chOff x="5530724" y="0"/>
            <a:chExt cx="6340653" cy="6429600"/>
          </a:xfrm>
        </p:grpSpPr>
        <p:sp>
          <p:nvSpPr>
            <p:cNvPr id="20" name="Freeform: Shape 19">
              <a:extLst>
                <a:ext uri="{FF2B5EF4-FFF2-40B4-BE49-F238E27FC236}">
                  <a16:creationId xmlns:a16="http://schemas.microsoft.com/office/drawing/2014/main" id="{E7BC95EC-0C9A-48BD-BC1E-AF1C1DA9C02C}"/>
                </a:ext>
              </a:extLst>
            </p:cNvPr>
            <p:cNvSpPr/>
            <p:nvPr/>
          </p:nvSpPr>
          <p:spPr>
            <a:xfrm>
              <a:off x="5518024" y="-12700"/>
              <a:ext cx="2287209" cy="5565543"/>
            </a:xfrm>
            <a:custGeom>
              <a:avLst/>
              <a:gdLst>
                <a:gd name="connsiteX0" fmla="*/ 1132162 w 2287209"/>
                <a:gd name="connsiteY0" fmla="*/ 5560454 h 5565543"/>
                <a:gd name="connsiteX1" fmla="*/ 2283391 w 2287209"/>
                <a:gd name="connsiteY1" fmla="*/ 12700 h 5565543"/>
                <a:gd name="connsiteX2" fmla="*/ 552736 w 2287209"/>
                <a:gd name="connsiteY2" fmla="*/ 12700 h 5565543"/>
                <a:gd name="connsiteX3" fmla="*/ 12700 w 2287209"/>
                <a:gd name="connsiteY3" fmla="*/ 5359688 h 5565543"/>
                <a:gd name="connsiteX4" fmla="*/ 1132162 w 2287209"/>
                <a:gd name="connsiteY4" fmla="*/ 5560454 h 55655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7209" h="5565543">
                  <a:moveTo>
                    <a:pt x="1132162" y="5560454"/>
                  </a:moveTo>
                  <a:lnTo>
                    <a:pt x="2283391" y="12700"/>
                  </a:lnTo>
                  <a:lnTo>
                    <a:pt x="552736" y="12700"/>
                  </a:lnTo>
                  <a:cubicBezTo>
                    <a:pt x="569255" y="560360"/>
                    <a:pt x="573067" y="2477804"/>
                    <a:pt x="12700" y="5359688"/>
                  </a:cubicBezTo>
                  <a:cubicBezTo>
                    <a:pt x="363406" y="5395267"/>
                    <a:pt x="1132162" y="5560454"/>
                    <a:pt x="1132162" y="5560454"/>
                  </a:cubicBezTo>
                  <a:close/>
                </a:path>
              </a:pathLst>
            </a:custGeom>
            <a:gradFill flip="none" rotWithShape="1">
              <a:gsLst>
                <a:gs pos="3000">
                  <a:schemeClr val="accent5">
                    <a:alpha val="6000"/>
                  </a:schemeClr>
                </a:gs>
                <a:gs pos="100000">
                  <a:schemeClr val="accent5">
                    <a:alpha val="50000"/>
                  </a:schemeClr>
                </a:gs>
              </a:gsLst>
              <a:lin ang="5880000" scaled="0"/>
              <a:tileRect/>
            </a:gradFill>
            <a:ln w="12694" cap="flat">
              <a:noFill/>
              <a:prstDash val="solid"/>
              <a:miter/>
            </a:ln>
          </p:spPr>
          <p:txBody>
            <a:bodyPr rtlCol="0" anchor="ctr"/>
            <a:lstStyle/>
            <a:p>
              <a:endParaRPr lang="en-US" noProof="0" dirty="0"/>
            </a:p>
          </p:txBody>
        </p:sp>
        <p:sp>
          <p:nvSpPr>
            <p:cNvPr id="21" name="Freeform: Shape 20">
              <a:extLst>
                <a:ext uri="{FF2B5EF4-FFF2-40B4-BE49-F238E27FC236}">
                  <a16:creationId xmlns:a16="http://schemas.microsoft.com/office/drawing/2014/main" id="{DF5F80F8-FA23-4496-B401-E10D70AC21A8}"/>
                </a:ext>
              </a:extLst>
            </p:cNvPr>
            <p:cNvSpPr/>
            <p:nvPr/>
          </p:nvSpPr>
          <p:spPr>
            <a:xfrm>
              <a:off x="5537084" y="-12700"/>
              <a:ext cx="6340653" cy="6455013"/>
            </a:xfrm>
            <a:custGeom>
              <a:avLst/>
              <a:gdLst>
                <a:gd name="connsiteX0" fmla="*/ 5080140 w 6340653"/>
                <a:gd name="connsiteY0" fmla="*/ 6446112 h 6455013"/>
                <a:gd name="connsiteX1" fmla="*/ 6334294 w 6340653"/>
                <a:gd name="connsiteY1" fmla="*/ 545112 h 6455013"/>
                <a:gd name="connsiteX2" fmla="*/ 3831070 w 6340653"/>
                <a:gd name="connsiteY2" fmla="*/ 12700 h 6455013"/>
                <a:gd name="connsiteX3" fmla="*/ 1151222 w 6340653"/>
                <a:gd name="connsiteY3" fmla="*/ 12700 h 6455013"/>
                <a:gd name="connsiteX4" fmla="*/ 12700 w 6340653"/>
                <a:gd name="connsiteY4" fmla="*/ 5369854 h 6455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40653" h="6455013">
                  <a:moveTo>
                    <a:pt x="5080140" y="6446112"/>
                  </a:moveTo>
                  <a:lnTo>
                    <a:pt x="6334294" y="545112"/>
                  </a:lnTo>
                  <a:lnTo>
                    <a:pt x="3831070" y="12700"/>
                  </a:lnTo>
                  <a:lnTo>
                    <a:pt x="1151222" y="12700"/>
                  </a:lnTo>
                  <a:lnTo>
                    <a:pt x="12700" y="5369854"/>
                  </a:lnTo>
                  <a:close/>
                </a:path>
              </a:pathLst>
            </a:custGeom>
            <a:gradFill>
              <a:gsLst>
                <a:gs pos="3000">
                  <a:schemeClr val="accent5"/>
                </a:gs>
                <a:gs pos="100000">
                  <a:schemeClr val="bg2"/>
                </a:gs>
              </a:gsLst>
              <a:lin ang="0" scaled="1"/>
            </a:gradFill>
            <a:ln w="12694" cap="flat">
              <a:noFill/>
              <a:prstDash val="solid"/>
              <a:miter/>
            </a:ln>
          </p:spPr>
          <p:txBody>
            <a:bodyPr rtlCol="0" anchor="ctr"/>
            <a:lstStyle/>
            <a:p>
              <a:endParaRPr lang="en-US" noProof="0" dirty="0"/>
            </a:p>
          </p:txBody>
        </p:sp>
        <p:sp>
          <p:nvSpPr>
            <p:cNvPr id="22" name="Freeform: Shape 21">
              <a:extLst>
                <a:ext uri="{FF2B5EF4-FFF2-40B4-BE49-F238E27FC236}">
                  <a16:creationId xmlns:a16="http://schemas.microsoft.com/office/drawing/2014/main" id="{65F2E539-DDA4-47DC-A929-17C7DB4D8C88}"/>
                </a:ext>
              </a:extLst>
            </p:cNvPr>
            <p:cNvSpPr/>
            <p:nvPr/>
          </p:nvSpPr>
          <p:spPr>
            <a:xfrm>
              <a:off x="5830609" y="-12700"/>
              <a:ext cx="5756144" cy="6150052"/>
            </a:xfrm>
            <a:custGeom>
              <a:avLst/>
              <a:gdLst>
                <a:gd name="connsiteX0" fmla="*/ 5715476 w 5756143"/>
                <a:gd name="connsiteY0" fmla="*/ 764938 h 6150052"/>
                <a:gd name="connsiteX1" fmla="*/ 4579496 w 5756143"/>
                <a:gd name="connsiteY1" fmla="*/ 6113197 h 6150052"/>
                <a:gd name="connsiteX2" fmla="*/ 43196 w 5756143"/>
                <a:gd name="connsiteY2" fmla="*/ 5150027 h 6150052"/>
                <a:gd name="connsiteX3" fmla="*/ 1134704 w 5756143"/>
                <a:gd name="connsiteY3" fmla="*/ 12700 h 6150052"/>
                <a:gd name="connsiteX4" fmla="*/ 1109290 w 5756143"/>
                <a:gd name="connsiteY4" fmla="*/ 12700 h 6150052"/>
                <a:gd name="connsiteX5" fmla="*/ 12700 w 5756143"/>
                <a:gd name="connsiteY5" fmla="*/ 5169087 h 6150052"/>
                <a:gd name="connsiteX6" fmla="*/ 4598556 w 5756143"/>
                <a:gd name="connsiteY6" fmla="*/ 6143693 h 6150052"/>
                <a:gd name="connsiteX7" fmla="*/ 5743431 w 5756143"/>
                <a:gd name="connsiteY7" fmla="*/ 757314 h 6150052"/>
                <a:gd name="connsiteX8" fmla="*/ 5745972 w 5756143"/>
                <a:gd name="connsiteY8" fmla="*/ 744607 h 6150052"/>
                <a:gd name="connsiteX9" fmla="*/ 2299910 w 5756143"/>
                <a:gd name="connsiteY9" fmla="*/ 12700 h 6150052"/>
                <a:gd name="connsiteX10" fmla="*/ 2177925 w 5756143"/>
                <a:gd name="connsiteY10" fmla="*/ 12700 h 6150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756143" h="6150052">
                  <a:moveTo>
                    <a:pt x="5715476" y="764938"/>
                  </a:moveTo>
                  <a:lnTo>
                    <a:pt x="4579496" y="6113197"/>
                  </a:lnTo>
                  <a:lnTo>
                    <a:pt x="43196" y="5150027"/>
                  </a:lnTo>
                  <a:lnTo>
                    <a:pt x="1134704" y="12700"/>
                  </a:lnTo>
                  <a:lnTo>
                    <a:pt x="1109290" y="12700"/>
                  </a:lnTo>
                  <a:lnTo>
                    <a:pt x="12700" y="5169087"/>
                  </a:lnTo>
                  <a:lnTo>
                    <a:pt x="4598556" y="6143693"/>
                  </a:lnTo>
                  <a:lnTo>
                    <a:pt x="5743431" y="757314"/>
                  </a:lnTo>
                  <a:lnTo>
                    <a:pt x="5745972" y="744607"/>
                  </a:lnTo>
                  <a:lnTo>
                    <a:pt x="2299910" y="12700"/>
                  </a:lnTo>
                  <a:lnTo>
                    <a:pt x="2177925" y="12700"/>
                  </a:lnTo>
                  <a:close/>
                </a:path>
              </a:pathLst>
            </a:custGeom>
            <a:solidFill>
              <a:schemeClr val="bg1"/>
            </a:solidFill>
            <a:ln w="12694" cap="flat">
              <a:noFill/>
              <a:prstDash val="solid"/>
              <a:miter/>
            </a:ln>
          </p:spPr>
          <p:txBody>
            <a:bodyPr rtlCol="0" anchor="ctr"/>
            <a:lstStyle/>
            <a:p>
              <a:endParaRPr lang="en-US" noProof="0" dirty="0"/>
            </a:p>
          </p:txBody>
        </p:sp>
      </p:grpSp>
      <p:sp>
        <p:nvSpPr>
          <p:cNvPr id="24" name="Picture Placeholder 23">
            <a:extLst>
              <a:ext uri="{FF2B5EF4-FFF2-40B4-BE49-F238E27FC236}">
                <a16:creationId xmlns:a16="http://schemas.microsoft.com/office/drawing/2014/main" id="{76641E2E-882B-485E-AD7C-2BC054BEA520}"/>
              </a:ext>
            </a:extLst>
          </p:cNvPr>
          <p:cNvSpPr>
            <a:spLocks noGrp="1"/>
          </p:cNvSpPr>
          <p:nvPr>
            <p:ph type="pic" sz="quarter" idx="14"/>
          </p:nvPr>
        </p:nvSpPr>
        <p:spPr>
          <a:xfrm rot="720000">
            <a:off x="6384187" y="209524"/>
            <a:ext cx="4647699" cy="5472101"/>
          </a:xfrm>
          <a:custGeom>
            <a:avLst/>
            <a:gdLst>
              <a:gd name="connsiteX0" fmla="*/ 0 w 4643879"/>
              <a:gd name="connsiteY0" fmla="*/ 5462044 h 5462044"/>
              <a:gd name="connsiteX1" fmla="*/ 1160970 w 4643879"/>
              <a:gd name="connsiteY1" fmla="*/ 0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1026146 w 4643879"/>
              <a:gd name="connsiteY2" fmla="*/ 8068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11990 w 4643879"/>
              <a:gd name="connsiteY1" fmla="*/ 13839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4634592 w 4643879"/>
              <a:gd name="connsiteY4" fmla="*/ 5460922 h 5462044"/>
              <a:gd name="connsiteX5" fmla="*/ 0 w 4643879"/>
              <a:gd name="connsiteY5" fmla="*/ 5462044 h 546204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72101 h 5472101"/>
              <a:gd name="connsiteX1" fmla="*/ 8345 w 4647218"/>
              <a:gd name="connsiteY1" fmla="*/ 21518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0 w 4647218"/>
              <a:gd name="connsiteY0" fmla="*/ 5472101 h 5472101"/>
              <a:gd name="connsiteX1" fmla="*/ 5908 w 4647218"/>
              <a:gd name="connsiteY1" fmla="*/ 22456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38412 w 4647699"/>
              <a:gd name="connsiteY4" fmla="*/ 5465839 h 5472101"/>
              <a:gd name="connsiteX5" fmla="*/ 481 w 4647699"/>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43537 w 4647699"/>
              <a:gd name="connsiteY4" fmla="*/ 5464749 h 5472101"/>
              <a:gd name="connsiteX5" fmla="*/ 481 w 4647699"/>
              <a:gd name="connsiteY5" fmla="*/ 5472101 h 5472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7699" h="5472101">
                <a:moveTo>
                  <a:pt x="481" y="5472101"/>
                </a:moveTo>
                <a:cubicBezTo>
                  <a:pt x="4478" y="3656033"/>
                  <a:pt x="-2747" y="2037289"/>
                  <a:pt x="1250" y="221221"/>
                </a:cubicBezTo>
                <a:lnTo>
                  <a:pt x="1049359" y="0"/>
                </a:lnTo>
                <a:lnTo>
                  <a:pt x="4647699" y="4917"/>
                </a:lnTo>
                <a:cubicBezTo>
                  <a:pt x="4644603" y="1825224"/>
                  <a:pt x="4646633" y="3644442"/>
                  <a:pt x="4643537" y="5464749"/>
                </a:cubicBezTo>
                <a:lnTo>
                  <a:pt x="481" y="5472101"/>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Tree>
    <p:extLst>
      <p:ext uri="{BB962C8B-B14F-4D97-AF65-F5344CB8AC3E}">
        <p14:creationId xmlns:p14="http://schemas.microsoft.com/office/powerpoint/2010/main" val="6692572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68C1685-7933-4893-93CD-584791D7F10F}" type="datetime3">
              <a:rPr lang="en-US" smtClean="0"/>
              <a:t>30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6710078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C1780D-DAAC-4CAC-AE62-1A67156FB528}" type="datetime3">
              <a:rPr lang="en-US" smtClean="0"/>
              <a:t>30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45421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6D25B4-CC4C-4EFB-A44E-87BF4A4DC3F4}" type="datetime3">
              <a:rPr lang="en-US" smtClean="0"/>
              <a:t>30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1327975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2CDA938-F1B5-4E67-A02C-9BCC4C2F9DA0}" type="datetime3">
              <a:rPr lang="en-US" smtClean="0"/>
              <a:t>30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7397916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242AD15-594A-4FB9-B2B8-10786D4C4BC0}" type="datetime3">
              <a:rPr lang="en-US" smtClean="0"/>
              <a:t>30 August 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3824879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75B283-5B98-4FE8-8FC6-B76E00DC4565}" type="datetime3">
              <a:rPr lang="en-US" smtClean="0"/>
              <a:t>30 August 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898363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2998D2-4126-411A-8949-6F4D826F56A2}" type="datetime3">
              <a:rPr lang="en-US" smtClean="0"/>
              <a:t>30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7159487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294A2-9656-4745-B2D6-CACA84C83854}" type="datetime3">
              <a:rPr lang="en-US" smtClean="0"/>
              <a:t>30 August 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25716055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7ED719-B36A-46AD-9CFF-82BE8320A41F}" type="datetime3">
              <a:rPr lang="en-US" smtClean="0"/>
              <a:t>30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2173784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F704C3-F6CC-498F-BC59-5F55BF57AFC9}" type="datetime3">
              <a:rPr lang="en-US" smtClean="0"/>
              <a:t>30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2308978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BFEE24-E4A7-4E9A-95AD-6574493E8F41}" type="datetime3">
              <a:rPr lang="en-US" smtClean="0"/>
              <a:t>30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0231189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9050551-4CE6-4950-8D1F-8A1EE9D6E42D}" type="datetime3">
              <a:rPr lang="en-US" smtClean="0"/>
              <a:t>30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6698051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Video with Caption">
    <p:spTree>
      <p:nvGrpSpPr>
        <p:cNvPr id="1" name=""/>
        <p:cNvGrpSpPr/>
        <p:nvPr/>
      </p:nvGrpSpPr>
      <p:grpSpPr>
        <a:xfrm>
          <a:off x="0" y="0"/>
          <a:ext cx="0" cy="0"/>
          <a:chOff x="0" y="0"/>
          <a:chExt cx="0" cy="0"/>
        </a:xfrm>
      </p:grpSpPr>
      <p:grpSp>
        <p:nvGrpSpPr>
          <p:cNvPr id="9" name="Graphic 16">
            <a:extLst>
              <a:ext uri="{FF2B5EF4-FFF2-40B4-BE49-F238E27FC236}">
                <a16:creationId xmlns:a16="http://schemas.microsoft.com/office/drawing/2014/main" id="{10E52898-F619-494E-9A8E-D3CD0AF8B0E9}"/>
              </a:ext>
            </a:extLst>
          </p:cNvPr>
          <p:cNvGrpSpPr/>
          <p:nvPr userDrawn="1"/>
        </p:nvGrpSpPr>
        <p:grpSpPr>
          <a:xfrm>
            <a:off x="10962579" y="5678327"/>
            <a:ext cx="1234800" cy="1051200"/>
            <a:chOff x="5626893" y="3026568"/>
            <a:chExt cx="937260" cy="800760"/>
          </a:xfrm>
        </p:grpSpPr>
        <p:sp>
          <p:nvSpPr>
            <p:cNvPr id="10" name="Freeform: Shape 9">
              <a:extLst>
                <a:ext uri="{FF2B5EF4-FFF2-40B4-BE49-F238E27FC236}">
                  <a16:creationId xmlns:a16="http://schemas.microsoft.com/office/drawing/2014/main" id="{B07EB11E-BCCF-4D3D-94A5-C5461CC106A2}"/>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id="{760EF36E-DD5E-492D-AD65-5711A7E6D3CD}"/>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 name="Title 1">
            <a:extLst>
              <a:ext uri="{FF2B5EF4-FFF2-40B4-BE49-F238E27FC236}">
                <a16:creationId xmlns:a16="http://schemas.microsoft.com/office/drawing/2014/main" id="{CCF02D3A-D463-46FA-BA54-F231414BB71F}"/>
              </a:ext>
            </a:extLst>
          </p:cNvPr>
          <p:cNvSpPr>
            <a:spLocks noGrp="1"/>
          </p:cNvSpPr>
          <p:nvPr>
            <p:ph type="title" hasCustomPrompt="1"/>
          </p:nvPr>
        </p:nvSpPr>
        <p:spPr>
          <a:xfrm>
            <a:off x="4111752" y="5382175"/>
            <a:ext cx="3968496" cy="832104"/>
          </a:xfrm>
          <a:gradFill>
            <a:gsLst>
              <a:gs pos="0">
                <a:schemeClr val="tx2"/>
              </a:gs>
              <a:gs pos="100000">
                <a:schemeClr val="tx1"/>
              </a:gs>
            </a:gsLst>
            <a:lin ang="10800000" scaled="1"/>
          </a:gradFill>
        </p:spPr>
        <p:txBody>
          <a:bodyPr lIns="144000" anchor="ctr" anchorCtr="0">
            <a:normAutofit/>
          </a:bodyPr>
          <a:lstStyle>
            <a:lvl1pPr algn="l">
              <a:defRPr sz="2000" b="1">
                <a:solidFill>
                  <a:schemeClr val="bg1"/>
                </a:solidFill>
                <a:latin typeface="+mn-lt"/>
              </a:defRPr>
            </a:lvl1pPr>
          </a:lstStyle>
          <a:p>
            <a:r>
              <a:rPr lang="en-US" noProof="0"/>
              <a:t>CLICK TO EDIT MASTER TITLE STYLE</a:t>
            </a:r>
          </a:p>
        </p:txBody>
      </p:sp>
      <p:sp>
        <p:nvSpPr>
          <p:cNvPr id="6" name="Footer Placeholder 5">
            <a:extLst>
              <a:ext uri="{FF2B5EF4-FFF2-40B4-BE49-F238E27FC236}">
                <a16:creationId xmlns:a16="http://schemas.microsoft.com/office/drawing/2014/main" id="{0B13FE47-714B-440C-B0F1-CF020E287A09}"/>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1FC9E707-512B-4E7C-A2EE-18CCAB032755}"/>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3" name="Media Placeholder 12">
            <a:extLst>
              <a:ext uri="{FF2B5EF4-FFF2-40B4-BE49-F238E27FC236}">
                <a16:creationId xmlns:a16="http://schemas.microsoft.com/office/drawing/2014/main" id="{60B14607-605B-4FF3-A0F5-BB2FCD9460CC}"/>
              </a:ext>
            </a:extLst>
          </p:cNvPr>
          <p:cNvSpPr>
            <a:spLocks noGrp="1"/>
          </p:cNvSpPr>
          <p:nvPr>
            <p:ph type="media" sz="quarter" idx="13"/>
          </p:nvPr>
        </p:nvSpPr>
        <p:spPr>
          <a:xfrm>
            <a:off x="1743456" y="1113044"/>
            <a:ext cx="8705088" cy="4050792"/>
          </a:xfrm>
        </p:spPr>
        <p:txBody>
          <a:bodyPr anchor="ctr" anchorCtr="0">
            <a:normAutofit/>
          </a:bodyPr>
          <a:lstStyle>
            <a:lvl1pPr marL="0" indent="0" algn="ctr">
              <a:buNone/>
              <a:defRPr sz="1400"/>
            </a:lvl1pPr>
          </a:lstStyle>
          <a:p>
            <a:r>
              <a:rPr lang="en-US" noProof="0"/>
              <a:t>Click icon to add media</a:t>
            </a:r>
            <a:endParaRPr lang="en-US" noProof="0" dirty="0"/>
          </a:p>
        </p:txBody>
      </p:sp>
      <p:sp>
        <p:nvSpPr>
          <p:cNvPr id="17" name="Freeform: Shape 16">
            <a:extLst>
              <a:ext uri="{FF2B5EF4-FFF2-40B4-BE49-F238E27FC236}">
                <a16:creationId xmlns:a16="http://schemas.microsoft.com/office/drawing/2014/main" id="{C014D0AB-6E42-4C38-96B3-E4512EF81B12}"/>
              </a:ext>
            </a:extLst>
          </p:cNvPr>
          <p:cNvSpPr/>
          <p:nvPr/>
        </p:nvSpPr>
        <p:spPr>
          <a:xfrm>
            <a:off x="-12729" y="3056551"/>
            <a:ext cx="1309593" cy="470436"/>
          </a:xfrm>
          <a:custGeom>
            <a:avLst/>
            <a:gdLst>
              <a:gd name="connsiteX0" fmla="*/ 1296892 w 1309592"/>
              <a:gd name="connsiteY0" fmla="*/ 12728 h 470436"/>
              <a:gd name="connsiteX1" fmla="*/ 544194 w 1309592"/>
              <a:gd name="connsiteY1" fmla="*/ 13999 h 470436"/>
              <a:gd name="connsiteX2" fmla="*/ 12728 w 1309592"/>
              <a:gd name="connsiteY2" fmla="*/ 128430 h 470436"/>
              <a:gd name="connsiteX3" fmla="*/ 12728 w 1309592"/>
              <a:gd name="connsiteY3" fmla="*/ 469178 h 470436"/>
              <a:gd name="connsiteX4" fmla="*/ 652267 w 1309592"/>
              <a:gd name="connsiteY4" fmla="*/ 335676 h 470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9592" h="470436">
                <a:moveTo>
                  <a:pt x="1296892" y="12728"/>
                </a:moveTo>
                <a:lnTo>
                  <a:pt x="544194" y="13999"/>
                </a:lnTo>
                <a:lnTo>
                  <a:pt x="12728" y="128430"/>
                </a:lnTo>
                <a:lnTo>
                  <a:pt x="12728" y="469178"/>
                </a:lnTo>
                <a:lnTo>
                  <a:pt x="652267" y="335676"/>
                </a:lnTo>
                <a:close/>
              </a:path>
            </a:pathLst>
          </a:custGeom>
          <a:gradFill>
            <a:gsLst>
              <a:gs pos="0">
                <a:schemeClr val="tx2">
                  <a:alpha val="5000"/>
                </a:schemeClr>
              </a:gs>
              <a:gs pos="100000">
                <a:schemeClr val="tx1">
                  <a:alpha val="20000"/>
                </a:schemeClr>
              </a:gs>
            </a:gsLst>
            <a:lin ang="9840000" scaled="0"/>
          </a:gradFill>
          <a:ln w="12713" cap="flat">
            <a:noFill/>
            <a:prstDash val="solid"/>
            <a:miter/>
          </a:ln>
        </p:spPr>
        <p:txBody>
          <a:bodyPr rtlCol="0" anchor="ctr"/>
          <a:lstStyle/>
          <a:p>
            <a:endParaRPr lang="en-US" noProof="0" dirty="0"/>
          </a:p>
        </p:txBody>
      </p:sp>
      <p:sp>
        <p:nvSpPr>
          <p:cNvPr id="16" name="Freeform: Shape 15">
            <a:extLst>
              <a:ext uri="{FF2B5EF4-FFF2-40B4-BE49-F238E27FC236}">
                <a16:creationId xmlns:a16="http://schemas.microsoft.com/office/drawing/2014/main" id="{D0C0C476-0F93-4FFD-8D6A-6F1E2859E1FF}"/>
              </a:ext>
            </a:extLst>
          </p:cNvPr>
          <p:cNvSpPr/>
          <p:nvPr/>
        </p:nvSpPr>
        <p:spPr>
          <a:xfrm>
            <a:off x="-12729" y="2995521"/>
            <a:ext cx="1525739" cy="737441"/>
          </a:xfrm>
          <a:custGeom>
            <a:avLst/>
            <a:gdLst>
              <a:gd name="connsiteX0" fmla="*/ 12728 w 1525739"/>
              <a:gd name="connsiteY0" fmla="*/ 736182 h 737440"/>
              <a:gd name="connsiteX1" fmla="*/ 1520667 w 1525739"/>
              <a:gd name="connsiteY1" fmla="*/ 415777 h 737440"/>
              <a:gd name="connsiteX2" fmla="*/ 1435480 w 1525739"/>
              <a:gd name="connsiteY2" fmla="*/ 12728 h 737440"/>
              <a:gd name="connsiteX3" fmla="*/ 12728 w 1525739"/>
              <a:gd name="connsiteY3" fmla="*/ 315333 h 737440"/>
            </a:gdLst>
            <a:ahLst/>
            <a:cxnLst>
              <a:cxn ang="0">
                <a:pos x="connsiteX0" y="connsiteY0"/>
              </a:cxn>
              <a:cxn ang="0">
                <a:pos x="connsiteX1" y="connsiteY1"/>
              </a:cxn>
              <a:cxn ang="0">
                <a:pos x="connsiteX2" y="connsiteY2"/>
              </a:cxn>
              <a:cxn ang="0">
                <a:pos x="connsiteX3" y="connsiteY3"/>
              </a:cxn>
            </a:cxnLst>
            <a:rect l="l" t="t" r="r" b="b"/>
            <a:pathLst>
              <a:path w="1525739" h="737440">
                <a:moveTo>
                  <a:pt x="12728" y="736182"/>
                </a:moveTo>
                <a:lnTo>
                  <a:pt x="1520667" y="415777"/>
                </a:lnTo>
                <a:lnTo>
                  <a:pt x="1435480" y="12728"/>
                </a:lnTo>
                <a:lnTo>
                  <a:pt x="12728" y="315333"/>
                </a:lnTo>
                <a:close/>
              </a:path>
            </a:pathLst>
          </a:custGeom>
          <a:blipFill>
            <a:blip r:embed="rId2"/>
            <a:srcRect/>
            <a:stretch>
              <a:fillRect l="-173104" t="23847" r="3068" b="-74795"/>
            </a:stretch>
          </a:blipFill>
          <a:ln w="12713" cap="flat">
            <a:noFill/>
            <a:prstDash val="solid"/>
            <a:miter/>
          </a:ln>
        </p:spPr>
        <p:txBody>
          <a:bodyPr rtlCol="0" anchor="ctr"/>
          <a:lstStyle/>
          <a:p>
            <a:r>
              <a:rPr lang="en-US" noProof="0" dirty="0"/>
              <a:t> </a:t>
            </a:r>
          </a:p>
        </p:txBody>
      </p:sp>
      <p:sp>
        <p:nvSpPr>
          <p:cNvPr id="19" name="Freeform: Shape 18">
            <a:extLst>
              <a:ext uri="{FF2B5EF4-FFF2-40B4-BE49-F238E27FC236}">
                <a16:creationId xmlns:a16="http://schemas.microsoft.com/office/drawing/2014/main" id="{37DED860-B2F3-4B02-B7C4-F0FC61CFA7AC}"/>
              </a:ext>
            </a:extLst>
          </p:cNvPr>
          <p:cNvSpPr/>
          <p:nvPr/>
        </p:nvSpPr>
        <p:spPr>
          <a:xfrm>
            <a:off x="10792048" y="-12728"/>
            <a:ext cx="1398594" cy="1665599"/>
          </a:xfrm>
          <a:custGeom>
            <a:avLst/>
            <a:gdLst>
              <a:gd name="connsiteX0" fmla="*/ 1206619 w 1398594"/>
              <a:gd name="connsiteY0" fmla="*/ 12728 h 1665598"/>
              <a:gd name="connsiteX1" fmla="*/ 333133 w 1398594"/>
              <a:gd name="connsiteY1" fmla="*/ 1010815 h 1665598"/>
              <a:gd name="connsiteX2" fmla="*/ 12728 w 1398594"/>
              <a:gd name="connsiteY2" fmla="*/ 1656712 h 1665598"/>
              <a:gd name="connsiteX3" fmla="*/ 612852 w 1398594"/>
              <a:gd name="connsiteY3" fmla="*/ 1202804 h 1665598"/>
              <a:gd name="connsiteX4" fmla="*/ 1394793 w 1398594"/>
              <a:gd name="connsiteY4" fmla="*/ 297532 h 1665598"/>
              <a:gd name="connsiteX5" fmla="*/ 1394793 w 1398594"/>
              <a:gd name="connsiteY5" fmla="*/ 12728 h 166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98594" h="1665598">
                <a:moveTo>
                  <a:pt x="1206619" y="12728"/>
                </a:moveTo>
                <a:lnTo>
                  <a:pt x="333133" y="1010815"/>
                </a:lnTo>
                <a:lnTo>
                  <a:pt x="12728" y="1656712"/>
                </a:lnTo>
                <a:lnTo>
                  <a:pt x="612852" y="1202804"/>
                </a:lnTo>
                <a:lnTo>
                  <a:pt x="1394793" y="297532"/>
                </a:lnTo>
                <a:lnTo>
                  <a:pt x="1394793" y="12728"/>
                </a:lnTo>
                <a:close/>
              </a:path>
            </a:pathLst>
          </a:custGeom>
          <a:gradFill>
            <a:gsLst>
              <a:gs pos="0">
                <a:schemeClr val="accent5">
                  <a:alpha val="5000"/>
                </a:schemeClr>
              </a:gs>
              <a:gs pos="100000">
                <a:schemeClr val="bg2">
                  <a:alpha val="20000"/>
                </a:schemeClr>
              </a:gs>
            </a:gsLst>
            <a:lin ang="3180000" scaled="0"/>
          </a:gradFill>
          <a:ln w="12713" cap="flat">
            <a:noFill/>
            <a:prstDash val="solid"/>
            <a:miter/>
          </a:ln>
        </p:spPr>
        <p:txBody>
          <a:bodyPr rtlCol="0" anchor="ctr"/>
          <a:lstStyle/>
          <a:p>
            <a:endParaRPr lang="en-US" noProof="0" dirty="0"/>
          </a:p>
        </p:txBody>
      </p:sp>
      <p:sp>
        <p:nvSpPr>
          <p:cNvPr id="18" name="Freeform: Shape 17">
            <a:extLst>
              <a:ext uri="{FF2B5EF4-FFF2-40B4-BE49-F238E27FC236}">
                <a16:creationId xmlns:a16="http://schemas.microsoft.com/office/drawing/2014/main" id="{A8325BE9-BD79-4F37-99D7-6CE4487E9256}"/>
              </a:ext>
            </a:extLst>
          </p:cNvPr>
          <p:cNvSpPr/>
          <p:nvPr/>
        </p:nvSpPr>
        <p:spPr>
          <a:xfrm>
            <a:off x="10686456" y="-12728"/>
            <a:ext cx="1513025" cy="1983461"/>
          </a:xfrm>
          <a:custGeom>
            <a:avLst/>
            <a:gdLst>
              <a:gd name="connsiteX0" fmla="*/ 1505410 w 1513024"/>
              <a:gd name="connsiteY0" fmla="*/ 12728 h 1983460"/>
              <a:gd name="connsiteX1" fmla="*/ 1504139 w 1513024"/>
              <a:gd name="connsiteY1" fmla="*/ 12728 h 1983460"/>
              <a:gd name="connsiteX2" fmla="*/ 12728 w 1513024"/>
              <a:gd name="connsiteY2" fmla="*/ 1699941 h 1983460"/>
              <a:gd name="connsiteX3" fmla="*/ 321691 w 1513024"/>
              <a:gd name="connsiteY3" fmla="*/ 1972031 h 1983460"/>
              <a:gd name="connsiteX4" fmla="*/ 1505410 w 1513024"/>
              <a:gd name="connsiteY4" fmla="*/ 633195 h 1983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024" h="1983460">
                <a:moveTo>
                  <a:pt x="1505410" y="12728"/>
                </a:moveTo>
                <a:lnTo>
                  <a:pt x="1504139" y="12728"/>
                </a:lnTo>
                <a:lnTo>
                  <a:pt x="12728" y="1699941"/>
                </a:lnTo>
                <a:lnTo>
                  <a:pt x="321691" y="1972031"/>
                </a:lnTo>
                <a:lnTo>
                  <a:pt x="1505410" y="633195"/>
                </a:lnTo>
                <a:close/>
              </a:path>
            </a:pathLst>
          </a:custGeom>
          <a:blipFill>
            <a:blip r:embed="rId3"/>
            <a:srcRect/>
            <a:stretch>
              <a:fillRect l="10185" t="-69719" r="-101663" b="6375"/>
            </a:stretch>
          </a:blipFill>
          <a:ln w="12713"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2856957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665BA1-66C5-4C23-B9BA-F1EDD450FA3F}" type="datetime3">
              <a:rPr lang="en-US" smtClean="0"/>
              <a:t>30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5319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4F4428-25CE-497A-9941-367C16ECCEA0}" type="datetime3">
              <a:rPr lang="en-US" smtClean="0"/>
              <a:t>30 August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6557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A53F8D-8F5F-4D98-B67F-54B571C7FB47}" type="datetime3">
              <a:rPr lang="en-US" smtClean="0"/>
              <a:t>30 August 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522863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6C29FF-CCF6-46F0-B460-CA0EFD3579DE}" type="datetime3">
              <a:rPr lang="en-US" smtClean="0"/>
              <a:t>30 August 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305190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AE4715-3104-467E-A5F5-3DDF7E4FA2A3}" type="datetime3">
              <a:rPr lang="en-US" smtClean="0"/>
              <a:t>30 August 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085898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573F583-97E1-40F8-841A-DA31DC16C36F}" type="datetime3">
              <a:rPr lang="en-US" smtClean="0"/>
              <a:t>30 August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813189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6A5538-93A8-4427-B2D0-69F246BC64D3}" type="datetime3">
              <a:rPr lang="en-US" smtClean="0"/>
              <a:t>30 August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432530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487B0-7C3C-4749-A2B6-DB540BDFBDD3}" type="datetime3">
              <a:rPr lang="en-US" smtClean="0"/>
              <a:t>30 August 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8585A-9C13-4586-A4AB-6DF698F2DFD9}" type="slidenum">
              <a:rPr lang="en-US" smtClean="0"/>
              <a:t>‹#›</a:t>
            </a:fld>
            <a:endParaRPr lang="en-US"/>
          </a:p>
        </p:txBody>
      </p:sp>
    </p:spTree>
    <p:extLst>
      <p:ext uri="{BB962C8B-B14F-4D97-AF65-F5344CB8AC3E}">
        <p14:creationId xmlns:p14="http://schemas.microsoft.com/office/powerpoint/2010/main" val="4197963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 id="2147483676" r:id="rId13"/>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C4949-77A1-40BB-B52A-9D549E788AAB}" type="datetime3">
              <a:rPr lang="en-US" smtClean="0"/>
              <a:t>30 August 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9F505-338F-4A63-8E60-F3E66EC2060F}" type="slidenum">
              <a:rPr lang="en-GB" smtClean="0"/>
              <a:t>‹#›</a:t>
            </a:fld>
            <a:endParaRPr lang="en-GB"/>
          </a:p>
        </p:txBody>
      </p:sp>
    </p:spTree>
    <p:extLst>
      <p:ext uri="{BB962C8B-B14F-4D97-AF65-F5344CB8AC3E}">
        <p14:creationId xmlns:p14="http://schemas.microsoft.com/office/powerpoint/2010/main" val="1511128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5"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4.xml"/><Relationship Id="rId1" Type="http://schemas.openxmlformats.org/officeDocument/2006/relationships/slideLayout" Target="../slideLayouts/slideLayout20.xml"/><Relationship Id="rId4" Type="http://schemas.openxmlformats.org/officeDocument/2006/relationships/image" Target="../media/image26.jpeg"/></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0.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jpeg"/><Relationship Id="rId7" Type="http://schemas.openxmlformats.org/officeDocument/2006/relationships/image" Target="../media/image15.jpeg"/><Relationship Id="rId2" Type="http://schemas.openxmlformats.org/officeDocument/2006/relationships/notesSlide" Target="../notesSlides/notesSlide2.xml"/><Relationship Id="rId1" Type="http://schemas.openxmlformats.org/officeDocument/2006/relationships/slideLayout" Target="../slideLayouts/slideLayout20.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_rels/slide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3.xml"/><Relationship Id="rId1" Type="http://schemas.openxmlformats.org/officeDocument/2006/relationships/slideLayout" Target="../slideLayouts/slideLayout20.xml"/><Relationship Id="rId4" Type="http://schemas.openxmlformats.org/officeDocument/2006/relationships/image" Target="../media/image18.jpeg"/></Relationships>
</file>

<file path=ppt/slides/_rels/slide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Kids on Desk Looking at Notebook">
            <a:extLst>
              <a:ext uri="{FF2B5EF4-FFF2-40B4-BE49-F238E27FC236}">
                <a16:creationId xmlns:a16="http://schemas.microsoft.com/office/drawing/2014/main" id="{F1EACC03-9DC7-4C77-9BAE-11CBF767B58D}"/>
              </a:ext>
            </a:extLst>
          </p:cNvPr>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rcRect/>
          <a:stretch/>
        </p:blipFill>
        <p:spPr/>
      </p:pic>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p:txBody>
          <a:bodyPr>
            <a:normAutofit/>
          </a:bodyPr>
          <a:lstStyle/>
          <a:p>
            <a:pPr algn="ctr" rtl="1"/>
            <a:r>
              <a:rPr lang="ar-EG" sz="2800" dirty="0">
                <a:latin typeface="Sakkal Majalla" panose="02000000000000000000" pitchFamily="2" charset="-78"/>
                <a:cs typeface="Sakkal Majalla" panose="02000000000000000000" pitchFamily="2" charset="-78"/>
              </a:rPr>
              <a:t>المجال :المجال الحركي</a:t>
            </a:r>
            <a:br>
              <a:rPr lang="ar-EG" sz="2800" dirty="0">
                <a:latin typeface="Sakkal Majalla" panose="02000000000000000000" pitchFamily="2" charset="-78"/>
                <a:cs typeface="Sakkal Majalla" panose="02000000000000000000" pitchFamily="2" charset="-78"/>
              </a:rPr>
            </a:br>
            <a:r>
              <a:rPr lang="ar-EG" sz="2800" dirty="0">
                <a:latin typeface="Sakkal Majalla" panose="02000000000000000000" pitchFamily="2" charset="-78"/>
                <a:cs typeface="Sakkal Majalla" panose="02000000000000000000" pitchFamily="2" charset="-78"/>
              </a:rPr>
              <a:t>الهدف :-  الوقوف على قدم واحدة مع التبديل للقدم الأخرى</a:t>
            </a:r>
            <a:endParaRPr lang="ru-RU" sz="2800" dirty="0">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DF5E054E-B994-4FE9-92E1-68F02E302DF5}"/>
              </a:ext>
            </a:extLst>
          </p:cNvPr>
          <p:cNvSpPr txBox="1">
            <a:spLocks/>
          </p:cNvSpPr>
          <p:nvPr/>
        </p:nvSpPr>
        <p:spPr>
          <a:xfrm rot="685769">
            <a:off x="7801920" y="5166632"/>
            <a:ext cx="4437567" cy="737229"/>
          </a:xfrm>
          <a:prstGeom prst="rect">
            <a:avLst/>
          </a:prstGeom>
        </p:spPr>
        <p:txBody>
          <a:bodyPr vert="horz" lIns="91440" tIns="45720" rIns="91440" bIns="45720" rtlCol="0" anchor="ctr" anchorCtr="0">
            <a:normAutofit fontScale="92500" lnSpcReduction="10000"/>
          </a:bodyPr>
          <a:lstStyle>
            <a:lvl1pPr algn="l" defTabSz="914400" rtl="0" eaLnBrk="1" latinLnBrk="0" hangingPunct="1">
              <a:lnSpc>
                <a:spcPct val="90000"/>
              </a:lnSpc>
              <a:spcBef>
                <a:spcPct val="0"/>
              </a:spcBef>
              <a:buNone/>
              <a:defRPr sz="5500" kern="1200">
                <a:solidFill>
                  <a:schemeClr val="bg1"/>
                </a:solidFill>
                <a:latin typeface="+mj-lt"/>
                <a:ea typeface="+mj-ea"/>
                <a:cs typeface="+mj-cs"/>
              </a:defRPr>
            </a:lvl1pPr>
          </a:lstStyle>
          <a:p>
            <a:pPr algn="ctr" rtl="1"/>
            <a:r>
              <a:rPr lang="ar-EG" sz="2800" dirty="0">
                <a:latin typeface="Sakkal Majalla" panose="02000000000000000000" pitchFamily="2" charset="-78"/>
                <a:cs typeface="Sakkal Majalla" panose="02000000000000000000" pitchFamily="2" charset="-78"/>
              </a:rPr>
              <a:t>الهدف الغير مباشر </a:t>
            </a:r>
          </a:p>
          <a:p>
            <a:pPr algn="ctr" rtl="1"/>
            <a:r>
              <a:rPr lang="ar-EG" sz="2800" dirty="0">
                <a:latin typeface="Sakkal Majalla" panose="02000000000000000000" pitchFamily="2" charset="-78"/>
                <a:cs typeface="Sakkal Majalla" panose="02000000000000000000" pitchFamily="2" charset="-78"/>
              </a:rPr>
              <a:t>- الأتزان</a:t>
            </a:r>
            <a:endParaRPr lang="ru-RU" sz="2800" dirty="0">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AEBA4216-9FD5-49F0-AF81-9C9D20B79A82}"/>
              </a:ext>
            </a:extLst>
          </p:cNvPr>
          <p:cNvPicPr>
            <a:picLocks noChangeAspect="1"/>
          </p:cNvPicPr>
          <p:nvPr/>
        </p:nvPicPr>
        <p:blipFill>
          <a:blip r:embed="rId3">
            <a:clrChange>
              <a:clrFrom>
                <a:srgbClr val="FFFCFF"/>
              </a:clrFrom>
              <a:clrTo>
                <a:srgbClr val="FFFCFF">
                  <a:alpha val="0"/>
                </a:srgbClr>
              </a:clrTo>
            </a:clrChange>
            <a:extLst>
              <a:ext uri="{28A0092B-C50C-407E-A947-70E740481C1C}">
                <a14:useLocalDpi xmlns:a14="http://schemas.microsoft.com/office/drawing/2010/main" val="0"/>
              </a:ext>
            </a:extLst>
          </a:blip>
          <a:stretch>
            <a:fillRect/>
          </a:stretch>
        </p:blipFill>
        <p:spPr>
          <a:xfrm rot="798864">
            <a:off x="9695101" y="503793"/>
            <a:ext cx="1124804" cy="971217"/>
          </a:xfrm>
          <a:prstGeom prst="rect">
            <a:avLst/>
          </a:prstGeom>
        </p:spPr>
      </p:pic>
    </p:spTree>
    <p:extLst>
      <p:ext uri="{BB962C8B-B14F-4D97-AF65-F5344CB8AC3E}">
        <p14:creationId xmlns:p14="http://schemas.microsoft.com/office/powerpoint/2010/main" val="2243528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622409" y="5391735"/>
            <a:ext cx="4887637" cy="832104"/>
          </a:xfrm>
        </p:spPr>
        <p:txBody>
          <a:bodyPr>
            <a:normAutofit fontScale="90000"/>
          </a:bodyPr>
          <a:lstStyle/>
          <a:p>
            <a:pPr algn="ctr"/>
            <a:r>
              <a:rPr lang="en-US" b="0" dirty="0">
                <a:latin typeface="calibri" panose="020F0502020204030204" pitchFamily="34" charset="0"/>
              </a:rPr>
              <a:t/>
            </a:r>
            <a:br>
              <a:rPr lang="en-US" b="0" dirty="0">
                <a:latin typeface="calibri" panose="020F0502020204030204" pitchFamily="34" charset="0"/>
              </a:rPr>
            </a:br>
            <a:r>
              <a:rPr lang="ar-EG" b="0" dirty="0">
                <a:latin typeface="calibri" panose="020F0502020204030204" pitchFamily="34" charset="0"/>
              </a:rPr>
              <a:t>5</a:t>
            </a:r>
            <a:r>
              <a:rPr lang="ar-EG" b="0" i="0" dirty="0">
                <a:effectLst/>
                <a:latin typeface="calibri" panose="020F0502020204030204" pitchFamily="34" charset="0"/>
              </a:rPr>
              <a:t>- نكرر الحركة، ونرفع الكعبين هذه المرة مع ضم القدمين معًا وثني الركبتين</a:t>
            </a:r>
            <a:endParaRPr lang="en-US"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Rounded Rectangle 8"/>
          <p:cNvSpPr/>
          <p:nvPr/>
        </p:nvSpPr>
        <p:spPr>
          <a:xfrm>
            <a:off x="4254107" y="3501298"/>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10" name="Rectangle 9"/>
          <p:cNvSpPr/>
          <p:nvPr/>
        </p:nvSpPr>
        <p:spPr>
          <a:xfrm>
            <a:off x="4429711" y="3523252"/>
            <a:ext cx="3425489" cy="276999"/>
          </a:xfrm>
          <a:prstGeom prst="rect">
            <a:avLst/>
          </a:prstGeom>
        </p:spPr>
        <p:txBody>
          <a:bodyPr wrap="none">
            <a:spAutoFit/>
          </a:bodyPr>
          <a:lstStyle/>
          <a:p>
            <a:pPr lvl="0" algn="r" rtl="1">
              <a:defRPr/>
            </a:pPr>
            <a:r>
              <a:rPr lang="en-US" sz="1200" dirty="0">
                <a:solidFill>
                  <a:schemeClr val="accent1">
                    <a:lumMod val="50000"/>
                  </a:schemeClr>
                </a:solidFill>
                <a:latin typeface="Arial" panose="020B0604020202020204" pitchFamily="34" charset="0"/>
                <a:cs typeface="Arial" panose="020B0604020202020204" pitchFamily="34" charset="0"/>
              </a:rPr>
              <a:t>https://www.youtube.com/watch?v=t5-8yQytLe8</a:t>
            </a:r>
            <a:endParaRPr lang="ar-SA" sz="1200" dirty="0">
              <a:solidFill>
                <a:schemeClr val="accent1">
                  <a:lumMod val="50000"/>
                </a:schemeClr>
              </a:solidFill>
              <a:latin typeface="Arial" panose="020B0604020202020204" pitchFamily="34" charset="0"/>
            </a:endParaRPr>
          </a:p>
        </p:txBody>
      </p:sp>
      <p:pic>
        <p:nvPicPr>
          <p:cNvPr id="4098" name="Picture 2" descr="تمرين الوقوف مع الساق المستقيمة وثني الركبة : الخطوة 5">
            <a:extLst>
              <a:ext uri="{FF2B5EF4-FFF2-40B4-BE49-F238E27FC236}">
                <a16:creationId xmlns:a16="http://schemas.microsoft.com/office/drawing/2014/main" id="{51398B4C-5690-4D2F-8C68-23B7EB2432E4}"/>
              </a:ext>
            </a:extLst>
          </p:cNvPr>
          <p:cNvPicPr>
            <a:picLocks noGrp="1" noChangeAspect="1" noChangeArrowheads="1"/>
          </p:cNvPicPr>
          <p:nvPr>
            <p:ph type="media" sz="quarter" idx="13"/>
          </p:nvPr>
        </p:nvPicPr>
        <p:blipFill>
          <a:blip r:embed="rId2">
            <a:extLst>
              <a:ext uri="{28A0092B-C50C-407E-A947-70E740481C1C}">
                <a14:useLocalDpi xmlns:a14="http://schemas.microsoft.com/office/drawing/2010/main" val="0"/>
              </a:ext>
            </a:extLst>
          </a:blip>
          <a:srcRect/>
          <a:stretch>
            <a:fillRect/>
          </a:stretch>
        </p:blipFill>
        <p:spPr bwMode="auto">
          <a:xfrm>
            <a:off x="3622409" y="1233488"/>
            <a:ext cx="4685739" cy="38100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7026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525079" y="5391735"/>
            <a:ext cx="4984968" cy="832104"/>
          </a:xfrm>
        </p:spPr>
        <p:txBody>
          <a:bodyPr>
            <a:normAutofit/>
          </a:bodyPr>
          <a:lstStyle/>
          <a:p>
            <a:pPr algn="ctr"/>
            <a:r>
              <a:rPr lang="ar-EG" b="0" i="0" dirty="0">
                <a:effectLst/>
                <a:latin typeface="Sakkal Majalla" panose="02000000000000000000" pitchFamily="2" charset="-78"/>
                <a:cs typeface="Sakkal Majalla" panose="02000000000000000000" pitchFamily="2" charset="-78"/>
              </a:rPr>
              <a:t>6- نكرر</a:t>
            </a:r>
            <a:r>
              <a:rPr lang="ar-EG" b="0" i="0" dirty="0">
                <a:effectLst/>
                <a:latin typeface="calibri" panose="020F0502020204030204" pitchFamily="34" charset="0"/>
              </a:rPr>
              <a:t> الحركة، ونرفع الكعب بينما نحفظ التوازن على ساق</a:t>
            </a:r>
            <a:r>
              <a:rPr lang="en-US" b="0" dirty="0">
                <a:latin typeface="calibri" panose="020F0502020204030204" pitchFamily="34" charset="0"/>
              </a:rPr>
              <a:t> </a:t>
            </a:r>
            <a:r>
              <a:rPr lang="ar-EG" b="0" i="0" dirty="0">
                <a:effectLst/>
                <a:latin typeface="calibri" panose="020F0502020204030204" pitchFamily="34" charset="0"/>
              </a:rPr>
              <a:t>واحدة مثنية. نكرر ترتيب الحركات على الساق الأخرى</a:t>
            </a:r>
            <a:r>
              <a:rPr lang="ar-EG" b="0" i="0" dirty="0">
                <a:solidFill>
                  <a:srgbClr val="333333"/>
                </a:solidFill>
                <a:effectLst/>
                <a:latin typeface="calibri" panose="020F0502020204030204" pitchFamily="34" charset="0"/>
              </a:rPr>
              <a:t>.</a:t>
            </a:r>
            <a:endParaRPr lang="en-US"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Rounded Rectangle 8"/>
          <p:cNvSpPr/>
          <p:nvPr/>
        </p:nvSpPr>
        <p:spPr>
          <a:xfrm>
            <a:off x="4254107" y="3501298"/>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10" name="Rectangle 9"/>
          <p:cNvSpPr/>
          <p:nvPr/>
        </p:nvSpPr>
        <p:spPr>
          <a:xfrm>
            <a:off x="4429711" y="3523252"/>
            <a:ext cx="3425489" cy="276999"/>
          </a:xfrm>
          <a:prstGeom prst="rect">
            <a:avLst/>
          </a:prstGeom>
        </p:spPr>
        <p:txBody>
          <a:bodyPr wrap="none">
            <a:spAutoFit/>
          </a:bodyPr>
          <a:lstStyle/>
          <a:p>
            <a:pPr lvl="0" algn="r" rtl="1">
              <a:defRPr/>
            </a:pPr>
            <a:r>
              <a:rPr lang="en-US" sz="1200" dirty="0">
                <a:solidFill>
                  <a:schemeClr val="accent1">
                    <a:lumMod val="50000"/>
                  </a:schemeClr>
                </a:solidFill>
                <a:latin typeface="Arial" panose="020B0604020202020204" pitchFamily="34" charset="0"/>
                <a:cs typeface="Arial" panose="020B0604020202020204" pitchFamily="34" charset="0"/>
              </a:rPr>
              <a:t>https://www.youtube.com/watch?v=t5-8yQytLe8</a:t>
            </a:r>
            <a:endParaRPr lang="ar-SA" sz="1200" dirty="0">
              <a:solidFill>
                <a:schemeClr val="accent1">
                  <a:lumMod val="50000"/>
                </a:schemeClr>
              </a:solidFill>
              <a:latin typeface="Arial" panose="020B0604020202020204" pitchFamily="34" charset="0"/>
            </a:endParaRPr>
          </a:p>
        </p:txBody>
      </p:sp>
      <p:pic>
        <p:nvPicPr>
          <p:cNvPr id="5122" name="Picture 2" descr="تمرين الوقوف مع الساق المستقيمة وثني الركبة : الخطوة 6">
            <a:extLst>
              <a:ext uri="{FF2B5EF4-FFF2-40B4-BE49-F238E27FC236}">
                <a16:creationId xmlns:a16="http://schemas.microsoft.com/office/drawing/2014/main" id="{59ADBF3A-7AD3-42B5-9992-1F794CF24E5C}"/>
              </a:ext>
            </a:extLst>
          </p:cNvPr>
          <p:cNvPicPr>
            <a:picLocks noGrp="1" noChangeAspect="1" noChangeArrowheads="1"/>
          </p:cNvPicPr>
          <p:nvPr>
            <p:ph type="media" sz="quarter" idx="13"/>
          </p:nvPr>
        </p:nvPicPr>
        <p:blipFill>
          <a:blip r:embed="rId2">
            <a:extLst>
              <a:ext uri="{28A0092B-C50C-407E-A947-70E740481C1C}">
                <a14:useLocalDpi xmlns:a14="http://schemas.microsoft.com/office/drawing/2010/main" val="0"/>
              </a:ext>
            </a:extLst>
          </a:blip>
          <a:srcRect/>
          <a:stretch>
            <a:fillRect/>
          </a:stretch>
        </p:blipFill>
        <p:spPr bwMode="auto">
          <a:xfrm>
            <a:off x="3525078" y="1233488"/>
            <a:ext cx="4984968" cy="38100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0284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433519814"/>
              </p:ext>
            </p:extLst>
          </p:nvPr>
        </p:nvGraphicFramePr>
        <p:xfrm>
          <a:off x="204716" y="236674"/>
          <a:ext cx="11731617" cy="6480564"/>
        </p:xfrm>
        <a:graphic>
          <a:graphicData uri="http://schemas.openxmlformats.org/drawingml/2006/table">
            <a:tbl>
              <a:tblPr firstRow="1" bandRow="1">
                <a:tableStyleId>{5940675A-B579-460E-94D1-54222C63F5DA}</a:tableStyleId>
              </a:tblPr>
              <a:tblGrid>
                <a:gridCol w="10760999">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3340904">
                <a:tc>
                  <a:txBody>
                    <a:bodyPr/>
                    <a:lstStyle/>
                    <a:p>
                      <a:pPr algn="r" rtl="1"/>
                      <a:r>
                        <a:rPr lang="ar-AE" sz="1200" b="1" u="none" baseline="0" dirty="0">
                          <a:solidFill>
                            <a:srgbClr val="FF0000"/>
                          </a:solidFill>
                          <a:latin typeface="Sakkal Majalla" panose="02000000000000000000" pitchFamily="2" charset="-78"/>
                          <a:cs typeface="Sakkal Majalla" panose="02000000000000000000" pitchFamily="2" charset="-78"/>
                        </a:rPr>
                        <a:t>الحصة الدراسية:</a:t>
                      </a:r>
                      <a:endParaRPr lang="ar-AE" sz="1200" b="1" u="none" baseline="0" dirty="0">
                        <a:latin typeface="Sakkal Majalla" panose="02000000000000000000" pitchFamily="2" charset="-78"/>
                        <a:cs typeface="Sakkal Majalla" panose="02000000000000000000" pitchFamily="2" charset="-78"/>
                      </a:endParaRPr>
                    </a:p>
                    <a:p>
                      <a:pPr algn="r" rtl="1"/>
                      <a:r>
                        <a:rPr lang="ar-AE" sz="1200" b="1" u="none" baseline="0" dirty="0">
                          <a:latin typeface="Sakkal Majalla" panose="02000000000000000000" pitchFamily="2" charset="-78"/>
                          <a:cs typeface="Sakkal Majalla" panose="02000000000000000000" pitchFamily="2" charset="-78"/>
                        </a:rPr>
                        <a:t> </a:t>
                      </a:r>
                      <a:r>
                        <a:rPr lang="ar-AE" sz="1200" b="1" u="none" baseline="0" dirty="0">
                          <a:solidFill>
                            <a:schemeClr val="tx1"/>
                          </a:solidFill>
                          <a:latin typeface="Sakkal Majalla" panose="02000000000000000000" pitchFamily="2" charset="-78"/>
                          <a:cs typeface="Sakkal Majalla" panose="02000000000000000000" pitchFamily="2" charset="-78"/>
                        </a:rPr>
                        <a:t>الهدف الرئيسي هو أن يتمكن خليفة  الوقوف على قدم واحدة مع التبديل للقدم الأخرى</a:t>
                      </a:r>
                    </a:p>
                    <a:p>
                      <a:pPr algn="r" rtl="1"/>
                      <a:r>
                        <a:rPr lang="ar-SA" sz="1200" b="1" u="none" baseline="0" dirty="0">
                          <a:solidFill>
                            <a:schemeClr val="tx1"/>
                          </a:solidFill>
                          <a:latin typeface="Sakkal Majalla" panose="02000000000000000000" pitchFamily="2" charset="-78"/>
                          <a:cs typeface="Sakkal Majalla" panose="02000000000000000000" pitchFamily="2" charset="-78"/>
                        </a:rPr>
                        <a:t>1</a:t>
                      </a:r>
                      <a:r>
                        <a:rPr lang="ar-AE" sz="1200" b="1" u="none" baseline="0" dirty="0">
                          <a:solidFill>
                            <a:schemeClr val="tx1"/>
                          </a:solidFill>
                          <a:latin typeface="Sakkal Majalla" panose="02000000000000000000" pitchFamily="2" charset="-78"/>
                          <a:cs typeface="Sakkal Majalla" panose="02000000000000000000" pitchFamily="2" charset="-78"/>
                        </a:rPr>
                        <a:t>- تشغيل الفيديو الخاص بالدرس.</a:t>
                      </a:r>
                    </a:p>
                    <a:p>
                      <a:pPr marL="342900" indent="-342900" algn="r" rtl="1">
                        <a:buAutoNum type="arabicPeriod" startAt="2"/>
                      </a:pPr>
                      <a:r>
                        <a:rPr lang="ar-AE" sz="1200" b="1" u="none" baseline="0" dirty="0">
                          <a:solidFill>
                            <a:schemeClr val="tx1"/>
                          </a:solidFill>
                          <a:latin typeface="Sakkal Majalla" panose="02000000000000000000" pitchFamily="2" charset="-78"/>
                          <a:cs typeface="Sakkal Majalla" panose="02000000000000000000" pitchFamily="2" charset="-78"/>
                        </a:rPr>
                        <a:t>تنفيذ التمارين والأنشطة الصفية داخل </a:t>
                      </a:r>
                      <a:r>
                        <a:rPr lang="ar-EG" sz="1200" b="1" u="none" baseline="0" dirty="0">
                          <a:solidFill>
                            <a:schemeClr val="tx1"/>
                          </a:solidFill>
                          <a:latin typeface="Sakkal Majalla" panose="02000000000000000000" pitchFamily="2" charset="-78"/>
                          <a:cs typeface="Sakkal Majalla" panose="02000000000000000000" pitchFamily="2" charset="-78"/>
                        </a:rPr>
                        <a:t>الصالة الرياضية الارضية تكون مؤمنة </a:t>
                      </a:r>
                      <a:r>
                        <a:rPr lang="ar-AE" sz="1200" b="1" u="none" baseline="0" dirty="0">
                          <a:solidFill>
                            <a:schemeClr val="tx1"/>
                          </a:solidFill>
                          <a:latin typeface="Sakkal Majalla" panose="02000000000000000000" pitchFamily="2" charset="-78"/>
                          <a:cs typeface="Sakkal Majalla" panose="02000000000000000000" pitchFamily="2" charset="-78"/>
                        </a:rPr>
                        <a:t>اجرائياً. </a:t>
                      </a:r>
                    </a:p>
                    <a:p>
                      <a:pPr marL="0" indent="0" algn="r" rtl="1">
                        <a:buNone/>
                      </a:pPr>
                      <a:r>
                        <a:rPr lang="ar-AE" sz="1200" b="1" u="none" baseline="0" dirty="0">
                          <a:solidFill>
                            <a:schemeClr val="tx1"/>
                          </a:solidFill>
                          <a:latin typeface="Sakkal Majalla" panose="02000000000000000000" pitchFamily="2" charset="-78"/>
                          <a:cs typeface="Sakkal Majalla" panose="02000000000000000000" pitchFamily="2" charset="-78"/>
                        </a:rPr>
                        <a:t>3. تقليد المعلم لحركات ( الوقوف على قدم واحدة ) </a:t>
                      </a:r>
                      <a:r>
                        <a:rPr lang="ar-EG" sz="1200" b="1" u="none" baseline="0" dirty="0">
                          <a:solidFill>
                            <a:schemeClr val="tx1"/>
                          </a:solidFill>
                          <a:latin typeface="Sakkal Majalla" panose="02000000000000000000" pitchFamily="2" charset="-78"/>
                          <a:cs typeface="Sakkal Majalla" panose="02000000000000000000" pitchFamily="2" charset="-78"/>
                        </a:rPr>
                        <a:t>.</a:t>
                      </a:r>
                      <a:endParaRPr lang="ar-AE" sz="1200" b="1" u="none" baseline="0" dirty="0">
                        <a:solidFill>
                          <a:schemeClr val="tx1"/>
                        </a:solidFill>
                        <a:latin typeface="Sakkal Majalla" panose="02000000000000000000" pitchFamily="2" charset="-78"/>
                        <a:cs typeface="Sakkal Majalla" panose="02000000000000000000" pitchFamily="2" charset="-78"/>
                      </a:endParaRPr>
                    </a:p>
                    <a:p>
                      <a:pPr marL="0" indent="0" algn="r" rtl="1">
                        <a:buNone/>
                      </a:pPr>
                      <a:r>
                        <a:rPr lang="ar-AE" sz="1200" b="1" u="none" baseline="0" dirty="0">
                          <a:solidFill>
                            <a:schemeClr val="tx1"/>
                          </a:solidFill>
                          <a:latin typeface="Sakkal Majalla" panose="02000000000000000000" pitchFamily="2" charset="-78"/>
                          <a:cs typeface="Sakkal Majalla" panose="02000000000000000000" pitchFamily="2" charset="-78"/>
                        </a:rPr>
                        <a:t>4. تقليد المعلم لحركات </a:t>
                      </a:r>
                      <a:r>
                        <a:rPr lang="ar-EG" sz="1200" b="1" u="none" baseline="0" dirty="0">
                          <a:solidFill>
                            <a:schemeClr val="tx1"/>
                          </a:solidFill>
                          <a:latin typeface="Sakkal Majalla" panose="02000000000000000000" pitchFamily="2" charset="-78"/>
                          <a:cs typeface="Sakkal Majalla" panose="02000000000000000000" pitchFamily="2" charset="-78"/>
                        </a:rPr>
                        <a:t>الوقوف على اطراف الاصابع.</a:t>
                      </a:r>
                      <a:endParaRPr lang="ar-AE" sz="1200" b="1" u="none" baseline="0" dirty="0">
                        <a:solidFill>
                          <a:schemeClr val="tx1"/>
                        </a:solidFill>
                        <a:latin typeface="Sakkal Majalla" panose="02000000000000000000" pitchFamily="2" charset="-78"/>
                        <a:cs typeface="Sakkal Majalla" panose="02000000000000000000" pitchFamily="2" charset="-78"/>
                      </a:endParaRPr>
                    </a:p>
                    <a:p>
                      <a:pPr marL="0" indent="0" algn="r" rtl="1">
                        <a:buNone/>
                      </a:pPr>
                      <a:r>
                        <a:rPr lang="ar-AE" sz="1200" b="1" u="none" baseline="0" dirty="0">
                          <a:solidFill>
                            <a:schemeClr val="tx1"/>
                          </a:solidFill>
                          <a:latin typeface="Sakkal Majalla" panose="02000000000000000000" pitchFamily="2" charset="-78"/>
                          <a:cs typeface="Sakkal Majalla" panose="02000000000000000000" pitchFamily="2" charset="-78"/>
                        </a:rPr>
                        <a:t>5. تقليد المعلم لحركات</a:t>
                      </a:r>
                      <a:r>
                        <a:rPr lang="ar-EG" sz="1200" b="1" u="none" baseline="0" dirty="0">
                          <a:solidFill>
                            <a:schemeClr val="tx1"/>
                          </a:solidFill>
                          <a:latin typeface="Sakkal Majalla" panose="02000000000000000000" pitchFamily="2" charset="-78"/>
                          <a:cs typeface="Sakkal Majalla" panose="02000000000000000000" pitchFamily="2" charset="-78"/>
                        </a:rPr>
                        <a:t> كم موضح بالصورة .</a:t>
                      </a:r>
                      <a:endParaRPr lang="ar-AE" sz="1200" b="1" u="none" baseline="0" dirty="0">
                        <a:latin typeface="Sakkal Majalla" panose="02000000000000000000" pitchFamily="2" charset="-78"/>
                        <a:cs typeface="Sakkal Majalla" panose="02000000000000000000" pitchFamily="2" charset="-78"/>
                      </a:endParaRP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النشاط الرياضي  </a:t>
                      </a:r>
                    </a:p>
                    <a:p>
                      <a:pPr algn="r" rtl="1"/>
                      <a:r>
                        <a:rPr lang="ar-AE" sz="1200" b="1" u="none" baseline="0" dirty="0">
                          <a:solidFill>
                            <a:schemeClr val="tx1"/>
                          </a:solidFill>
                          <a:latin typeface="Sakkal Majalla" panose="02000000000000000000" pitchFamily="2" charset="-78"/>
                          <a:cs typeface="Sakkal Majalla" panose="02000000000000000000" pitchFamily="2" charset="-78"/>
                        </a:rPr>
                        <a:t>ان يقوم الطالب بتقليد حركات المدرب مثل رفع اليدين او القد</a:t>
                      </a:r>
                      <a:r>
                        <a:rPr lang="ar-EG" sz="1200" b="1" u="none" baseline="0" dirty="0">
                          <a:solidFill>
                            <a:schemeClr val="tx1"/>
                          </a:solidFill>
                          <a:latin typeface="Sakkal Majalla" panose="02000000000000000000" pitchFamily="2" charset="-78"/>
                          <a:cs typeface="Sakkal Majalla" panose="02000000000000000000" pitchFamily="2" charset="-78"/>
                        </a:rPr>
                        <a:t>م </a:t>
                      </a:r>
                      <a:r>
                        <a:rPr lang="ar-AE" sz="1200" b="1" u="none" baseline="0" dirty="0">
                          <a:solidFill>
                            <a:schemeClr val="tx1"/>
                          </a:solidFill>
                          <a:latin typeface="Sakkal Majalla" panose="02000000000000000000" pitchFamily="2" charset="-78"/>
                          <a:cs typeface="Sakkal Majalla" panose="02000000000000000000" pitchFamily="2" charset="-78"/>
                        </a:rPr>
                        <a:t>وتحركيهما جانبا والى الاعلى</a:t>
                      </a:r>
                    </a:p>
                    <a:p>
                      <a:pPr algn="r" rtl="1"/>
                      <a:r>
                        <a:rPr lang="ar-AE" sz="1200" b="1" u="none" baseline="0" dirty="0">
                          <a:solidFill>
                            <a:schemeClr val="tx1"/>
                          </a:solidFill>
                          <a:latin typeface="Sakkal Majalla" panose="02000000000000000000" pitchFamily="2" charset="-78"/>
                          <a:cs typeface="Sakkal Majalla" panose="02000000000000000000" pitchFamily="2" charset="-78"/>
                        </a:rPr>
                        <a:t>ان يقوم الطالب بتقليد حركات المدرب بالمشي وتخطي الحواجز البسيطة</a:t>
                      </a:r>
                    </a:p>
                    <a:p>
                      <a:pPr algn="r" rtl="1"/>
                      <a:r>
                        <a:rPr lang="ar-AE" sz="1200" b="1" u="none" baseline="0" dirty="0">
                          <a:solidFill>
                            <a:schemeClr val="tx1"/>
                          </a:solidFill>
                          <a:latin typeface="Sakkal Majalla" panose="02000000000000000000" pitchFamily="2" charset="-78"/>
                          <a:cs typeface="Sakkal Majalla" panose="02000000000000000000" pitchFamily="2" charset="-78"/>
                        </a:rPr>
                        <a:t>ان يقوم الطالب بتقليد المعلم</a:t>
                      </a:r>
                      <a:r>
                        <a:rPr lang="ar-EG" sz="1200" b="1" u="none" baseline="0" dirty="0">
                          <a:solidFill>
                            <a:schemeClr val="tx1"/>
                          </a:solidFill>
                          <a:latin typeface="Sakkal Majalla" panose="02000000000000000000" pitchFamily="2" charset="-78"/>
                          <a:cs typeface="Sakkal Majalla" panose="02000000000000000000" pitchFamily="2" charset="-78"/>
                        </a:rPr>
                        <a:t> بالوقوف على قدم واحدة</a:t>
                      </a:r>
                      <a:endParaRPr lang="ar-AE" sz="1200" b="1" u="none" baseline="0" dirty="0">
                        <a:solidFill>
                          <a:schemeClr val="tx1"/>
                        </a:solidFill>
                        <a:latin typeface="Sakkal Majalla" panose="02000000000000000000" pitchFamily="2" charset="-78"/>
                        <a:cs typeface="Sakkal Majalla" panose="02000000000000000000" pitchFamily="2" charset="-78"/>
                      </a:endParaRP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النشاط الفني: </a:t>
                      </a:r>
                    </a:p>
                    <a:p>
                      <a:pPr algn="r" rtl="1"/>
                      <a:r>
                        <a:rPr lang="ar-AE" sz="1200" b="1" u="none" baseline="0" dirty="0">
                          <a:solidFill>
                            <a:schemeClr val="tx1"/>
                          </a:solidFill>
                          <a:latin typeface="Sakkal Majalla" panose="02000000000000000000" pitchFamily="2" charset="-78"/>
                          <a:cs typeface="Sakkal Majalla" panose="02000000000000000000" pitchFamily="2" charset="-78"/>
                        </a:rPr>
                        <a:t>ان يقوم الطالب</a:t>
                      </a:r>
                      <a:r>
                        <a:rPr lang="ar-EG" sz="1200" b="1" u="none" baseline="0" dirty="0">
                          <a:solidFill>
                            <a:schemeClr val="tx1"/>
                          </a:solidFill>
                          <a:latin typeface="Sakkal Majalla" panose="02000000000000000000" pitchFamily="2" charset="-78"/>
                          <a:cs typeface="Sakkal Majalla" panose="02000000000000000000" pitchFamily="2" charset="-78"/>
                        </a:rPr>
                        <a:t> بتلوين  طائر  الفلامنجو وهو يقف على قدم واحدة .</a:t>
                      </a:r>
                      <a:endParaRPr lang="ar-AE" sz="1200" b="1" u="none" baseline="0" dirty="0">
                        <a:solidFill>
                          <a:schemeClr val="tx1"/>
                        </a:solidFill>
                        <a:latin typeface="Sakkal Majalla" panose="02000000000000000000" pitchFamily="2" charset="-78"/>
                        <a:cs typeface="Sakkal Majalla" panose="02000000000000000000" pitchFamily="2" charset="-78"/>
                      </a:endParaRP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النشاط الموسيقى:</a:t>
                      </a:r>
                    </a:p>
                    <a:p>
                      <a:pPr algn="r" rtl="1"/>
                      <a:r>
                        <a:rPr lang="ar-AE" sz="1200" b="1" u="none" baseline="0" dirty="0">
                          <a:solidFill>
                            <a:schemeClr val="tx1"/>
                          </a:solidFill>
                          <a:latin typeface="Sakkal Majalla" panose="02000000000000000000" pitchFamily="2" charset="-78"/>
                          <a:cs typeface="Sakkal Majalla" panose="02000000000000000000" pitchFamily="2" charset="-78"/>
                        </a:rPr>
                        <a:t>ان يقوم الطالب بتقليد </a:t>
                      </a:r>
                      <a:r>
                        <a:rPr lang="ar-EG" sz="1200" b="1" u="none" baseline="0" dirty="0">
                          <a:solidFill>
                            <a:schemeClr val="tx1"/>
                          </a:solidFill>
                          <a:latin typeface="Sakkal Majalla" panose="02000000000000000000" pitchFamily="2" charset="-78"/>
                          <a:cs typeface="Sakkal Majalla" panose="02000000000000000000" pitchFamily="2" charset="-78"/>
                        </a:rPr>
                        <a:t>رقصة الفلامنجو الاسبانية .</a:t>
                      </a:r>
                      <a:endParaRPr lang="ar-AE" sz="1200" b="1" baseline="0" dirty="0">
                        <a:solidFill>
                          <a:schemeClr val="tx1"/>
                        </a:solidFill>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baseline="0"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دليل للمعلم</a:t>
                      </a:r>
                    </a:p>
                    <a:p>
                      <a:pPr algn="ctr" rtl="1"/>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4492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 إعطاء ولي الامر بعض التمارين الخاصة </a:t>
                      </a:r>
                      <a:r>
                        <a:rPr lang="ar-EG" sz="1200" b="1" baseline="0" dirty="0">
                          <a:latin typeface="Sakkal Majalla" panose="02000000000000000000" pitchFamily="2" charset="-78"/>
                          <a:cs typeface="Sakkal Majalla" panose="02000000000000000000" pitchFamily="2" charset="-78"/>
                        </a:rPr>
                        <a:t>بالتوزن </a:t>
                      </a:r>
                      <a:r>
                        <a:rPr lang="ar-AE" sz="1200" b="1" baseline="0" dirty="0">
                          <a:latin typeface="Sakkal Majalla" panose="02000000000000000000" pitchFamily="2" charset="-78"/>
                          <a:cs typeface="Sakkal Majalla" panose="02000000000000000000" pitchFamily="2" charset="-78"/>
                        </a:rPr>
                        <a:t>المناسبة للجسم مثل الوقوف على قدم واحدة ( اليمين )  بالتناوب مع القدم ( اليسار ) ) </a:t>
                      </a:r>
                      <a:r>
                        <a:rPr lang="ar-EG" sz="1200" b="1" baseline="0" dirty="0">
                          <a:latin typeface="Sakkal Majalla" panose="02000000000000000000" pitchFamily="2" charset="-78"/>
                          <a:cs typeface="Sakkal Majalla" panose="02000000000000000000" pitchFamily="2" charset="-78"/>
                        </a:rPr>
                        <a:t>او الوقف على اطراف الاصابع .</a:t>
                      </a:r>
                      <a:endParaRPr lang="ar-AE" sz="12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الواجب المنزلي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1816429">
                <a:tc>
                  <a:txBody>
                    <a:bodyPr/>
                    <a:lstStyle/>
                    <a:p>
                      <a:pPr algn="r" rtl="1"/>
                      <a:r>
                        <a:rPr lang="ar-AE" sz="1200" b="1" baseline="0" dirty="0">
                          <a:latin typeface="Sakkal Majalla" panose="02000000000000000000" pitchFamily="2" charset="-78"/>
                          <a:cs typeface="Sakkal Majalla" panose="02000000000000000000" pitchFamily="2" charset="-78"/>
                        </a:rPr>
                        <a:t>مجموعة تدريبات على الأيباد تتضمن:</a:t>
                      </a:r>
                    </a:p>
                    <a:p>
                      <a:pPr marL="0" marR="0" lvl="0" indent="0" algn="r" defTabSz="914400" rtl="1" eaLnBrk="1" fontAlgn="auto" latinLnBrk="0" hangingPunct="1">
                        <a:lnSpc>
                          <a:spcPct val="100000"/>
                        </a:lnSpc>
                        <a:spcBef>
                          <a:spcPts val="0"/>
                        </a:spcBef>
                        <a:spcAft>
                          <a:spcPts val="0"/>
                        </a:spcAft>
                        <a:buClrTx/>
                        <a:buSzTx/>
                        <a:buFontTx/>
                        <a:buNone/>
                        <a:tabLst/>
                        <a:defRPr/>
                      </a:pPr>
                      <a:r>
                        <a:rPr lang="ar-SA" sz="1200" b="1" baseline="0" dirty="0">
                          <a:latin typeface="Sakkal Majalla" panose="02000000000000000000" pitchFamily="2" charset="-78"/>
                          <a:cs typeface="Sakkal Majalla" panose="02000000000000000000" pitchFamily="2" charset="-78"/>
                        </a:rPr>
                        <a:t>1</a:t>
                      </a:r>
                      <a:r>
                        <a:rPr lang="ar-AE" sz="1200" b="1" baseline="0" dirty="0">
                          <a:latin typeface="Sakkal Majalla" panose="02000000000000000000" pitchFamily="2" charset="-78"/>
                          <a:cs typeface="Sakkal Majalla" panose="02000000000000000000" pitchFamily="2" charset="-78"/>
                        </a:rPr>
                        <a:t>- تقليد بعض التمارين من خلال برامج علاجية يتم مشاهدتها على مقاطع فيديو لمواقع صحية وسليمة</a:t>
                      </a:r>
                      <a:endParaRPr lang="en-US" sz="1200" b="1"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en-US" sz="1200" b="1"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en-US" sz="1200" b="1"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 </a:t>
                      </a:r>
                      <a:endParaRPr lang="ar-SA" sz="1200" b="1"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تمارين الكترونية</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7830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 جيد: </a:t>
                      </a:r>
                      <a:r>
                        <a:rPr lang="ar-SA" sz="1200" b="1" baseline="0" dirty="0">
                          <a:latin typeface="Sakkal Majalla" panose="02000000000000000000" pitchFamily="2" charset="-78"/>
                          <a:cs typeface="Sakkal Majalla" panose="02000000000000000000" pitchFamily="2" charset="-78"/>
                        </a:rPr>
                        <a:t>ان يتمكن الطالب </a:t>
                      </a:r>
                      <a:r>
                        <a:rPr lang="ar-AE" sz="1200" b="1" baseline="0" dirty="0">
                          <a:latin typeface="Sakkal Majalla" panose="02000000000000000000" pitchFamily="2" charset="-78"/>
                          <a:cs typeface="Sakkal Majalla" panose="02000000000000000000" pitchFamily="2" charset="-78"/>
                        </a:rPr>
                        <a:t>من </a:t>
                      </a:r>
                      <a:r>
                        <a:rPr lang="ar-EG" sz="1200" b="1" baseline="0" dirty="0">
                          <a:latin typeface="Sakkal Majalla" panose="02000000000000000000" pitchFamily="2" charset="-78"/>
                          <a:cs typeface="Sakkal Majalla" panose="02000000000000000000" pitchFamily="2" charset="-78"/>
                        </a:rPr>
                        <a:t>الوقوف على قدم واحدة  مع التبديل للقدم الاخرى لمدة عشرة ثوانى   متوسط </a:t>
                      </a:r>
                      <a:r>
                        <a:rPr lang="ar-AE" sz="1200" b="1" baseline="0" dirty="0">
                          <a:latin typeface="Sakkal Majalla" panose="02000000000000000000" pitchFamily="2" charset="-78"/>
                          <a:cs typeface="Sakkal Majalla" panose="02000000000000000000" pitchFamily="2" charset="-78"/>
                        </a:rPr>
                        <a:t>ت</a:t>
                      </a:r>
                      <a:r>
                        <a:rPr lang="ar-AE" sz="1200" b="1" u="none" baseline="0" dirty="0">
                          <a:solidFill>
                            <a:schemeClr val="tx1"/>
                          </a:solidFill>
                          <a:latin typeface="Sakkal Majalla" panose="02000000000000000000" pitchFamily="2" charset="-78"/>
                          <a:cs typeface="Sakkal Majalla" panose="02000000000000000000" pitchFamily="2" charset="-78"/>
                        </a:rPr>
                        <a:t>يتمكن </a:t>
                      </a:r>
                      <a:r>
                        <a:rPr lang="ar-EG" sz="1200" b="1" u="none" baseline="0" dirty="0">
                          <a:solidFill>
                            <a:schemeClr val="tx1"/>
                          </a:solidFill>
                          <a:latin typeface="Sakkal Majalla" panose="02000000000000000000" pitchFamily="2" charset="-78"/>
                          <a:cs typeface="Sakkal Majalla" panose="02000000000000000000" pitchFamily="2" charset="-78"/>
                        </a:rPr>
                        <a:t>الطالب </a:t>
                      </a:r>
                      <a:r>
                        <a:rPr lang="ar-AE" sz="1200" b="1" u="none" baseline="0" dirty="0">
                          <a:solidFill>
                            <a:schemeClr val="tx1"/>
                          </a:solidFill>
                          <a:latin typeface="Sakkal Majalla" panose="02000000000000000000" pitchFamily="2" charset="-78"/>
                          <a:cs typeface="Sakkal Majalla" panose="02000000000000000000" pitchFamily="2" charset="-78"/>
                        </a:rPr>
                        <a:t> الوقوف على قدم واحدة مع التبديل للقدم الأخرى</a:t>
                      </a:r>
                      <a:r>
                        <a:rPr lang="ar-EG" sz="1200" b="1" u="none" baseline="0" dirty="0">
                          <a:solidFill>
                            <a:schemeClr val="tx1"/>
                          </a:solidFill>
                          <a:latin typeface="Sakkal Majalla" panose="02000000000000000000" pitchFamily="2" charset="-78"/>
                          <a:cs typeface="Sakkal Majalla" panose="02000000000000000000" pitchFamily="2" charset="-78"/>
                        </a:rPr>
                        <a:t> لمدة ستة ثوانى  فعيف :</a:t>
                      </a:r>
                      <a:r>
                        <a:rPr lang="ar-AE" sz="1200" b="1" u="none" baseline="0" dirty="0">
                          <a:solidFill>
                            <a:schemeClr val="tx1"/>
                          </a:solidFill>
                          <a:latin typeface="Sakkal Majalla" panose="02000000000000000000" pitchFamily="2" charset="-78"/>
                          <a:cs typeface="Sakkal Majalla" panose="02000000000000000000" pitchFamily="2" charset="-78"/>
                        </a:rPr>
                        <a:t>يتمكن </a:t>
                      </a:r>
                      <a:r>
                        <a:rPr lang="ar-EG" sz="1200" b="1" u="none" baseline="0" dirty="0">
                          <a:solidFill>
                            <a:schemeClr val="tx1"/>
                          </a:solidFill>
                          <a:latin typeface="Sakkal Majalla" panose="02000000000000000000" pitchFamily="2" charset="-78"/>
                          <a:cs typeface="Sakkal Majalla" panose="02000000000000000000" pitchFamily="2" charset="-78"/>
                        </a:rPr>
                        <a:t>الطالب </a:t>
                      </a:r>
                      <a:r>
                        <a:rPr lang="ar-AE" sz="1200" b="1" u="none" baseline="0" dirty="0">
                          <a:solidFill>
                            <a:schemeClr val="tx1"/>
                          </a:solidFill>
                          <a:latin typeface="Sakkal Majalla" panose="02000000000000000000" pitchFamily="2" charset="-78"/>
                          <a:cs typeface="Sakkal Majalla" panose="02000000000000000000" pitchFamily="2" charset="-78"/>
                        </a:rPr>
                        <a:t> الوقوف على قدم واحدة مع التبديل للقدم الأخرى</a:t>
                      </a:r>
                      <a:r>
                        <a:rPr lang="ar-EG" sz="1200" b="1" u="none" baseline="0" dirty="0">
                          <a:solidFill>
                            <a:schemeClr val="tx1"/>
                          </a:solidFill>
                          <a:latin typeface="Sakkal Majalla" panose="02000000000000000000" pitchFamily="2" charset="-78"/>
                          <a:cs typeface="Sakkal Majalla" panose="02000000000000000000" pitchFamily="2" charset="-78"/>
                        </a:rPr>
                        <a:t> بمساندة على الكرسى </a:t>
                      </a:r>
                      <a:endParaRPr lang="en-US" sz="1200" dirty="0"/>
                    </a:p>
                    <a:p>
                      <a:pPr algn="r" rtl="1"/>
                      <a:endParaRPr lang="ar-AE" sz="12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التقييم</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4" name="TextBox 3"/>
          <p:cNvSpPr txBox="1"/>
          <p:nvPr/>
        </p:nvSpPr>
        <p:spPr>
          <a:xfrm>
            <a:off x="6536912" y="4822122"/>
            <a:ext cx="2471046" cy="307777"/>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EG" sz="1400" b="1"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تمرين التوزن </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ounded Rectangle 4"/>
          <p:cNvSpPr/>
          <p:nvPr/>
        </p:nvSpPr>
        <p:spPr>
          <a:xfrm>
            <a:off x="6397105" y="5310539"/>
            <a:ext cx="3009900"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6" name="Rectangle 5"/>
          <p:cNvSpPr/>
          <p:nvPr/>
        </p:nvSpPr>
        <p:spPr>
          <a:xfrm>
            <a:off x="6738010" y="5339184"/>
            <a:ext cx="2388794" cy="276999"/>
          </a:xfrm>
          <a:prstGeom prst="rect">
            <a:avLst/>
          </a:prstGeom>
        </p:spPr>
        <p:txBody>
          <a:bodyPr wrap="none">
            <a:spAutoFit/>
          </a:bodyPr>
          <a:lstStyle/>
          <a:p>
            <a:pPr lvl="0" algn="r" rtl="1">
              <a:defRPr/>
            </a:pPr>
            <a:r>
              <a:rPr lang="en-US" sz="1200" dirty="0">
                <a:solidFill>
                  <a:schemeClr val="accent1">
                    <a:lumMod val="50000"/>
                  </a:schemeClr>
                </a:solidFill>
                <a:latin typeface="Arial" panose="020B0604020202020204" pitchFamily="34" charset="0"/>
                <a:cs typeface="Arial" panose="020B0604020202020204" pitchFamily="34" charset="0"/>
              </a:rPr>
              <a:t>https://youtu.be/CVRCmkm4_Tk</a:t>
            </a:r>
            <a:endParaRPr lang="ar-SA" sz="1200" dirty="0">
              <a:solidFill>
                <a:schemeClr val="accent1">
                  <a:lumMod val="50000"/>
                </a:schemeClr>
              </a:solidFill>
              <a:latin typeface="Arial" panose="020B0604020202020204" pitchFamily="34" charset="0"/>
            </a:endParaRPr>
          </a:p>
        </p:txBody>
      </p:sp>
      <p:sp>
        <p:nvSpPr>
          <p:cNvPr id="10" name="Date Placeholder 9"/>
          <p:cNvSpPr>
            <a:spLocks noGrp="1"/>
          </p:cNvSpPr>
          <p:nvPr>
            <p:ph type="dt" sz="half" idx="10"/>
          </p:nvPr>
        </p:nvSpPr>
        <p:spPr/>
        <p:txBody>
          <a:bodyPr/>
          <a:lstStyle/>
          <a:p>
            <a:fld id="{DFA59B4A-862E-4296-9049-49655D5CFC94}" type="datetime3">
              <a:rPr lang="en-US" smtClean="0"/>
              <a:t>30 August 2020</a:t>
            </a:fld>
            <a:endParaRPr lang="en-GB"/>
          </a:p>
        </p:txBody>
      </p:sp>
      <p:sp>
        <p:nvSpPr>
          <p:cNvPr id="11" name="Slide Number Placeholder 10"/>
          <p:cNvSpPr>
            <a:spLocks noGrp="1"/>
          </p:cNvSpPr>
          <p:nvPr>
            <p:ph type="sldNum" sz="quarter" idx="12"/>
          </p:nvPr>
        </p:nvSpPr>
        <p:spPr/>
        <p:txBody>
          <a:bodyPr/>
          <a:lstStyle/>
          <a:p>
            <a:fld id="{60F9F505-338F-4A63-8E60-F3E66EC2060F}" type="slidenum">
              <a:rPr lang="en-GB" smtClean="0"/>
              <a:t>12</a:t>
            </a:fld>
            <a:endParaRPr lang="en-GB"/>
          </a:p>
        </p:txBody>
      </p:sp>
      <p:pic>
        <p:nvPicPr>
          <p:cNvPr id="8" name="Picture 4" descr="اختبار الثقة بالنفس في&quot; الوسط المائي&quot;">
            <a:extLst>
              <a:ext uri="{FF2B5EF4-FFF2-40B4-BE49-F238E27FC236}">
                <a16:creationId xmlns:a16="http://schemas.microsoft.com/office/drawing/2014/main" id="{CB50F9C9-8129-47ED-BFC1-CC784EB10B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135" y="4326340"/>
            <a:ext cx="3009900" cy="1376544"/>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pic>
        <p:nvPicPr>
          <p:cNvPr id="9" name="Picture 6" descr="الصورة">
            <a:extLst>
              <a:ext uri="{FF2B5EF4-FFF2-40B4-BE49-F238E27FC236}">
                <a16:creationId xmlns:a16="http://schemas.microsoft.com/office/drawing/2014/main" id="{273805BE-B69D-4019-A21C-65F865179EF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194" y="560051"/>
            <a:ext cx="5269127" cy="257127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19" name="TextBox 18">
            <a:extLst>
              <a:ext uri="{FF2B5EF4-FFF2-40B4-BE49-F238E27FC236}">
                <a16:creationId xmlns:a16="http://schemas.microsoft.com/office/drawing/2014/main" id="{05545AB0-8E8A-4090-98AA-C6F6FD4003F3}"/>
              </a:ext>
            </a:extLst>
          </p:cNvPr>
          <p:cNvSpPr txBox="1"/>
          <p:nvPr/>
        </p:nvSpPr>
        <p:spPr>
          <a:xfrm>
            <a:off x="6264322" y="2714356"/>
            <a:ext cx="1637734" cy="369332"/>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1" name="TextBox 20">
            <a:extLst>
              <a:ext uri="{FF2B5EF4-FFF2-40B4-BE49-F238E27FC236}">
                <a16:creationId xmlns:a16="http://schemas.microsoft.com/office/drawing/2014/main" id="{BC2D30D5-1745-436C-A3B8-9DF5CF941D73}"/>
              </a:ext>
            </a:extLst>
          </p:cNvPr>
          <p:cNvSpPr txBox="1"/>
          <p:nvPr/>
        </p:nvSpPr>
        <p:spPr>
          <a:xfrm>
            <a:off x="6070525" y="2743001"/>
            <a:ext cx="1831530" cy="369332"/>
          </a:xfrm>
          <a:prstGeom prst="rect">
            <a:avLst/>
          </a:prstGeom>
          <a:noFill/>
        </p:spPr>
        <p:txBody>
          <a:bodyPr wrap="square" rtlCol="0">
            <a:spAutoFit/>
          </a:bodyPr>
          <a:lstStyle/>
          <a:p>
            <a:r>
              <a:rPr lang="ar-EG" dirty="0">
                <a:solidFill>
                  <a:srgbClr val="FF0000"/>
                </a:solidFill>
              </a:rPr>
              <a:t>رقصة الفلامنجو     </a:t>
            </a:r>
            <a:endParaRPr lang="en-US" dirty="0">
              <a:solidFill>
                <a:srgbClr val="FF0000"/>
              </a:solidFill>
            </a:endParaRPr>
          </a:p>
        </p:txBody>
      </p:sp>
      <p:sp>
        <p:nvSpPr>
          <p:cNvPr id="23" name="Rounded Rectangle 4">
            <a:extLst>
              <a:ext uri="{FF2B5EF4-FFF2-40B4-BE49-F238E27FC236}">
                <a16:creationId xmlns:a16="http://schemas.microsoft.com/office/drawing/2014/main" id="{EA0EC8DD-E354-4D88-8229-1ED9C80BAE51}"/>
              </a:ext>
            </a:extLst>
          </p:cNvPr>
          <p:cNvSpPr/>
          <p:nvPr/>
        </p:nvSpPr>
        <p:spPr>
          <a:xfrm>
            <a:off x="5762800" y="3160229"/>
            <a:ext cx="3009900"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25" name="TextBox 24">
            <a:extLst>
              <a:ext uri="{FF2B5EF4-FFF2-40B4-BE49-F238E27FC236}">
                <a16:creationId xmlns:a16="http://schemas.microsoft.com/office/drawing/2014/main" id="{1181AE2A-1233-46E9-AF6A-008FCDF1E250}"/>
              </a:ext>
            </a:extLst>
          </p:cNvPr>
          <p:cNvSpPr txBox="1"/>
          <p:nvPr/>
        </p:nvSpPr>
        <p:spPr>
          <a:xfrm>
            <a:off x="5927008" y="3168378"/>
            <a:ext cx="2845692" cy="369332"/>
          </a:xfrm>
          <a:prstGeom prst="rect">
            <a:avLst/>
          </a:prstGeom>
          <a:noFill/>
        </p:spPr>
        <p:txBody>
          <a:bodyPr wrap="square">
            <a:spAutoFit/>
          </a:bodyPr>
          <a:lstStyle/>
          <a:p>
            <a:r>
              <a:rPr lang="en-US" sz="1800" b="1" u="none" baseline="0" dirty="0">
                <a:solidFill>
                  <a:schemeClr val="tx1"/>
                </a:solidFill>
                <a:latin typeface="Sakkal Majalla" panose="02000000000000000000" pitchFamily="2" charset="-78"/>
                <a:cs typeface="Sakkal Majalla" panose="02000000000000000000" pitchFamily="2" charset="-78"/>
              </a:rPr>
              <a:t>https://youtu.be/-QfR34lNkkk</a:t>
            </a:r>
            <a:endParaRPr lang="en-US" dirty="0"/>
          </a:p>
        </p:txBody>
      </p:sp>
    </p:spTree>
    <p:extLst>
      <p:ext uri="{BB962C8B-B14F-4D97-AF65-F5344CB8AC3E}">
        <p14:creationId xmlns:p14="http://schemas.microsoft.com/office/powerpoint/2010/main" val="248618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9195BEB-A072-45D8-848D-E8CA744F9022}"/>
              </a:ext>
            </a:extLst>
          </p:cNvPr>
          <p:cNvSpPr>
            <a:spLocks noGrp="1"/>
          </p:cNvSpPr>
          <p:nvPr>
            <p:ph type="title"/>
          </p:nvPr>
        </p:nvSpPr>
        <p:spPr/>
        <p:txBody>
          <a:bodyPr>
            <a:normAutofit fontScale="90000"/>
          </a:bodyPr>
          <a:lstStyle/>
          <a:p>
            <a:pPr algn="ctr" rtl="1"/>
            <a:r>
              <a:rPr lang="ar-AE" sz="1600" b="1" dirty="0">
                <a:latin typeface="Sakkal Majalla" panose="02000000000000000000" pitchFamily="2" charset="-78"/>
                <a:cs typeface="Sakkal Majalla" panose="02000000000000000000" pitchFamily="2" charset="-78"/>
              </a:rPr>
              <a:t> </a:t>
            </a:r>
            <a:r>
              <a:rPr lang="ar-AE" sz="2800" b="1" dirty="0">
                <a:latin typeface="Sakkal Majalla" panose="02000000000000000000" pitchFamily="2" charset="-78"/>
                <a:cs typeface="Sakkal Majalla" panose="02000000000000000000" pitchFamily="2" charset="-78"/>
              </a:rPr>
              <a:t>الوقوف على قدم واحدة مع التبديل للقدم الأخرى</a:t>
            </a:r>
            <a:endParaRPr lang="en-US" sz="2800" b="1" dirty="0">
              <a:latin typeface="Sakkal Majalla" panose="02000000000000000000" pitchFamily="2" charset="-78"/>
              <a:cs typeface="Sakkal Majalla" panose="02000000000000000000" pitchFamily="2" charset="-78"/>
            </a:endParaRPr>
          </a:p>
        </p:txBody>
      </p:sp>
      <p:sp>
        <p:nvSpPr>
          <p:cNvPr id="2" name="Text Placeholder 1">
            <a:extLst>
              <a:ext uri="{FF2B5EF4-FFF2-40B4-BE49-F238E27FC236}">
                <a16:creationId xmlns:a16="http://schemas.microsoft.com/office/drawing/2014/main" id="{6587D558-5792-4FF7-9111-65F4C874C61B}"/>
              </a:ext>
            </a:extLst>
          </p:cNvPr>
          <p:cNvSpPr>
            <a:spLocks noGrp="1"/>
          </p:cNvSpPr>
          <p:nvPr>
            <p:ph type="body" idx="1"/>
          </p:nvPr>
        </p:nvSpPr>
        <p:spPr/>
        <p:txBody>
          <a:bodyPr>
            <a:normAutofit/>
          </a:bodyPr>
          <a:lstStyle/>
          <a:p>
            <a:pPr algn="ctr" rtl="1"/>
            <a:r>
              <a:rPr lang="ar-EG" sz="2800" dirty="0">
                <a:latin typeface="Sakkal Majalla" panose="02000000000000000000" pitchFamily="2" charset="-78"/>
                <a:cs typeface="Sakkal Majalla" panose="02000000000000000000" pitchFamily="2" charset="-78"/>
              </a:rPr>
              <a:t>التوازن </a:t>
            </a:r>
            <a:endParaRPr lang="en-US" sz="2800" dirty="0">
              <a:latin typeface="Sakkal Majalla" panose="02000000000000000000" pitchFamily="2" charset="-78"/>
              <a:cs typeface="Sakkal Majalla" panose="02000000000000000000" pitchFamily="2" charset="-78"/>
            </a:endParaRPr>
          </a:p>
        </p:txBody>
      </p:sp>
      <p:sp>
        <p:nvSpPr>
          <p:cNvPr id="6" name="Text Placeholder 5">
            <a:extLst>
              <a:ext uri="{FF2B5EF4-FFF2-40B4-BE49-F238E27FC236}">
                <a16:creationId xmlns:a16="http://schemas.microsoft.com/office/drawing/2014/main" id="{FE58025A-9737-434D-AE90-0CC9E7990286}"/>
              </a:ext>
            </a:extLst>
          </p:cNvPr>
          <p:cNvSpPr>
            <a:spLocks noGrp="1"/>
          </p:cNvSpPr>
          <p:nvPr>
            <p:ph type="body" sz="quarter" idx="13"/>
          </p:nvPr>
        </p:nvSpPr>
        <p:spPr/>
        <p:txBody>
          <a:bodyPr>
            <a:normAutofit/>
          </a:bodyPr>
          <a:lstStyle/>
          <a:p>
            <a:pPr algn="r" rtl="1"/>
            <a:r>
              <a:rPr lang="ar-AE" sz="1200" b="1" dirty="0">
                <a:latin typeface="Sakkal Majalla" panose="02000000000000000000" pitchFamily="2" charset="-78"/>
                <a:cs typeface="Sakkal Majalla" panose="02000000000000000000" pitchFamily="2" charset="-78"/>
              </a:rPr>
              <a:t>عدد النقاط المهمه </a:t>
            </a:r>
            <a:endParaRPr lang="ar-AE" sz="1200" dirty="0">
              <a:latin typeface="Arial" panose="020B0604020202020204" pitchFamily="34" charset="0"/>
              <a:cs typeface="Arial" panose="020B0604020202020204" pitchFamily="34" charset="0"/>
            </a:endParaRPr>
          </a:p>
          <a:p>
            <a:pPr algn="r" rtl="1"/>
            <a:r>
              <a:rPr lang="ar-EG" sz="1200" dirty="0">
                <a:latin typeface="Arial" panose="020B0604020202020204" pitchFamily="34" charset="0"/>
                <a:cs typeface="Arial" panose="020B0604020202020204" pitchFamily="34" charset="0"/>
              </a:rPr>
              <a:t>مفهوم التوازن</a:t>
            </a:r>
          </a:p>
          <a:p>
            <a:pPr algn="r" rtl="1"/>
            <a:r>
              <a:rPr lang="ar-EG" sz="1200" dirty="0">
                <a:latin typeface="Arial" panose="020B0604020202020204" pitchFamily="34" charset="0"/>
                <a:cs typeface="Arial" panose="020B0604020202020204" pitchFamily="34" charset="0"/>
              </a:rPr>
              <a:t>أهمية التوازن</a:t>
            </a:r>
          </a:p>
          <a:p>
            <a:pPr algn="r" rtl="1"/>
            <a:r>
              <a:rPr lang="ar-EG" sz="1200" dirty="0">
                <a:latin typeface="Arial" panose="020B0604020202020204" pitchFamily="34" charset="0"/>
                <a:cs typeface="Arial" panose="020B0604020202020204" pitchFamily="34" charset="0"/>
              </a:rPr>
              <a:t>أنواع التوازن</a:t>
            </a:r>
          </a:p>
          <a:p>
            <a:pPr algn="r" rtl="1"/>
            <a:r>
              <a:rPr lang="ar-EG" sz="1200" dirty="0">
                <a:latin typeface="Arial" panose="020B0604020202020204" pitchFamily="34" charset="0"/>
                <a:cs typeface="Arial" panose="020B0604020202020204" pitchFamily="34" charset="0"/>
              </a:rPr>
              <a:t>العوامل التى تؤثر على التوازن</a:t>
            </a:r>
          </a:p>
          <a:p>
            <a:pPr algn="r" rtl="1"/>
            <a:r>
              <a:rPr lang="ar-EG" sz="1200" dirty="0">
                <a:latin typeface="Arial" panose="020B0604020202020204" pitchFamily="34" charset="0"/>
                <a:cs typeface="Arial" panose="020B0604020202020204" pitchFamily="34" charset="0"/>
              </a:rPr>
              <a:t>تدريبات التوازن</a:t>
            </a:r>
            <a:endParaRPr lang="ar-AE" sz="1200" dirty="0">
              <a:latin typeface="Arial" panose="020B0604020202020204" pitchFamily="34" charset="0"/>
              <a:cs typeface="Arial" panose="020B0604020202020204" pitchFamily="34" charset="0"/>
            </a:endParaRPr>
          </a:p>
          <a:p>
            <a:pPr algn="r" rtl="1"/>
            <a:endParaRPr lang="ar-AE" sz="1200" dirty="0">
              <a:latin typeface="Arial" panose="020B0604020202020204" pitchFamily="34" charset="0"/>
              <a:cs typeface="Arial" panose="020B0604020202020204" pitchFamily="34" charset="0"/>
            </a:endParaRPr>
          </a:p>
        </p:txBody>
      </p:sp>
      <p:pic>
        <p:nvPicPr>
          <p:cNvPr id="17" name="Picture Placeholder 16">
            <a:extLst>
              <a:ext uri="{FF2B5EF4-FFF2-40B4-BE49-F238E27FC236}">
                <a16:creationId xmlns:a16="http://schemas.microsoft.com/office/drawing/2014/main" id="{C8B885F2-2AC2-46A9-9D9B-71123D1A1F6B}"/>
              </a:ext>
            </a:extLst>
          </p:cNvPr>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a:stretch/>
        </p:blipFill>
        <p:spPr>
          <a:xfrm rot="720000">
            <a:off x="6573002" y="524433"/>
            <a:ext cx="4260808" cy="5036335"/>
          </a:xfrm>
        </p:spPr>
      </p:pic>
      <p:sp>
        <p:nvSpPr>
          <p:cNvPr id="4" name="Slide Number Placeholder 3">
            <a:extLst>
              <a:ext uri="{FF2B5EF4-FFF2-40B4-BE49-F238E27FC236}">
                <a16:creationId xmlns:a16="http://schemas.microsoft.com/office/drawing/2014/main" id="{03E8D56A-2615-403F-A09F-BC30DF1EE768}"/>
              </a:ext>
            </a:extLst>
          </p:cNvPr>
          <p:cNvSpPr>
            <a:spLocks noGrp="1"/>
          </p:cNvSpPr>
          <p:nvPr>
            <p:ph type="sldNum" sz="quarter" idx="12"/>
          </p:nvPr>
        </p:nvSpPr>
        <p:spPr/>
        <p:txBody>
          <a:bodyPr/>
          <a:lstStyle/>
          <a:p>
            <a:fld id="{98C0CDE5-970C-4CC4-BF43-0DA127E73E82}" type="slidenum">
              <a:rPr lang="en-US" smtClean="0"/>
              <a:pPr/>
              <a:t>2</a:t>
            </a:fld>
            <a:endParaRPr lang="en-US" dirty="0"/>
          </a:p>
        </p:txBody>
      </p:sp>
      <p:sp>
        <p:nvSpPr>
          <p:cNvPr id="7" name="Date Placeholder 6"/>
          <p:cNvSpPr>
            <a:spLocks noGrp="1"/>
          </p:cNvSpPr>
          <p:nvPr>
            <p:ph type="dt" sz="half" idx="10"/>
          </p:nvPr>
        </p:nvSpPr>
        <p:spPr/>
        <p:txBody>
          <a:bodyPr/>
          <a:lstStyle/>
          <a:p>
            <a:fld id="{5B15B7AE-9453-41D7-AC83-A2E65FBBCAE4}" type="datetime3">
              <a:rPr lang="en-US" noProof="0" smtClean="0"/>
              <a:t>30 August 2020</a:t>
            </a:fld>
            <a:endParaRPr lang="en-US" noProof="0" dirty="0"/>
          </a:p>
        </p:txBody>
      </p:sp>
    </p:spTree>
    <p:extLst>
      <p:ext uri="{BB962C8B-B14F-4D97-AF65-F5344CB8AC3E}">
        <p14:creationId xmlns:p14="http://schemas.microsoft.com/office/powerpoint/2010/main" val="568219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907183437"/>
              </p:ext>
            </p:extLst>
          </p:nvPr>
        </p:nvGraphicFramePr>
        <p:xfrm>
          <a:off x="120314" y="224444"/>
          <a:ext cx="11906451" cy="6416501"/>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3027149">
                  <a:extLst>
                    <a:ext uri="{9D8B030D-6E8A-4147-A177-3AD203B41FA5}">
                      <a16:colId xmlns:a16="http://schemas.microsoft.com/office/drawing/2014/main" val="4078435238"/>
                    </a:ext>
                  </a:extLst>
                </a:gridCol>
                <a:gridCol w="1167168">
                  <a:extLst>
                    <a:ext uri="{9D8B030D-6E8A-4147-A177-3AD203B41FA5}">
                      <a16:colId xmlns:a16="http://schemas.microsoft.com/office/drawing/2014/main" val="20001"/>
                    </a:ext>
                  </a:extLst>
                </a:gridCol>
              </a:tblGrid>
              <a:tr h="46249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المراجعة:أ. عشبه الغفلي / أ. جمعه شعيب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a:t>
                      </a:r>
                      <a:r>
                        <a:rPr lang="ar-EG" sz="1200" b="1" dirty="0">
                          <a:latin typeface="Sakkal Majalla" panose="02000000000000000000" pitchFamily="2" charset="-78"/>
                          <a:cs typeface="Sakkal Majalla" panose="02000000000000000000" pitchFamily="2" charset="-78"/>
                        </a:rPr>
                        <a:t> وفاء بخيت بولس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fontAlgn="ctr"/>
                      <a:r>
                        <a:rPr lang="ar-EG" sz="1200" dirty="0">
                          <a:latin typeface="Sakkal Majalla" panose="02000000000000000000" pitchFamily="2" charset="-78"/>
                          <a:cs typeface="Sakkal Majalla" panose="02000000000000000000" pitchFamily="2" charset="-78"/>
                        </a:rPr>
                        <a:t> الوقوف على قدم واحدة مع التبديل للقدم الأخرى</a:t>
                      </a: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8540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a:latin typeface="Sakkal Majalla" panose="02000000000000000000" pitchFamily="2" charset="-78"/>
                          <a:cs typeface="Sakkal Majalla" panose="02000000000000000000" pitchFamily="2" charset="-78"/>
                        </a:rPr>
                        <a:t>الفئة </a:t>
                      </a:r>
                      <a:r>
                        <a:rPr lang="ar-AE" sz="1200" b="1" smtClean="0">
                          <a:latin typeface="Sakkal Majalla" panose="02000000000000000000" pitchFamily="2" charset="-78"/>
                          <a:cs typeface="Sakkal Majalla" panose="02000000000000000000" pitchFamily="2" charset="-78"/>
                        </a:rPr>
                        <a:t>العمرية:10 -11</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متوسطة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568603">
                <a:tc gridSpan="3">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solidFill>
                            <a:srgbClr val="FF0000"/>
                          </a:solidFill>
                          <a:latin typeface="Sakkal Majalla" panose="02000000000000000000" pitchFamily="2" charset="-78"/>
                          <a:cs typeface="Sakkal Majalla" panose="02000000000000000000" pitchFamily="2" charset="-78"/>
                        </a:rPr>
                        <a:t>درس </a:t>
                      </a:r>
                      <a:r>
                        <a:rPr lang="ar-EG" sz="1200" b="1" dirty="0">
                          <a:solidFill>
                            <a:srgbClr val="FF0000"/>
                          </a:solidFill>
                          <a:latin typeface="Sakkal Majalla" panose="02000000000000000000" pitchFamily="2" charset="-78"/>
                          <a:cs typeface="Sakkal Majalla" panose="02000000000000000000" pitchFamily="2" charset="-78"/>
                        </a:rPr>
                        <a:t>: </a:t>
                      </a:r>
                      <a:r>
                        <a:rPr lang="ar-EG" sz="1200" dirty="0">
                          <a:solidFill>
                            <a:srgbClr val="FF0000"/>
                          </a:solidFill>
                          <a:latin typeface="Sakkal Majalla" panose="02000000000000000000" pitchFamily="2" charset="-78"/>
                          <a:cs typeface="Sakkal Majalla" panose="02000000000000000000" pitchFamily="2" charset="-78"/>
                        </a:rPr>
                        <a:t> الوقوف على قدم واحدة مع التبديل للقدم الأخرى</a:t>
                      </a:r>
                      <a:endParaRPr lang="ar-EG" sz="1200" b="1" baseline="0" dirty="0">
                        <a:solidFill>
                          <a:srgbClr val="FF0000"/>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EG" sz="1200" b="1" baseline="0" dirty="0">
                          <a:solidFill>
                            <a:srgbClr val="FF0000"/>
                          </a:solidFill>
                          <a:latin typeface="Sakkal Majalla" panose="02000000000000000000" pitchFamily="2" charset="-78"/>
                          <a:cs typeface="Sakkal Majalla" panose="02000000000000000000" pitchFamily="2" charset="-78"/>
                        </a:rPr>
                        <a:t>قصة الطائر الوردى :-</a:t>
                      </a:r>
                      <a:endParaRPr lang="ar-AE" sz="1200" b="1" baseline="0" dirty="0">
                        <a:solidFill>
                          <a:schemeClr val="tx1"/>
                        </a:solidFill>
                        <a:latin typeface="Sakkal Majalla" panose="02000000000000000000" pitchFamily="2" charset="-78"/>
                        <a:cs typeface="Sakkal Majalla" panose="02000000000000000000" pitchFamily="2" charset="-78"/>
                      </a:endParaRPr>
                    </a:p>
                    <a:p>
                      <a:pPr algn="r" rtl="1"/>
                      <a:r>
                        <a:rPr lang="ar-EG" sz="1200" b="0" i="0" kern="1200" dirty="0">
                          <a:solidFill>
                            <a:schemeClr val="tx1"/>
                          </a:solidFill>
                          <a:effectLst/>
                          <a:latin typeface="+mn-lt"/>
                          <a:ea typeface="+mn-ea"/>
                          <a:cs typeface="+mn-cs"/>
                        </a:rPr>
                        <a:t>قررت إدارة مدرستنا إقامةَ رحلةٍ إلى حديقة الحيوانات؛ لِنتعرف عليها وعلى صفاتها عن قرب، فَخرجنا أنا وأصدقائي ومعلّمتي في صباح يومٍ مشرقٍ وقد حزمنا أمتعتنا اللازمة، ثمّ ركبنا الحافلة بهدوء، وانطلقنا في تمام الساعة الثامنة صباحاً وبدأت رحلتنا الجميلة، واستمتعت أنا وأصدقائي بالنظر إلى الجبال، والأشجار الجميلة في الطريق، وقامت معلمتنا بعملِ مسابقةٍ وتوزيع الهدايا علينا إلى أنْ وصلنا إلى حديقة الحيوانات.</a:t>
                      </a:r>
                      <a:r>
                        <a:rPr lang="ar-EG" sz="1200" dirty="0"/>
                        <a:t/>
                      </a:r>
                      <a:br>
                        <a:rPr lang="ar-EG" sz="1200" dirty="0"/>
                      </a:br>
                      <a:r>
                        <a:rPr lang="ar-EG" sz="1200" b="0" i="0" kern="1200" dirty="0">
                          <a:solidFill>
                            <a:schemeClr val="tx1"/>
                          </a:solidFill>
                          <a:effectLst/>
                          <a:latin typeface="+mn-lt"/>
                          <a:ea typeface="+mn-ea"/>
                          <a:cs typeface="+mn-cs"/>
                        </a:rPr>
                        <a:t>وصلنا إلى الحديقة ودخلناها بانتظام، لقد كانت جميلة ونظيفة، مليئة بأقفاص الحيوانات المختلفة، والأشجار الخضراء، فيما خُصص جزء منها لألعاب الأطفال، مشينا في مجموعات مستمتعين بمنظر الحيوانات النشيطة في الأقفاص، فشاهدنا بدايةً ببغاء أبيض جميلاً يتناول اللب، ثمّ شاهدنا أسداً فاجأنا بزئيره المُرتفع الذي ملأ الحديقة عند اقترابنا من صغاره، كما رأينا القرود الطريفة أثناء تنقلها بين جذوع الأشجار، والفهد الأسود الذي يعدُّ أسرع حيوانات العالم، والكثير من الطيور: كالنعامة، والبط، والبجع، فأندهشت وقلت لخليفة أنظر ياخليفة هناك طائر وردى بساق واحدة فقالة خليفة كيف هذا ثم سألنا المعلمة ما هذا الطائر الوردى ذات الساق الواحدة فأجابت المعلمة أنها  طيور الفلامنجو لونها وشكلها المميز، ويعود سبب امتلاكها هذه الألوان الزاهية، الوردية ، لأنها تتغذى الفلامنجو عادة على القشريات والطحالب الصغيرة، كما أنّ طيور الفلامنجو تعيش معًا في مجموعات قرب البرك والبحيرات، وتقوم ببناء أعشاشها على سطح الماء من الطين، تمتلك طيور الفلامنجو منقارًا طويلًا يساعدها على الإمساك بفريستها وهي داخل الماء، حيث تمسك بالفريسة مع ما يحيطها من الماء والطين،وسال خليفة وهل تأكل الطين ايضاً مع الطعام فقالت المعلمة لا فهناك  مرشحات صغيرة خاصة في فكها تتخلص من الماء والطين حتى تتناول الغذاء وحده، كما تتصف الفلامنجو بالرقبة المنحنية والطوية، كما تمتلك قدمان نحيلتان وطويلتان جدًا، </a:t>
                      </a:r>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600" b="1" dirty="0">
                        <a:latin typeface="Sakkal Majalla" panose="02000000000000000000" pitchFamily="2" charset="-78"/>
                        <a:cs typeface="Sakkal Majalla" panose="02000000000000000000" pitchFamily="2" charset="-78"/>
                      </a:endParaRPr>
                    </a:p>
                    <a:p>
                      <a:pPr algn="ctr" rtl="1"/>
                      <a:r>
                        <a:rPr lang="ar-AE" sz="1600" b="1" dirty="0">
                          <a:latin typeface="Sakkal Majalla" panose="02000000000000000000" pitchFamily="2" charset="-78"/>
                          <a:cs typeface="Sakkal Majalla" panose="02000000000000000000" pitchFamily="2" charset="-78"/>
                        </a:rPr>
                        <a:t>كتاب</a:t>
                      </a:r>
                      <a:r>
                        <a:rPr lang="ar-AE" sz="16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30 August 2020</a:t>
            </a:fld>
            <a:endParaRPr lang="en-GB"/>
          </a:p>
        </p:txBody>
      </p:sp>
      <p:sp>
        <p:nvSpPr>
          <p:cNvPr id="15" name="Slide Number Placeholder 14"/>
          <p:cNvSpPr>
            <a:spLocks noGrp="1"/>
          </p:cNvSpPr>
          <p:nvPr>
            <p:ph type="sldNum" sz="quarter" idx="12"/>
          </p:nvPr>
        </p:nvSpPr>
        <p:spPr/>
        <p:txBody>
          <a:bodyPr/>
          <a:lstStyle/>
          <a:p>
            <a:fld id="{60F9F505-338F-4A63-8E60-F3E66EC2060F}" type="slidenum">
              <a:rPr lang="en-GB" smtClean="0"/>
              <a:t>3</a:t>
            </a:fld>
            <a:endParaRPr lang="en-GB"/>
          </a:p>
        </p:txBody>
      </p:sp>
      <p:pic>
        <p:nvPicPr>
          <p:cNvPr id="4" name="Picture 6" descr="تفسير حلم رؤية النمر الاسود والابيض يهاجم ويفترس في المنام">
            <a:extLst>
              <a:ext uri="{FF2B5EF4-FFF2-40B4-BE49-F238E27FC236}">
                <a16:creationId xmlns:a16="http://schemas.microsoft.com/office/drawing/2014/main" id="{EBD8ECA0-6A0D-4313-A862-E0CDB9F15A1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5236" y="3642302"/>
            <a:ext cx="2762250" cy="271722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pic>
        <p:nvPicPr>
          <p:cNvPr id="6" name="Picture 8" descr="بالفيديو.. نعامة تشل حركة المرور | مبتدا">
            <a:extLst>
              <a:ext uri="{FF2B5EF4-FFF2-40B4-BE49-F238E27FC236}">
                <a16:creationId xmlns:a16="http://schemas.microsoft.com/office/drawing/2014/main" id="{AF4A7378-FFA6-4875-8640-F77CCDB5B7B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8749" y="3645478"/>
            <a:ext cx="2762250" cy="271404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pic>
        <p:nvPicPr>
          <p:cNvPr id="17" name="Picture 6">
            <a:extLst>
              <a:ext uri="{FF2B5EF4-FFF2-40B4-BE49-F238E27FC236}">
                <a16:creationId xmlns:a16="http://schemas.microsoft.com/office/drawing/2014/main" id="{A7F3C2DF-7FF3-4196-BD50-B3FFBFBD0C6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85579" y="3642302"/>
            <a:ext cx="2114265" cy="271087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pic>
        <p:nvPicPr>
          <p:cNvPr id="19" name="Picture 4" descr="الحقيقة المروعة التي لا تعرفها عن البط">
            <a:extLst>
              <a:ext uri="{FF2B5EF4-FFF2-40B4-BE49-F238E27FC236}">
                <a16:creationId xmlns:a16="http://schemas.microsoft.com/office/drawing/2014/main" id="{F9AD9D6C-9420-422A-8E7B-350766E823A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75021" y="3642302"/>
            <a:ext cx="2459295" cy="271087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873815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569265475"/>
              </p:ext>
            </p:extLst>
          </p:nvPr>
        </p:nvGraphicFramePr>
        <p:xfrm>
          <a:off x="120314" y="224444"/>
          <a:ext cx="11906451" cy="6425738"/>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3027149">
                  <a:extLst>
                    <a:ext uri="{9D8B030D-6E8A-4147-A177-3AD203B41FA5}">
                      <a16:colId xmlns:a16="http://schemas.microsoft.com/office/drawing/2014/main" val="4078435238"/>
                    </a:ext>
                  </a:extLst>
                </a:gridCol>
                <a:gridCol w="1167168">
                  <a:extLst>
                    <a:ext uri="{9D8B030D-6E8A-4147-A177-3AD203B41FA5}">
                      <a16:colId xmlns:a16="http://schemas.microsoft.com/office/drawing/2014/main" val="20001"/>
                    </a:ext>
                  </a:extLst>
                </a:gridCol>
              </a:tblGrid>
              <a:tr h="46249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المراجعة:أ. عشبه الغفلي / أ. جمعه شعيب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a:t>
                      </a:r>
                      <a:r>
                        <a:rPr lang="ar-EG" sz="1200" b="1" dirty="0">
                          <a:latin typeface="Sakkal Majalla" panose="02000000000000000000" pitchFamily="2" charset="-78"/>
                          <a:cs typeface="Sakkal Majalla" panose="02000000000000000000" pitchFamily="2" charset="-78"/>
                        </a:rPr>
                        <a:t> وفاء بخيت بولس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fontAlgn="ctr"/>
                      <a:r>
                        <a:rPr lang="ar-EG" sz="1200" dirty="0">
                          <a:latin typeface="Sakkal Majalla" panose="02000000000000000000" pitchFamily="2" charset="-78"/>
                          <a:cs typeface="Sakkal Majalla" panose="02000000000000000000" pitchFamily="2" charset="-78"/>
                        </a:rPr>
                        <a:t> الوقوف على قدم واحدة مع التبديل للقدم الأخرى</a:t>
                      </a: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8540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متوسطة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568603">
                <a:tc gridSpan="3">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ar-EG" sz="1200" b="1" baseline="0" dirty="0">
                        <a:solidFill>
                          <a:srgbClr val="FF0000"/>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EG" sz="1200" b="1" baseline="0" dirty="0">
                          <a:solidFill>
                            <a:srgbClr val="FF0000"/>
                          </a:solidFill>
                          <a:latin typeface="Sakkal Majalla" panose="02000000000000000000" pitchFamily="2" charset="-78"/>
                          <a:cs typeface="Sakkal Majalla" panose="02000000000000000000" pitchFamily="2" charset="-78"/>
                        </a:rPr>
                        <a:t>قصة الطائر الوردى :- الجزء الثانى :</a:t>
                      </a:r>
                    </a:p>
                    <a:p>
                      <a:pPr marL="0" marR="0" lvl="0" indent="0" algn="r" defTabSz="914400" rtl="1" eaLnBrk="1" fontAlgn="auto" latinLnBrk="0" hangingPunct="1">
                        <a:lnSpc>
                          <a:spcPct val="100000"/>
                        </a:lnSpc>
                        <a:spcBef>
                          <a:spcPts val="0"/>
                        </a:spcBef>
                        <a:spcAft>
                          <a:spcPts val="0"/>
                        </a:spcAft>
                        <a:buClrTx/>
                        <a:buSzTx/>
                        <a:buFontTx/>
                        <a:buNone/>
                        <a:tabLst/>
                        <a:defRPr/>
                      </a:pPr>
                      <a:r>
                        <a:rPr lang="ar-EG" sz="1200" b="0" i="0" kern="1200" dirty="0">
                          <a:solidFill>
                            <a:schemeClr val="tx1"/>
                          </a:solidFill>
                          <a:effectLst/>
                          <a:latin typeface="+mn-lt"/>
                          <a:ea typeface="+mn-ea"/>
                          <a:cs typeface="+mn-cs"/>
                        </a:rPr>
                        <a:t>سأل خليفة</a:t>
                      </a:r>
                    </a:p>
                    <a:p>
                      <a:pPr algn="r" rtl="1"/>
                      <a:r>
                        <a:rPr lang="ar-EG" sz="1200" b="0" i="0" kern="1200" dirty="0">
                          <a:solidFill>
                            <a:schemeClr val="tx1"/>
                          </a:solidFill>
                          <a:effectLst/>
                          <a:latin typeface="+mn-lt"/>
                          <a:ea typeface="+mn-ea"/>
                          <a:cs typeface="+mn-cs"/>
                        </a:rPr>
                        <a:t> لماذ يقف الفلامنجو على قدم واحدة، فقالت المعلمة قد يكون السبب في تدفئة الجسم، لكن  الباحيثين لاحظوا  أنّها تتصرف هكذلك في الطقس الحار أيضًا، وقد يكون السبب هو حاجة الفلامنجو لتجفيف قدمه أو يقوم بذلك لمجرد أنّ وقوفه هكذا يريحه، فإنّ أقدام الفلامنجو الطويلة تساعدها على الركض لمسافة طويلة فوق سطح المياه ثم القفز والطيران، ياله من طائر عجيب .ثم سألت فاطمة هل تستطيع تفعل مثله وتقف على قدمة واحد ؟ فضحكنا جميعنا واكملنا السيرا وشاهدنا بعد ذلك لفيل، والجمل، وأنواعاً مختلفةً من الكلاب، والقطط، والدببة،</a:t>
                      </a:r>
                      <a:r>
                        <a:rPr lang="ar-EG" sz="1200" dirty="0"/>
                        <a:t/>
                      </a:r>
                      <a:br>
                        <a:rPr lang="ar-EG" sz="1200" dirty="0"/>
                      </a:br>
                      <a:r>
                        <a:rPr lang="ar-EG" sz="1200" b="0" i="0" kern="1200" dirty="0">
                          <a:solidFill>
                            <a:schemeClr val="tx1"/>
                          </a:solidFill>
                          <a:effectLst/>
                          <a:latin typeface="+mn-lt"/>
                          <a:ea typeface="+mn-ea"/>
                          <a:cs typeface="+mn-cs"/>
                        </a:rPr>
                        <a:t>تناولنا طعام الغداء، وتوجهنا لنلهو قليلاً بالألعاب إلى أن أخبرتنا المعلمة بوجود عرضٌ جميلٌ سيُقام في الحديقة، توجهنا إلى باحة كبيرة دخلت إليها مجموعة من القرود التي تلعب بالكرات وتقود دراجات هوائية صغيرة لقد كان عرضاً ممتعاً لم أر مثله من قبل، أمّا بعد انتهاء العرض فطلبت منّا معلمتنا تجهيز أنفسنا للعودة إلى المنزل؛ حيث اصطففنا وصعدنا إلى الحافلة فرحين بما رأينا؛ وأنا أخطط أن أكتب ذكريات هذا اليوم في دفتر مذكراتي فقد كانت رحلةً رائعةً حقاً!</a:t>
                      </a:r>
                      <a:r>
                        <a:rPr lang="ar-EG" sz="1200" dirty="0"/>
                        <a:t/>
                      </a:r>
                      <a:br>
                        <a:rPr lang="ar-EG" sz="1200" dirty="0"/>
                      </a:br>
                      <a:endParaRPr lang="ar-EG" sz="1200" dirty="0"/>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600" b="1" dirty="0">
                        <a:latin typeface="Sakkal Majalla" panose="02000000000000000000" pitchFamily="2" charset="-78"/>
                        <a:cs typeface="Sakkal Majalla" panose="02000000000000000000" pitchFamily="2" charset="-78"/>
                      </a:endParaRPr>
                    </a:p>
                    <a:p>
                      <a:pPr algn="ctr" rtl="1"/>
                      <a:r>
                        <a:rPr lang="ar-AE" sz="1600" b="1" dirty="0">
                          <a:latin typeface="Sakkal Majalla" panose="02000000000000000000" pitchFamily="2" charset="-78"/>
                          <a:cs typeface="Sakkal Majalla" panose="02000000000000000000" pitchFamily="2" charset="-78"/>
                        </a:rPr>
                        <a:t>كتاب</a:t>
                      </a:r>
                      <a:r>
                        <a:rPr lang="ar-AE" sz="16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81D01CF-05FC-40DD-9306-5E37CEF60A8F}" type="datetime3">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30 August 2020</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15" name="Slide Number Placeholder 1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F9F505-338F-4A63-8E60-F3E66EC2060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2" descr="سر هذا الطائر الذى ينام واقفا على ساق واحدة - دار المعارف">
            <a:extLst>
              <a:ext uri="{FF2B5EF4-FFF2-40B4-BE49-F238E27FC236}">
                <a16:creationId xmlns:a16="http://schemas.microsoft.com/office/drawing/2014/main" id="{0B587C05-62DD-47BF-BE9F-8200D9BA37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7315" y="2762726"/>
            <a:ext cx="3028950" cy="337220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pic>
        <p:nvPicPr>
          <p:cNvPr id="13" name="Picture 2" descr="طائر الفلامنجو أو النحام Flamingo">
            <a:extLst>
              <a:ext uri="{FF2B5EF4-FFF2-40B4-BE49-F238E27FC236}">
                <a16:creationId xmlns:a16="http://schemas.microsoft.com/office/drawing/2014/main" id="{FD6F85F2-2D13-4213-8556-CB0F3BC5587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60805" y="2762726"/>
            <a:ext cx="2612734" cy="337220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pic>
        <p:nvPicPr>
          <p:cNvPr id="17" name="Picture 2" descr="Funny Monkey babies - Playing like Little imps! - YouTube">
            <a:extLst>
              <a:ext uri="{FF2B5EF4-FFF2-40B4-BE49-F238E27FC236}">
                <a16:creationId xmlns:a16="http://schemas.microsoft.com/office/drawing/2014/main" id="{0375FBBA-C524-4AB8-966A-039CA9173CB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18079" y="2773472"/>
            <a:ext cx="2612734" cy="147637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pic>
        <p:nvPicPr>
          <p:cNvPr id="18" name="Picture 2" descr="معلومات عن الفيل - موضوع">
            <a:extLst>
              <a:ext uri="{FF2B5EF4-FFF2-40B4-BE49-F238E27FC236}">
                <a16:creationId xmlns:a16="http://schemas.microsoft.com/office/drawing/2014/main" id="{7720EEEB-3304-4553-9CD4-62700191CB5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51770" y="4448829"/>
            <a:ext cx="2612735" cy="166366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pic>
        <p:nvPicPr>
          <p:cNvPr id="20" name="Picture 2" descr="معلومات عن قطط هملايا - سطور">
            <a:extLst>
              <a:ext uri="{FF2B5EF4-FFF2-40B4-BE49-F238E27FC236}">
                <a16:creationId xmlns:a16="http://schemas.microsoft.com/office/drawing/2014/main" id="{A8A2F5CB-57A9-40A2-97C7-E223548EB85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975353" y="2773473"/>
            <a:ext cx="1769162" cy="14763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pic>
        <p:nvPicPr>
          <p:cNvPr id="21" name="Picture 4" descr="أنواع الكلاب وفوائدها - رقيم">
            <a:extLst>
              <a:ext uri="{FF2B5EF4-FFF2-40B4-BE49-F238E27FC236}">
                <a16:creationId xmlns:a16="http://schemas.microsoft.com/office/drawing/2014/main" id="{F9AE41D8-EA40-46B6-BFB3-A8FED4202D1F}"/>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975353" y="4471266"/>
            <a:ext cx="1769162" cy="166366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3454589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167147617"/>
              </p:ext>
            </p:extLst>
          </p:nvPr>
        </p:nvGraphicFramePr>
        <p:xfrm>
          <a:off x="-48904" y="136525"/>
          <a:ext cx="11943226" cy="6477802"/>
        </p:xfrm>
        <a:graphic>
          <a:graphicData uri="http://schemas.openxmlformats.org/drawingml/2006/table">
            <a:tbl>
              <a:tblPr firstRow="1" bandRow="1">
                <a:tableStyleId>{5940675A-B579-460E-94D1-54222C63F5DA}</a:tableStyleId>
              </a:tblPr>
              <a:tblGrid>
                <a:gridCol w="10756808">
                  <a:extLst>
                    <a:ext uri="{9D8B030D-6E8A-4147-A177-3AD203B41FA5}">
                      <a16:colId xmlns:a16="http://schemas.microsoft.com/office/drawing/2014/main" val="20000"/>
                    </a:ext>
                  </a:extLst>
                </a:gridCol>
                <a:gridCol w="1186418">
                  <a:extLst>
                    <a:ext uri="{9D8B030D-6E8A-4147-A177-3AD203B41FA5}">
                      <a16:colId xmlns:a16="http://schemas.microsoft.com/office/drawing/2014/main" val="20001"/>
                    </a:ext>
                  </a:extLst>
                </a:gridCol>
              </a:tblGrid>
              <a:tr h="52876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i="0" u="none" strike="noStrike" dirty="0">
                          <a:solidFill>
                            <a:srgbClr val="000000"/>
                          </a:solidFill>
                          <a:effectLst/>
                          <a:latin typeface="Sakkal Majalla" panose="02000000000000000000" pitchFamily="2" charset="-78"/>
                          <a:cs typeface="Sakkal Majalla" panose="02000000000000000000" pitchFamily="2" charset="-78"/>
                        </a:rPr>
                        <a:t> الوقوف على قدم واحدة مع التبديل للقدم الأخرى</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78810">
                <a:tc>
                  <a:txBody>
                    <a:bodyPr/>
                    <a:lstStyle/>
                    <a:p>
                      <a:pPr algn="r" rtl="1"/>
                      <a:r>
                        <a:rPr lang="ar-SA" sz="1200" b="1" dirty="0">
                          <a:latin typeface="Sakkal Majalla" panose="02000000000000000000" pitchFamily="2" charset="-78"/>
                          <a:cs typeface="Sakkal Majalla" panose="02000000000000000000" pitchFamily="2" charset="-78"/>
                        </a:rPr>
                        <a:t>انشطه</a:t>
                      </a:r>
                      <a:r>
                        <a:rPr lang="ar-SA" sz="1200" b="1" baseline="0" dirty="0">
                          <a:latin typeface="Sakkal Majalla" panose="02000000000000000000" pitchFamily="2" charset="-78"/>
                          <a:cs typeface="Sakkal Majalla" panose="02000000000000000000" pitchFamily="2" charset="-78"/>
                        </a:rPr>
                        <a:t> مهارية</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400" b="1" dirty="0">
                          <a:latin typeface="Sakkal Majalla" panose="02000000000000000000" pitchFamily="2" charset="-78"/>
                          <a:cs typeface="Sakkal Majalla" panose="02000000000000000000" pitchFamily="2" charset="-78"/>
                        </a:rPr>
                        <a:t>المكونات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470228">
                <a:tc>
                  <a:txBody>
                    <a:bodyPr/>
                    <a:lstStyle/>
                    <a:p>
                      <a:pPr marL="0" indent="0" algn="r" rtl="1">
                        <a:buFont typeface="Arial" panose="020B0604020202020204" pitchFamily="34" charset="0"/>
                        <a:buNone/>
                      </a:pPr>
                      <a:r>
                        <a:rPr lang="ar-SA" sz="1200" b="1" u="sng" baseline="0" dirty="0">
                          <a:solidFill>
                            <a:srgbClr val="FF0000"/>
                          </a:solidFill>
                          <a:latin typeface="Sakkal Majalla" panose="02000000000000000000" pitchFamily="2" charset="-78"/>
                          <a:cs typeface="Sakkal Majalla" panose="02000000000000000000" pitchFamily="2" charset="-78"/>
                        </a:rPr>
                        <a:t>الانشطه الصفية</a:t>
                      </a:r>
                      <a:endParaRPr lang="ar-EG" sz="1200" b="1" u="sng" baseline="0" dirty="0">
                        <a:solidFill>
                          <a:srgbClr val="FF0000"/>
                        </a:solidFill>
                        <a:latin typeface="Sakkal Majalla" panose="02000000000000000000" pitchFamily="2" charset="-78"/>
                        <a:cs typeface="Sakkal Majalla" panose="02000000000000000000" pitchFamily="2" charset="-78"/>
                      </a:endParaRPr>
                    </a:p>
                    <a:p>
                      <a:pPr algn="r"/>
                      <a:r>
                        <a:rPr lang="ar-EG" sz="1200" b="1" i="0" kern="1200" dirty="0">
                          <a:solidFill>
                            <a:schemeClr val="tx1"/>
                          </a:solidFill>
                          <a:effectLst/>
                          <a:latin typeface="+mn-lt"/>
                          <a:ea typeface="+mn-ea"/>
                          <a:cs typeface="+mn-cs"/>
                        </a:rPr>
                        <a:t>استرتيجات التعليم </a:t>
                      </a:r>
                    </a:p>
                    <a:p>
                      <a:pPr algn="r"/>
                      <a:r>
                        <a:rPr lang="ar-EG" sz="1200" b="1" i="0" kern="1200" dirty="0">
                          <a:solidFill>
                            <a:srgbClr val="FF0000"/>
                          </a:solidFill>
                          <a:effectLst/>
                          <a:latin typeface="Sakkal Majalla" panose="02000000000000000000" pitchFamily="2" charset="-78"/>
                          <a:ea typeface="+mn-ea"/>
                          <a:cs typeface="Sakkal Majalla" panose="02000000000000000000" pitchFamily="2" charset="-78"/>
                        </a:rPr>
                        <a:t>التوازن: </a:t>
                      </a: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هو القدرة على الاحتفاظ بثبات الجسم عند أداء أوضاع  معين مثل (الوقوف على قدم واحدة)</a:t>
                      </a:r>
                      <a:endParaRPr lang="ar-SA" sz="1200" b="1" baseline="0" dirty="0">
                        <a:latin typeface="Sakkal Majalla" panose="02000000000000000000" pitchFamily="2" charset="-78"/>
                        <a:cs typeface="Sakkal Majalla" panose="02000000000000000000" pitchFamily="2" charset="-78"/>
                      </a:endParaRPr>
                    </a:p>
                    <a:p>
                      <a:pPr algn="r"/>
                      <a:r>
                        <a:rPr lang="ar-EG" sz="1200" b="1" i="0" kern="1200" dirty="0">
                          <a:solidFill>
                            <a:srgbClr val="FF0000"/>
                          </a:solidFill>
                          <a:effectLst/>
                          <a:latin typeface="Sakkal Majalla" panose="02000000000000000000" pitchFamily="2" charset="-78"/>
                          <a:ea typeface="+mn-ea"/>
                          <a:cs typeface="Sakkal Majalla" panose="02000000000000000000" pitchFamily="2" charset="-78"/>
                        </a:rPr>
                        <a:t>أهمية التوازن : </a:t>
                      </a:r>
                      <a:r>
                        <a:rPr lang="ar-EG" sz="1200" b="0" i="0" kern="1200" dirty="0">
                          <a:solidFill>
                            <a:srgbClr val="FF0000"/>
                          </a:solidFill>
                          <a:effectLst/>
                          <a:latin typeface="Sakkal Majalla" panose="02000000000000000000" pitchFamily="2" charset="-78"/>
                          <a:ea typeface="+mn-ea"/>
                          <a:cs typeface="Sakkal Majalla" panose="02000000000000000000" pitchFamily="2" charset="-78"/>
                        </a:rPr>
                        <a:t> </a:t>
                      </a: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التوازن هام جداً في العديد من الأنشطة اليومية.</a:t>
                      </a:r>
                    </a:p>
                    <a:p>
                      <a:pPr algn="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تمثل العامل الأساسي في الكثير من  الحركات الكبرى والصغيرى لها تأثير واضح في الحياة اليومية .</a:t>
                      </a:r>
                      <a:br>
                        <a:rPr lang="ar-EG" sz="1200" b="0" i="0" kern="1200" dirty="0">
                          <a:solidFill>
                            <a:schemeClr val="tx1"/>
                          </a:solidFill>
                          <a:effectLst/>
                          <a:latin typeface="Sakkal Majalla" panose="02000000000000000000" pitchFamily="2" charset="-78"/>
                          <a:ea typeface="+mn-ea"/>
                          <a:cs typeface="Sakkal Majalla" panose="02000000000000000000" pitchFamily="2" charset="-78"/>
                        </a:rPr>
                      </a:br>
                      <a:r>
                        <a:rPr lang="ar-EG" sz="1200" b="1" i="0" kern="1200" dirty="0">
                          <a:solidFill>
                            <a:srgbClr val="FF0000"/>
                          </a:solidFill>
                          <a:effectLst/>
                          <a:latin typeface="Sakkal Majalla" panose="02000000000000000000" pitchFamily="2" charset="-78"/>
                          <a:ea typeface="+mn-ea"/>
                          <a:cs typeface="Sakkal Majalla" panose="02000000000000000000" pitchFamily="2" charset="-78"/>
                        </a:rPr>
                        <a:t>أنواع التوازن:</a:t>
                      </a:r>
                    </a:p>
                    <a:p>
                      <a:pPr algn="r"/>
                      <a:r>
                        <a:rPr lang="ar-EG" sz="1200" b="1" i="0" kern="1200" dirty="0">
                          <a:solidFill>
                            <a:srgbClr val="FF0000"/>
                          </a:solidFill>
                          <a:effectLst/>
                          <a:latin typeface="Sakkal Majalla" panose="02000000000000000000" pitchFamily="2" charset="-78"/>
                          <a:ea typeface="+mn-ea"/>
                          <a:cs typeface="Sakkal Majalla" panose="02000000000000000000" pitchFamily="2" charset="-78"/>
                        </a:rPr>
                        <a:t>التوازن الثابت:</a:t>
                      </a:r>
                      <a:r>
                        <a:rPr lang="ar-EG" sz="1200" b="0" i="0" kern="1200" dirty="0">
                          <a:solidFill>
                            <a:srgbClr val="FF0000"/>
                          </a:solidFill>
                          <a:effectLst/>
                          <a:latin typeface="Sakkal Majalla" panose="02000000000000000000" pitchFamily="2" charset="-78"/>
                          <a:ea typeface="+mn-ea"/>
                          <a:cs typeface="Sakkal Majalla" panose="02000000000000000000" pitchFamily="2" charset="-78"/>
                        </a:rPr>
                        <a:t> </a:t>
                      </a:r>
                    </a:p>
                    <a:p>
                      <a:pPr algn="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ويعني القدرة التي تسمح بالبقاء في وضع ثابت،- الوقوف على قدم - أو القدرة على الاحتفاظ بثبات الجسم دون سقوط أو اهتزاز</a:t>
                      </a:r>
                    </a:p>
                    <a:p>
                      <a:pPr algn="r"/>
                      <a:r>
                        <a:rPr lang="ar-EG" sz="1200" b="1" i="0" kern="1200" dirty="0">
                          <a:solidFill>
                            <a:srgbClr val="FF0000"/>
                          </a:solidFill>
                          <a:effectLst/>
                          <a:latin typeface="Sakkal Majalla" panose="02000000000000000000" pitchFamily="2" charset="-78"/>
                          <a:ea typeface="+mn-ea"/>
                          <a:cs typeface="Sakkal Majalla" panose="02000000000000000000" pitchFamily="2" charset="-78"/>
                        </a:rPr>
                        <a:t>التوازن الديناميكي:</a:t>
                      </a:r>
                    </a:p>
                    <a:p>
                      <a:pPr algn="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 القدرة على الاحتفاظ بالتوازن أثناء أداء حركي مثل المشي على عارضة مرتفعة.</a:t>
                      </a:r>
                      <a:endParaRPr lang="ar-EG" sz="1200" b="1" i="0" kern="1200" dirty="0">
                        <a:solidFill>
                          <a:srgbClr val="FF0000"/>
                        </a:solidFill>
                        <a:effectLst/>
                        <a:latin typeface="Sakkal Majalla" panose="02000000000000000000" pitchFamily="2" charset="-78"/>
                        <a:ea typeface="+mn-ea"/>
                        <a:cs typeface="Sakkal Majalla" panose="02000000000000000000" pitchFamily="2" charset="-78"/>
                      </a:endParaRPr>
                    </a:p>
                    <a:p>
                      <a:pPr algn="r"/>
                      <a:r>
                        <a:rPr lang="ar-EG" sz="1200" b="1" i="0" kern="1200" dirty="0">
                          <a:solidFill>
                            <a:srgbClr val="FF0000"/>
                          </a:solidFill>
                          <a:effectLst/>
                          <a:latin typeface="Sakkal Majalla" panose="02000000000000000000" pitchFamily="2" charset="-78"/>
                          <a:ea typeface="+mn-ea"/>
                          <a:cs typeface="Sakkal Majalla" panose="02000000000000000000" pitchFamily="2" charset="-78"/>
                        </a:rPr>
                        <a:t>العوامل التي تؤثر على التوازن:</a:t>
                      </a:r>
                    </a:p>
                    <a:p>
                      <a:pPr algn="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الوراثة.</a:t>
                      </a:r>
                    </a:p>
                    <a:p>
                      <a:pPr algn="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القوة العضلية.</a:t>
                      </a:r>
                    </a:p>
                    <a:p>
                      <a:pPr algn="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القدرات العقلية.</a:t>
                      </a:r>
                    </a:p>
                    <a:p>
                      <a:pPr algn="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الإدراك الحسي.</a:t>
                      </a:r>
                    </a:p>
                    <a:p>
                      <a:pPr algn="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مركز الثقل وقاعدة الارتكاز.</a:t>
                      </a:r>
                      <a:endParaRPr lang="ar-SA" sz="1200" b="1" baseline="0" dirty="0">
                        <a:latin typeface="Sakkal Majalla" panose="02000000000000000000" pitchFamily="2" charset="-78"/>
                        <a:cs typeface="Sakkal Majalla" panose="02000000000000000000" pitchFamily="2" charset="-78"/>
                      </a:endParaRPr>
                    </a:p>
                    <a:p>
                      <a:pPr algn="r"/>
                      <a:r>
                        <a:rPr lang="ar-EG" sz="1200" b="1" i="0" kern="1200" dirty="0">
                          <a:solidFill>
                            <a:srgbClr val="FF0000"/>
                          </a:solidFill>
                          <a:effectLst/>
                          <a:latin typeface="Sakkal Majalla" panose="02000000000000000000" pitchFamily="2" charset="-78"/>
                          <a:ea typeface="+mn-ea"/>
                          <a:cs typeface="Sakkal Majalla" panose="02000000000000000000" pitchFamily="2" charset="-78"/>
                        </a:rPr>
                        <a:t>تدريبات التوازن:</a:t>
                      </a:r>
                    </a:p>
                    <a:p>
                      <a:pPr algn="r"/>
                      <a:r>
                        <a:rPr lang="ar-EG" sz="1200" b="1" i="0" kern="1200" dirty="0">
                          <a:solidFill>
                            <a:schemeClr val="tx1"/>
                          </a:solidFill>
                          <a:effectLst/>
                          <a:latin typeface="Sakkal Majalla" panose="02000000000000000000" pitchFamily="2" charset="-78"/>
                          <a:ea typeface="+mn-ea"/>
                          <a:cs typeface="Sakkal Majalla" panose="02000000000000000000" pitchFamily="2" charset="-78"/>
                        </a:rPr>
                        <a:t>وقوف: </a:t>
                      </a: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الثبات على قدم واحدة ومرجحة القدم الأخرى أماماً وخلفاً.</a:t>
                      </a:r>
                    </a:p>
                    <a:p>
                      <a:pPr algn="r"/>
                      <a:r>
                        <a:rPr lang="ar-EG" sz="1200" b="1" i="0" kern="1200" dirty="0">
                          <a:solidFill>
                            <a:schemeClr val="tx1"/>
                          </a:solidFill>
                          <a:effectLst/>
                          <a:latin typeface="Sakkal Majalla" panose="02000000000000000000" pitchFamily="2" charset="-78"/>
                          <a:ea typeface="+mn-ea"/>
                          <a:cs typeface="Sakkal Majalla" panose="02000000000000000000" pitchFamily="2" charset="-78"/>
                        </a:rPr>
                        <a:t>وقوف:</a:t>
                      </a: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 عمل ميزان أمامي.</a:t>
                      </a:r>
                    </a:p>
                    <a:p>
                      <a:pPr algn="r" rtl="1"/>
                      <a:endParaRPr lang="ar-AE" sz="1200" b="1" baseline="0" dirty="0">
                        <a:latin typeface="Sakkal Majalla" panose="02000000000000000000" pitchFamily="2" charset="-78"/>
                        <a:cs typeface="Sakkal Majalla" panose="02000000000000000000" pitchFamily="2" charset="-78"/>
                      </a:endParaRPr>
                    </a:p>
                    <a:p>
                      <a:pPr algn="r"/>
                      <a:r>
                        <a:rPr lang="ar-EG" sz="1200" b="0" i="0" kern="1200" dirty="0">
                          <a:solidFill>
                            <a:srgbClr val="FF0000"/>
                          </a:solidFill>
                          <a:effectLst/>
                          <a:latin typeface="+mn-lt"/>
                          <a:ea typeface="+mn-ea"/>
                          <a:cs typeface="+mn-cs"/>
                        </a:rPr>
                        <a:t>ملاحظة هامة: لو الطفل لديه صعوبة فى اداء التمرين يمكن استخدام كراسى كما موضح .</a:t>
                      </a:r>
                    </a:p>
                    <a:p>
                      <a:pPr algn="r" rtl="1"/>
                      <a:endParaRPr lang="ar-EG" sz="1600" b="1" u="none" baseline="0" dirty="0">
                        <a:latin typeface="Sakkal Majalla" panose="02000000000000000000" pitchFamily="2" charset="-78"/>
                        <a:cs typeface="Sakkal Majalla" panose="02000000000000000000" pitchFamily="2" charset="-78"/>
                      </a:endParaRPr>
                    </a:p>
                    <a:p>
                      <a:pPr algn="r" rtl="1"/>
                      <a:endParaRPr lang="ar-EG" sz="1600" b="1" u="none" baseline="0" dirty="0">
                        <a:latin typeface="Sakkal Majalla" panose="02000000000000000000" pitchFamily="2" charset="-78"/>
                        <a:cs typeface="Sakkal Majalla" panose="02000000000000000000" pitchFamily="2" charset="-78"/>
                      </a:endParaRPr>
                    </a:p>
                    <a:p>
                      <a:pPr algn="r" rtl="1"/>
                      <a:endParaRPr lang="ar-EG" sz="1600" b="1" u="none" baseline="0" dirty="0">
                        <a:latin typeface="Sakkal Majalla" panose="02000000000000000000" pitchFamily="2" charset="-78"/>
                        <a:cs typeface="Sakkal Majalla" panose="02000000000000000000" pitchFamily="2" charset="-78"/>
                      </a:endParaRPr>
                    </a:p>
                    <a:p>
                      <a:pPr algn="r" rtl="1"/>
                      <a:endParaRPr lang="ar-SA" sz="16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5" name="TextBox 4"/>
          <p:cNvSpPr txBox="1"/>
          <p:nvPr/>
        </p:nvSpPr>
        <p:spPr>
          <a:xfrm>
            <a:off x="5403032" y="5448503"/>
            <a:ext cx="1410120" cy="307777"/>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EG" sz="1400" b="1" dirty="0">
                <a:solidFill>
                  <a:srgbClr val="FF0000"/>
                </a:solidFill>
                <a:latin typeface="Arial" panose="020B0604020202020204" pitchFamily="34" charset="0"/>
                <a:cs typeface="Arial" panose="020B0604020202020204" pitchFamily="34" charset="0"/>
              </a:rPr>
              <a:t>تمرين التوازن </a:t>
            </a:r>
          </a:p>
        </p:txBody>
      </p:sp>
      <p:sp>
        <p:nvSpPr>
          <p:cNvPr id="2" name="Rounded Rectangle 1"/>
          <p:cNvSpPr/>
          <p:nvPr/>
        </p:nvSpPr>
        <p:spPr>
          <a:xfrm>
            <a:off x="4855416" y="5938310"/>
            <a:ext cx="2935178" cy="543066"/>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6" name="TextBox 5"/>
          <p:cNvSpPr txBox="1"/>
          <p:nvPr/>
        </p:nvSpPr>
        <p:spPr>
          <a:xfrm>
            <a:off x="5105310" y="6048573"/>
            <a:ext cx="2525838" cy="307777"/>
          </a:xfrm>
          <a:prstGeom prst="rect">
            <a:avLst/>
          </a:prstGeom>
          <a:solidFill>
            <a:schemeClr val="accent4">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https://youtu.be/zvGgCGJa0iQ</a:t>
            </a:r>
          </a:p>
        </p:txBody>
      </p:sp>
      <p:sp>
        <p:nvSpPr>
          <p:cNvPr id="18" name="Date Placeholder 17"/>
          <p:cNvSpPr>
            <a:spLocks noGrp="1"/>
          </p:cNvSpPr>
          <p:nvPr>
            <p:ph type="dt" sz="half" idx="10"/>
          </p:nvPr>
        </p:nvSpPr>
        <p:spPr/>
        <p:txBody>
          <a:bodyPr/>
          <a:lstStyle/>
          <a:p>
            <a:fld id="{8CADBA5E-4532-4792-A258-A0D67C635858}" type="datetime3">
              <a:rPr lang="en-US" smtClean="0"/>
              <a:t>30 August 2020</a:t>
            </a:fld>
            <a:endParaRPr lang="en-GB"/>
          </a:p>
        </p:txBody>
      </p:sp>
      <p:sp>
        <p:nvSpPr>
          <p:cNvPr id="19" name="Slide Number Placeholder 18"/>
          <p:cNvSpPr>
            <a:spLocks noGrp="1"/>
          </p:cNvSpPr>
          <p:nvPr>
            <p:ph type="sldNum" sz="quarter" idx="12"/>
          </p:nvPr>
        </p:nvSpPr>
        <p:spPr/>
        <p:txBody>
          <a:bodyPr/>
          <a:lstStyle/>
          <a:p>
            <a:fld id="{60F9F505-338F-4A63-8E60-F3E66EC2060F}" type="slidenum">
              <a:rPr lang="en-GB" smtClean="0"/>
              <a:t>5</a:t>
            </a:fld>
            <a:endParaRPr lang="en-GB"/>
          </a:p>
        </p:txBody>
      </p:sp>
      <p:pic>
        <p:nvPicPr>
          <p:cNvPr id="7" name="Picture 6" descr="ماذا يخبر الوقوف على قدم واحدة عن صحتنا؟ - مجلة هي">
            <a:extLst>
              <a:ext uri="{FF2B5EF4-FFF2-40B4-BE49-F238E27FC236}">
                <a16:creationId xmlns:a16="http://schemas.microsoft.com/office/drawing/2014/main" id="{78E180C6-D56A-4FEF-B11C-2C130C58A4B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8492" y="1365008"/>
            <a:ext cx="3507472" cy="230998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8" name="Picture 8" descr="اختبر صحتك من خلال الوقوف على رجل واحدة">
            <a:extLst>
              <a:ext uri="{FF2B5EF4-FFF2-40B4-BE49-F238E27FC236}">
                <a16:creationId xmlns:a16="http://schemas.microsoft.com/office/drawing/2014/main" id="{CC9B30F9-F714-4C6A-99AC-4D71DBE1DBD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8491" y="3795185"/>
            <a:ext cx="3507473" cy="21431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964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824307" y="5391735"/>
            <a:ext cx="4786293" cy="832104"/>
          </a:xfrm>
        </p:spPr>
        <p:txBody>
          <a:bodyPr>
            <a:normAutofit/>
          </a:bodyPr>
          <a:lstStyle/>
          <a:p>
            <a:pPr algn="ctr"/>
            <a:r>
              <a:rPr lang="ar-AE" dirty="0">
                <a:latin typeface="Sakkal Majalla" panose="02000000000000000000" pitchFamily="2" charset="-78"/>
                <a:cs typeface="Sakkal Majalla" panose="02000000000000000000" pitchFamily="2" charset="-78"/>
              </a:rPr>
              <a:t> </a:t>
            </a:r>
            <a:r>
              <a:rPr lang="ar-EG" dirty="0">
                <a:latin typeface="Sakkal Majalla" panose="02000000000000000000" pitchFamily="2" charset="-78"/>
                <a:cs typeface="Sakkal Majalla" panose="02000000000000000000" pitchFamily="2" charset="-78"/>
              </a:rPr>
              <a:t> </a:t>
            </a:r>
            <a:r>
              <a:rPr lang="ar-EG" b="0" i="0" cap="all" dirty="0">
                <a:effectLst/>
                <a:latin typeface="calibri" panose="020F0502020204030204" pitchFamily="34" charset="0"/>
              </a:rPr>
              <a:t>1 - </a:t>
            </a:r>
            <a:r>
              <a:rPr lang="ar-EG" b="0" i="0" dirty="0">
                <a:effectLst/>
                <a:latin typeface="calibri" panose="020F0502020204030204" pitchFamily="34" charset="0"/>
              </a:rPr>
              <a:t>نقف مع ضم القدمين معًا. نضع أصابع اليدين على ظهر مقعد لحفظ التوازن، إذا كنا في حاجة إلى ذلك.</a:t>
            </a:r>
            <a:endParaRPr lang="en-US"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Rounded Rectangle 8"/>
          <p:cNvSpPr/>
          <p:nvPr/>
        </p:nvSpPr>
        <p:spPr>
          <a:xfrm>
            <a:off x="4254107" y="3501298"/>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10" name="Rectangle 9"/>
          <p:cNvSpPr/>
          <p:nvPr/>
        </p:nvSpPr>
        <p:spPr>
          <a:xfrm>
            <a:off x="4429711" y="3523252"/>
            <a:ext cx="3425489" cy="276999"/>
          </a:xfrm>
          <a:prstGeom prst="rect">
            <a:avLst/>
          </a:prstGeom>
        </p:spPr>
        <p:txBody>
          <a:bodyPr wrap="none">
            <a:spAutoFit/>
          </a:bodyPr>
          <a:lstStyle/>
          <a:p>
            <a:pPr lvl="0" algn="r" rtl="1">
              <a:defRPr/>
            </a:pPr>
            <a:r>
              <a:rPr lang="en-US" sz="1200" dirty="0">
                <a:solidFill>
                  <a:schemeClr val="accent1">
                    <a:lumMod val="50000"/>
                  </a:schemeClr>
                </a:solidFill>
                <a:latin typeface="Arial" panose="020B0604020202020204" pitchFamily="34" charset="0"/>
                <a:cs typeface="Arial" panose="020B0604020202020204" pitchFamily="34" charset="0"/>
              </a:rPr>
              <a:t>https://www.youtube.com/watch?v=t5-8yQytLe8</a:t>
            </a:r>
            <a:endParaRPr lang="ar-SA" sz="1200" dirty="0">
              <a:solidFill>
                <a:schemeClr val="accent1">
                  <a:lumMod val="50000"/>
                </a:schemeClr>
              </a:solidFill>
              <a:latin typeface="Arial" panose="020B0604020202020204" pitchFamily="34" charset="0"/>
            </a:endParaRPr>
          </a:p>
        </p:txBody>
      </p:sp>
      <p:pic>
        <p:nvPicPr>
          <p:cNvPr id="2050" name="Picture 2" descr="تمرين الوقوف مع الساق المستقيمة وثني الركبة : الخطوة 1">
            <a:extLst>
              <a:ext uri="{FF2B5EF4-FFF2-40B4-BE49-F238E27FC236}">
                <a16:creationId xmlns:a16="http://schemas.microsoft.com/office/drawing/2014/main" id="{A5AB0BE2-4992-4A9E-B586-653E6E4BDEB2}"/>
              </a:ext>
            </a:extLst>
          </p:cNvPr>
          <p:cNvPicPr>
            <a:picLocks noGrp="1" noChangeAspect="1" noChangeArrowheads="1"/>
          </p:cNvPicPr>
          <p:nvPr>
            <p:ph type="media" sz="quarter" idx="13"/>
          </p:nvPr>
        </p:nvPicPr>
        <p:blipFill>
          <a:blip r:embed="rId2">
            <a:extLst>
              <a:ext uri="{28A0092B-C50C-407E-A947-70E740481C1C}">
                <a14:useLocalDpi xmlns:a14="http://schemas.microsoft.com/office/drawing/2010/main" val="0"/>
              </a:ext>
            </a:extLst>
          </a:blip>
          <a:srcRect/>
          <a:stretch>
            <a:fillRect/>
          </a:stretch>
        </p:blipFill>
        <p:spPr bwMode="auto">
          <a:xfrm>
            <a:off x="3824306" y="1429748"/>
            <a:ext cx="4685739" cy="3442503"/>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
        <p:nvSpPr>
          <p:cNvPr id="11" name="Title 1">
            <a:extLst>
              <a:ext uri="{FF2B5EF4-FFF2-40B4-BE49-F238E27FC236}">
                <a16:creationId xmlns:a16="http://schemas.microsoft.com/office/drawing/2014/main" id="{F19705BD-D035-4221-839D-6321AB095BBE}"/>
              </a:ext>
            </a:extLst>
          </p:cNvPr>
          <p:cNvSpPr txBox="1">
            <a:spLocks/>
          </p:cNvSpPr>
          <p:nvPr/>
        </p:nvSpPr>
        <p:spPr>
          <a:xfrm flipH="1">
            <a:off x="4804012" y="341195"/>
            <a:ext cx="3051188" cy="832104"/>
          </a:xfrm>
          <a:prstGeom prst="rect">
            <a:avLst/>
          </a:prstGeom>
          <a:gradFill>
            <a:gsLst>
              <a:gs pos="0">
                <a:schemeClr val="tx2"/>
              </a:gs>
              <a:gs pos="100000">
                <a:schemeClr val="tx1"/>
              </a:gs>
            </a:gsLst>
            <a:lin ang="10800000" scaled="1"/>
          </a:gradFill>
        </p:spPr>
        <p:txBody>
          <a:bodyPr vert="horz" lIns="144000" tIns="45720" rIns="91440" bIns="45720" rtlCol="0" anchor="ctr" anchorCtr="0">
            <a:norm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EG" b="0" cap="all" dirty="0">
                <a:latin typeface="calibri" panose="020F0502020204030204" pitchFamily="34" charset="0"/>
              </a:rPr>
              <a:t>خطوات تقديم الهدف </a:t>
            </a:r>
            <a:endParaRPr lang="en-US"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076038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718097" y="5255257"/>
            <a:ext cx="4685739" cy="832104"/>
          </a:xfrm>
        </p:spPr>
        <p:txBody>
          <a:bodyPr>
            <a:normAutofit/>
          </a:bodyPr>
          <a:lstStyle/>
          <a:p>
            <a:pPr algn="ctr"/>
            <a:r>
              <a:rPr lang="ar-EG" dirty="0">
                <a:latin typeface="Sakkal Majalla" panose="02000000000000000000" pitchFamily="2" charset="-78"/>
                <a:cs typeface="Sakkal Majalla" panose="02000000000000000000" pitchFamily="2" charset="-78"/>
              </a:rPr>
              <a:t>- </a:t>
            </a:r>
            <a:r>
              <a:rPr lang="ar-EG" b="0" i="0" dirty="0">
                <a:effectLst/>
                <a:latin typeface="calibri" panose="020F0502020204030204" pitchFamily="34" charset="0"/>
              </a:rPr>
              <a:t>رفع كلا الكعبين.</a:t>
            </a:r>
            <a:r>
              <a:rPr lang="en-US" b="0" i="0" dirty="0">
                <a:effectLst/>
                <a:latin typeface="calibri" panose="020F0502020204030204" pitchFamily="34" charset="0"/>
              </a:rPr>
              <a:t>2</a:t>
            </a:r>
            <a:endParaRPr lang="en-US"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Rounded Rectangle 8"/>
          <p:cNvSpPr/>
          <p:nvPr/>
        </p:nvSpPr>
        <p:spPr>
          <a:xfrm>
            <a:off x="4254107" y="3501298"/>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10" name="Rectangle 9"/>
          <p:cNvSpPr/>
          <p:nvPr/>
        </p:nvSpPr>
        <p:spPr>
          <a:xfrm>
            <a:off x="4429711" y="3523252"/>
            <a:ext cx="3425489" cy="276999"/>
          </a:xfrm>
          <a:prstGeom prst="rect">
            <a:avLst/>
          </a:prstGeom>
        </p:spPr>
        <p:txBody>
          <a:bodyPr wrap="none">
            <a:spAutoFit/>
          </a:bodyPr>
          <a:lstStyle/>
          <a:p>
            <a:pPr lvl="0" algn="r" rtl="1">
              <a:defRPr/>
            </a:pPr>
            <a:r>
              <a:rPr lang="en-US" sz="1200" dirty="0">
                <a:solidFill>
                  <a:schemeClr val="accent1">
                    <a:lumMod val="50000"/>
                  </a:schemeClr>
                </a:solidFill>
                <a:latin typeface="Arial" panose="020B0604020202020204" pitchFamily="34" charset="0"/>
                <a:cs typeface="Arial" panose="020B0604020202020204" pitchFamily="34" charset="0"/>
              </a:rPr>
              <a:t>https://www.youtube.com/watch?v=t5-8yQytLe8</a:t>
            </a:r>
            <a:endParaRPr lang="ar-SA" sz="1200" dirty="0">
              <a:solidFill>
                <a:schemeClr val="accent1">
                  <a:lumMod val="50000"/>
                </a:schemeClr>
              </a:solidFill>
              <a:latin typeface="Arial" panose="020B0604020202020204" pitchFamily="34" charset="0"/>
            </a:endParaRPr>
          </a:p>
        </p:txBody>
      </p:sp>
      <p:pic>
        <p:nvPicPr>
          <p:cNvPr id="1026" name="Picture 2" descr="تمرين الوقوف مع الساق المستقيمة وثني الركبة : الخطوة 2">
            <a:extLst>
              <a:ext uri="{FF2B5EF4-FFF2-40B4-BE49-F238E27FC236}">
                <a16:creationId xmlns:a16="http://schemas.microsoft.com/office/drawing/2014/main" id="{763774CF-9BF6-4FA7-BE3D-DB1FDBEAE9C6}"/>
              </a:ext>
            </a:extLst>
          </p:cNvPr>
          <p:cNvPicPr>
            <a:picLocks noGrp="1" noChangeAspect="1" noChangeArrowheads="1"/>
          </p:cNvPicPr>
          <p:nvPr>
            <p:ph type="media" sz="quarter" idx="13"/>
          </p:nvPr>
        </p:nvPicPr>
        <p:blipFill>
          <a:blip r:embed="rId2">
            <a:extLst>
              <a:ext uri="{28A0092B-C50C-407E-A947-70E740481C1C}">
                <a14:useLocalDpi xmlns:a14="http://schemas.microsoft.com/office/drawing/2010/main" val="0"/>
              </a:ext>
            </a:extLst>
          </a:blip>
          <a:srcRect/>
          <a:stretch>
            <a:fillRect/>
          </a:stretch>
        </p:blipFill>
        <p:spPr bwMode="auto">
          <a:xfrm>
            <a:off x="3733342" y="538162"/>
            <a:ext cx="4522762" cy="38100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تمرين الوقوف مع الساق المستقيمة وثني الركبة : الخطوة 2">
            <a:extLst>
              <a:ext uri="{FF2B5EF4-FFF2-40B4-BE49-F238E27FC236}">
                <a16:creationId xmlns:a16="http://schemas.microsoft.com/office/drawing/2014/main" id="{F44D0CA3-76B0-4850-A39B-BCA568BCD5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1074" y="1059949"/>
            <a:ext cx="4522762" cy="38100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1496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860143" y="4882368"/>
            <a:ext cx="4905456" cy="715485"/>
          </a:xfrm>
        </p:spPr>
        <p:txBody>
          <a:bodyPr>
            <a:normAutofit/>
          </a:bodyPr>
          <a:lstStyle/>
          <a:p>
            <a:pPr algn="ctr"/>
            <a:r>
              <a:rPr lang="ar-EG" b="0" i="0" dirty="0">
                <a:effectLst/>
                <a:latin typeface="calibri" panose="020F0502020204030204" pitchFamily="34" charset="0"/>
              </a:rPr>
              <a:t>نخفض كلا الكعبين. نكرر التمرين 12 مرة.</a:t>
            </a:r>
            <a:r>
              <a:rPr lang="en-US" b="0" i="0" dirty="0">
                <a:effectLst/>
                <a:latin typeface="calibri" panose="020F0502020204030204" pitchFamily="34" charset="0"/>
              </a:rPr>
              <a:t> - 3</a:t>
            </a:r>
            <a:endParaRPr lang="en-US"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Rounded Rectangle 8"/>
          <p:cNvSpPr/>
          <p:nvPr/>
        </p:nvSpPr>
        <p:spPr>
          <a:xfrm>
            <a:off x="4254107" y="3501298"/>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10" name="Rectangle 9"/>
          <p:cNvSpPr/>
          <p:nvPr/>
        </p:nvSpPr>
        <p:spPr>
          <a:xfrm>
            <a:off x="4429711" y="3523252"/>
            <a:ext cx="3425489" cy="276999"/>
          </a:xfrm>
          <a:prstGeom prst="rect">
            <a:avLst/>
          </a:prstGeom>
        </p:spPr>
        <p:txBody>
          <a:bodyPr wrap="none">
            <a:spAutoFit/>
          </a:bodyPr>
          <a:lstStyle/>
          <a:p>
            <a:pPr lvl="0" algn="r" rtl="1">
              <a:defRPr/>
            </a:pPr>
            <a:r>
              <a:rPr lang="en-US" sz="1200" dirty="0">
                <a:solidFill>
                  <a:schemeClr val="accent1">
                    <a:lumMod val="50000"/>
                  </a:schemeClr>
                </a:solidFill>
                <a:latin typeface="Arial" panose="020B0604020202020204" pitchFamily="34" charset="0"/>
                <a:cs typeface="Arial" panose="020B0604020202020204" pitchFamily="34" charset="0"/>
              </a:rPr>
              <a:t>https://www.youtube.com/watch?v=t5-8yQytLe8</a:t>
            </a:r>
            <a:endParaRPr lang="ar-SA" sz="1200" dirty="0">
              <a:solidFill>
                <a:schemeClr val="accent1">
                  <a:lumMod val="50000"/>
                </a:schemeClr>
              </a:solidFill>
              <a:latin typeface="Arial" panose="020B0604020202020204" pitchFamily="34" charset="0"/>
            </a:endParaRPr>
          </a:p>
        </p:txBody>
      </p:sp>
      <p:pic>
        <p:nvPicPr>
          <p:cNvPr id="2050" name="Picture 2" descr="تمرين الوقوف مع الساق المستقيمة وثني الركبة : الخطوة 3">
            <a:extLst>
              <a:ext uri="{FF2B5EF4-FFF2-40B4-BE49-F238E27FC236}">
                <a16:creationId xmlns:a16="http://schemas.microsoft.com/office/drawing/2014/main" id="{AB998A92-AD34-4124-96F1-B1FD53B0FF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3134" y="914400"/>
            <a:ext cx="4905455" cy="3466531"/>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80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824306" y="5391735"/>
            <a:ext cx="5346197" cy="832104"/>
          </a:xfrm>
        </p:spPr>
        <p:txBody>
          <a:bodyPr>
            <a:normAutofit/>
          </a:bodyPr>
          <a:lstStyle/>
          <a:p>
            <a:pPr algn="ctr"/>
            <a:r>
              <a:rPr lang="ar-EG" b="0" i="0" dirty="0">
                <a:effectLst/>
                <a:latin typeface="calibri" panose="020F0502020204030204" pitchFamily="34" charset="0"/>
              </a:rPr>
              <a:t>نكرر الحركة، ونرفع الكعب بينما نقف على ساق واحدة فقط.</a:t>
            </a:r>
            <a:r>
              <a:rPr lang="en-US" b="0" i="0" dirty="0">
                <a:effectLst/>
                <a:latin typeface="calibri" panose="020F0502020204030204" pitchFamily="34" charset="0"/>
              </a:rPr>
              <a:t> -4</a:t>
            </a:r>
            <a:endParaRPr lang="en-US"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Rounded Rectangle 8"/>
          <p:cNvSpPr/>
          <p:nvPr/>
        </p:nvSpPr>
        <p:spPr>
          <a:xfrm>
            <a:off x="4254107" y="3501298"/>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10" name="Rectangle 9"/>
          <p:cNvSpPr/>
          <p:nvPr/>
        </p:nvSpPr>
        <p:spPr>
          <a:xfrm>
            <a:off x="4429711" y="3523252"/>
            <a:ext cx="3425489" cy="276999"/>
          </a:xfrm>
          <a:prstGeom prst="rect">
            <a:avLst/>
          </a:prstGeom>
        </p:spPr>
        <p:txBody>
          <a:bodyPr wrap="none">
            <a:spAutoFit/>
          </a:bodyPr>
          <a:lstStyle/>
          <a:p>
            <a:pPr lvl="0" algn="r" rtl="1">
              <a:defRPr/>
            </a:pPr>
            <a:r>
              <a:rPr lang="en-US" sz="1200" dirty="0">
                <a:solidFill>
                  <a:schemeClr val="accent1">
                    <a:lumMod val="50000"/>
                  </a:schemeClr>
                </a:solidFill>
                <a:latin typeface="Arial" panose="020B0604020202020204" pitchFamily="34" charset="0"/>
                <a:cs typeface="Arial" panose="020B0604020202020204" pitchFamily="34" charset="0"/>
              </a:rPr>
              <a:t>https://www.youtube.com/watch?v=t5-8yQytLe8</a:t>
            </a:r>
            <a:endParaRPr lang="ar-SA" sz="1200" dirty="0">
              <a:solidFill>
                <a:schemeClr val="accent1">
                  <a:lumMod val="50000"/>
                </a:schemeClr>
              </a:solidFill>
              <a:latin typeface="Arial" panose="020B0604020202020204" pitchFamily="34" charset="0"/>
            </a:endParaRPr>
          </a:p>
        </p:txBody>
      </p:sp>
      <p:pic>
        <p:nvPicPr>
          <p:cNvPr id="3074" name="Picture 2" descr="تمرين الوقوف مع الساق المستقيمة وثني الركبة : الخطوة 4">
            <a:extLst>
              <a:ext uri="{FF2B5EF4-FFF2-40B4-BE49-F238E27FC236}">
                <a16:creationId xmlns:a16="http://schemas.microsoft.com/office/drawing/2014/main" id="{99FB4B4F-B3F7-457A-80C8-19331AA2C8BF}"/>
              </a:ext>
            </a:extLst>
          </p:cNvPr>
          <p:cNvPicPr>
            <a:picLocks noGrp="1" noChangeAspect="1" noChangeArrowheads="1"/>
          </p:cNvPicPr>
          <p:nvPr>
            <p:ph type="media" sz="quarter" idx="13"/>
          </p:nvPr>
        </p:nvPicPr>
        <p:blipFill>
          <a:blip r:embed="rId2">
            <a:extLst>
              <a:ext uri="{28A0092B-C50C-407E-A947-70E740481C1C}">
                <a14:useLocalDpi xmlns:a14="http://schemas.microsoft.com/office/drawing/2010/main" val="0"/>
              </a:ext>
            </a:extLst>
          </a:blip>
          <a:srcRect/>
          <a:stretch>
            <a:fillRect/>
          </a:stretch>
        </p:blipFill>
        <p:spPr bwMode="auto">
          <a:xfrm>
            <a:off x="3824307" y="1233488"/>
            <a:ext cx="5346196" cy="38100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21506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F0A00B7A297B40A126585C06040BF9" ma:contentTypeVersion="13" ma:contentTypeDescription="Create a new document." ma:contentTypeScope="" ma:versionID="e211a196983eb4ca7a51c67aa200c8b9">
  <xsd:schema xmlns:xsd="http://www.w3.org/2001/XMLSchema" xmlns:xs="http://www.w3.org/2001/XMLSchema" xmlns:p="http://schemas.microsoft.com/office/2006/metadata/properties" xmlns:ns3="0860e916-1933-4f54-bf75-902e7a9d18bb" xmlns:ns4="c1803469-1359-4921-b8b2-4aa11e6de6e4" targetNamespace="http://schemas.microsoft.com/office/2006/metadata/properties" ma:root="true" ma:fieldsID="fbe2735384649c69160ac846166d8c23" ns3:_="" ns4:_="">
    <xsd:import namespace="0860e916-1933-4f54-bf75-902e7a9d18bb"/>
    <xsd:import namespace="c1803469-1359-4921-b8b2-4aa11e6de6e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60e916-1933-4f54-bf75-902e7a9d18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803469-1359-4921-b8b2-4aa11e6de6e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5E79A6E-C66F-474D-AEC3-AC8B4C5AC1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60e916-1933-4f54-bf75-902e7a9d18bb"/>
    <ds:schemaRef ds:uri="c1803469-1359-4921-b8b2-4aa11e6de6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2EED42B-3B47-45C2-9F50-0B4533C0F1E3}">
  <ds:schemaRefs>
    <ds:schemaRef ds:uri="http://schemas.openxmlformats.org/package/2006/metadata/core-properties"/>
    <ds:schemaRef ds:uri="http://purl.org/dc/elements/1.1/"/>
    <ds:schemaRef ds:uri="http://schemas.microsoft.com/office/infopath/2007/PartnerControls"/>
    <ds:schemaRef ds:uri="c1803469-1359-4921-b8b2-4aa11e6de6e4"/>
    <ds:schemaRef ds:uri="http://purl.org/dc/terms/"/>
    <ds:schemaRef ds:uri="0860e916-1933-4f54-bf75-902e7a9d18bb"/>
    <ds:schemaRef ds:uri="http://schemas.microsoft.com/office/2006/documentManagement/types"/>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B1D1AD35-AF57-4B32-8A96-2853E34EF9C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895</TotalTime>
  <Words>1187</Words>
  <Application>Microsoft Office PowerPoint</Application>
  <PresentationFormat>Widescreen</PresentationFormat>
  <Paragraphs>162</Paragraphs>
  <Slides>12</Slides>
  <Notes>4</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12</vt:i4>
      </vt:variant>
    </vt:vector>
  </HeadingPairs>
  <TitlesOfParts>
    <vt:vector size="21" baseType="lpstr">
      <vt:lpstr>Arial</vt:lpstr>
      <vt:lpstr>Calibri</vt:lpstr>
      <vt:lpstr>Calibri</vt:lpstr>
      <vt:lpstr>Calibri Light</vt:lpstr>
      <vt:lpstr>Franklin Gothic Book</vt:lpstr>
      <vt:lpstr>Sakkal Majalla</vt:lpstr>
      <vt:lpstr>Times New Roman</vt:lpstr>
      <vt:lpstr>Office Theme</vt:lpstr>
      <vt:lpstr>1_Office Theme</vt:lpstr>
      <vt:lpstr>المجال :المجال الحركي الهدف :-  الوقوف على قدم واحدة مع التبديل للقدم الأخرى</vt:lpstr>
      <vt:lpstr> الوقوف على قدم واحدة مع التبديل للقدم الأخرى</vt:lpstr>
      <vt:lpstr>PowerPoint Presentation</vt:lpstr>
      <vt:lpstr>PowerPoint Presentation</vt:lpstr>
      <vt:lpstr>PowerPoint Presentation</vt:lpstr>
      <vt:lpstr>  1 - نقف مع ضم القدمين معًا. نضع أصابع اليدين على ظهر مقعد لحفظ التوازن، إذا كنا في حاجة إلى ذلك.</vt:lpstr>
      <vt:lpstr>- رفع كلا الكعبين.2</vt:lpstr>
      <vt:lpstr>نخفض كلا الكعبين. نكرر التمرين 12 مرة. - 3</vt:lpstr>
      <vt:lpstr>نكرر الحركة، ونرفع الكعب بينما نقف على ساق واحدة فقط. -4</vt:lpstr>
      <vt:lpstr> 5- نكرر الحركة، ونرفع الكعبين هذه المرة مع ضم القدمين معًا وثني الركبتين</vt:lpstr>
      <vt:lpstr>6- نكرر الحركة، ونرفع الكعب بينما نحفظ التوازن على ساق واحدة مثنية. نكرر ترتيب الحركات على الساق الأخرى.</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العنوان الرئيسي للهدف</dc:title>
  <dc:creator>NADYAH NASSER ALKAABI</dc:creator>
  <cp:lastModifiedBy>JUMAH SHUAIB MUSTAFA</cp:lastModifiedBy>
  <cp:revision>72</cp:revision>
  <dcterms:created xsi:type="dcterms:W3CDTF">2020-07-26T19:33:45Z</dcterms:created>
  <dcterms:modified xsi:type="dcterms:W3CDTF">2020-08-30T05:03:05Z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0x01010020F0A00B7A297B40A126585C06040BF9</vt:lpwstr>
  </property>
</Properties>
</file>