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6"/>
  </p:notesMasterIdLst>
  <p:sldIdLst>
    <p:sldId id="267" r:id="rId6"/>
    <p:sldId id="257" r:id="rId7"/>
    <p:sldId id="259" r:id="rId8"/>
    <p:sldId id="268" r:id="rId9"/>
    <p:sldId id="258" r:id="rId10"/>
    <p:sldId id="282" r:id="rId11"/>
    <p:sldId id="281" r:id="rId12"/>
    <p:sldId id="278" r:id="rId13"/>
    <p:sldId id="283"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0"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717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237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0F5DDA-372B-43CF-86FE-C9B6645BBCC7}" type="datetime3">
              <a:rPr lang="en-US" smtClean="0"/>
              <a:t>25 August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85334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2F16D-244F-47C2-842A-9317BC736D29}" type="datetime3">
              <a:rPr lang="en-US" smtClean="0"/>
              <a:t>25 August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20348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A787B-4AB8-4174-BC68-AD1479FF75F2}" type="datetime3">
              <a:rPr lang="en-US" smtClean="0"/>
              <a:t>25 August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2796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79667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8C1685-7933-4893-93CD-584791D7F10F}" type="datetime3">
              <a:rPr lang="en-US" smtClean="0"/>
              <a:t>25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67100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C1780D-DAAC-4CAC-AE62-1A67156FB528}" type="datetime3">
              <a:rPr lang="en-US" smtClean="0"/>
              <a:t>25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454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25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13279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CDA938-F1B5-4E67-A02C-9BCC4C2F9DA0}" type="datetime3">
              <a:rPr lang="en-US" smtClean="0"/>
              <a:t>25 August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73979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42AD15-594A-4FB9-B2B8-10786D4C4BC0}" type="datetime3">
              <a:rPr lang="en-US" smtClean="0"/>
              <a:t>25 August 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38248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B283-5B98-4FE8-8FC6-B76E00DC4565}" type="datetime3">
              <a:rPr lang="en-US" smtClean="0"/>
              <a:t>25 August 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898363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25 August 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57160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998D2-4126-411A-8949-6F4D826F56A2}" type="datetime3">
              <a:rPr lang="en-US" smtClean="0"/>
              <a:t>25 August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71594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7ED719-B36A-46AD-9CFF-82BE8320A41F}" type="datetime3">
              <a:rPr lang="en-US" smtClean="0"/>
              <a:t>25 August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21737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F704C3-F6CC-498F-BC59-5F55BF57AFC9}" type="datetime3">
              <a:rPr lang="en-US" smtClean="0"/>
              <a:t>25 August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230897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BFEE24-E4A7-4E9A-95AD-6574493E8F41}" type="datetime3">
              <a:rPr lang="en-US" smtClean="0"/>
              <a:t>25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023118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050551-4CE6-4950-8D1F-8A1EE9D6E42D}" type="datetime3">
              <a:rPr lang="en-US" smtClean="0"/>
              <a:t>25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6980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fld id="{D17A6D05-D16B-4603-A323-876374AD20C5}" type="datetime3">
              <a:rPr lang="en-US" noProof="0" smtClean="0"/>
              <a:t>25 August 2020</a:t>
            </a:fld>
            <a:endParaRPr lang="en-US" noProof="0" dirty="0"/>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endParaRPr lang="en-US" noProof="0" dirty="0"/>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596776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85695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665BA1-66C5-4C23-B9BA-F1EDD450FA3F}" type="datetime3">
              <a:rPr lang="en-US" smtClean="0"/>
              <a:t>25 August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53197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F4428-25CE-497A-9941-367C16ECCEA0}" type="datetime3">
              <a:rPr lang="en-US" smtClean="0"/>
              <a:t>25 August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6557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53F8D-8F5F-4D98-B67F-54B571C7FB47}" type="datetime3">
              <a:rPr lang="en-US" smtClean="0"/>
              <a:t>25 August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52286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C29FF-CCF6-46F0-B460-CA0EFD3579DE}" type="datetime3">
              <a:rPr lang="en-US" smtClean="0"/>
              <a:t>25 August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30519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E4715-3104-467E-A5F5-3DDF7E4FA2A3}" type="datetime3">
              <a:rPr lang="en-US" smtClean="0"/>
              <a:t>25 August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08589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3F583-97E1-40F8-841A-DA31DC16C36F}" type="datetime3">
              <a:rPr lang="en-US" smtClean="0"/>
              <a:t>25 August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81318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A5538-93A8-4427-B2D0-69F246BC64D3}" type="datetime3">
              <a:rPr lang="en-US" smtClean="0"/>
              <a:t>25 August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43253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487B0-7C3C-4749-A2B6-DB540BDFBDD3}" type="datetime3">
              <a:rPr lang="en-US" smtClean="0"/>
              <a:t>25 August 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585A-9C13-4586-A4AB-6DF698F2DFD9}" type="slidenum">
              <a:rPr lang="en-US" smtClean="0"/>
              <a:t>‹#›</a:t>
            </a:fld>
            <a:endParaRPr lang="en-US"/>
          </a:p>
        </p:txBody>
      </p:sp>
    </p:spTree>
    <p:extLst>
      <p:ext uri="{BB962C8B-B14F-4D97-AF65-F5344CB8AC3E}">
        <p14:creationId xmlns:p14="http://schemas.microsoft.com/office/powerpoint/2010/main" val="419796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4949-77A1-40BB-B52A-9D549E788AAB}" type="datetime3">
              <a:rPr lang="en-US" smtClean="0"/>
              <a:t>25 August 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F505-338F-4A63-8E60-F3E66EC2060F}" type="slidenum">
              <a:rPr lang="en-GB" smtClean="0"/>
              <a:t>‹#›</a:t>
            </a:fld>
            <a:endParaRPr lang="en-GB"/>
          </a:p>
        </p:txBody>
      </p:sp>
    </p:spTree>
    <p:extLst>
      <p:ext uri="{BB962C8B-B14F-4D97-AF65-F5344CB8AC3E}">
        <p14:creationId xmlns:p14="http://schemas.microsoft.com/office/powerpoint/2010/main" val="151112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ysazNrt9QUA" TargetMode="External"/><Relationship Id="rId2" Type="http://schemas.openxmlformats.org/officeDocument/2006/relationships/hyperlink" Target="https://www.youtube.com/watch?v=js7yajZq3fQ"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xcncRCfm2TY"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n1G0KzIpDE"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x9rt93_6NRw"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hyperlink" Target="https://www.youtube.com/watch?v=CXgfNBnetz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T1aWbVwixM" TargetMode="External"/><Relationship Id="rId2" Type="http://schemas.openxmlformats.org/officeDocument/2006/relationships/image" Target="../media/image13.png"/><Relationship Id="rId1" Type="http://schemas.openxmlformats.org/officeDocument/2006/relationships/slideLayout" Target="../slideLayouts/slideLayout25.xml"/><Relationship Id="rId4" Type="http://schemas.openxmlformats.org/officeDocument/2006/relationships/hyperlink" Target="https://www.youtube.com/watch?v=OXza1lNbe2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B9D7E975-9161-4F2D-AC53-69E1912F6B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2">
            <a:extLst>
              <a:ext uri="{FF2B5EF4-FFF2-40B4-BE49-F238E27FC236}">
                <a16:creationId xmlns:a16="http://schemas.microsoft.com/office/drawing/2014/main"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a:xfrm>
            <a:off x="6889833" y="1056640"/>
            <a:ext cx="4360324" cy="3494398"/>
          </a:xfrm>
        </p:spPr>
        <p:txBody>
          <a:bodyPr vert="horz" lIns="91440" tIns="45720" rIns="91440" bIns="45720" rtlCol="0" anchor="b">
            <a:normAutofit/>
          </a:bodyPr>
          <a:lstStyle/>
          <a:p>
            <a:r>
              <a:rPr lang="en-US" sz="6100">
                <a:solidFill>
                  <a:schemeClr val="tx1"/>
                </a:solidFill>
              </a:rPr>
              <a:t>مسك مضرب التنس وتنطيط الكرة علية عدة مرات</a:t>
            </a:r>
          </a:p>
        </p:txBody>
      </p:sp>
      <p:pic>
        <p:nvPicPr>
          <p:cNvPr id="6" name="Picture Placeholder 5">
            <a:extLst>
              <a:ext uri="{FF2B5EF4-FFF2-40B4-BE49-F238E27FC236}">
                <a16:creationId xmlns:a16="http://schemas.microsoft.com/office/drawing/2014/main" id="{DE49E634-FD2F-442C-A574-84EA0151DBD4}"/>
              </a:ext>
            </a:extLst>
          </p:cNvPr>
          <p:cNvPicPr>
            <a:picLocks noGrp="1" noChangeAspect="1"/>
          </p:cNvPicPr>
          <p:nvPr>
            <p:ph type="pic" sz="quarter" idx="15"/>
          </p:nvPr>
        </p:nvPicPr>
        <p:blipFill rotWithShape="1">
          <a:blip r:embed="rId2"/>
          <a:srcRect r="2384" b="2"/>
          <a:stretch/>
        </p:blipFill>
        <p:spPr>
          <a:xfrm>
            <a:off x="621675" y="623275"/>
            <a:ext cx="5474323" cy="5607882"/>
          </a:xfrm>
          <a:prstGeom prst="rect">
            <a:avLst/>
          </a:prstGeom>
        </p:spPr>
      </p:pic>
      <p:sp>
        <p:nvSpPr>
          <p:cNvPr id="21" name="Rectangle 14">
            <a:extLst>
              <a:ext uri="{FF2B5EF4-FFF2-40B4-BE49-F238E27FC236}">
                <a16:creationId xmlns:a16="http://schemas.microsoft.com/office/drawing/2014/main" id="{463E6235-1649-4B47-9862-4026FC473B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528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descr="Media placeholder">
            <a:extLst>
              <a:ext uri="{FF2B5EF4-FFF2-40B4-BE49-F238E27FC236}">
                <a16:creationId xmlns:a16="http://schemas.microsoft.com/office/drawing/2014/main" id="{7401E5EB-604A-42B4-B9BC-979A2E90F535}"/>
              </a:ext>
            </a:extLst>
          </p:cNvPr>
          <p:cNvSpPr>
            <a:spLocks noGrp="1"/>
          </p:cNvSpPr>
          <p:nvPr>
            <p:ph type="media" sz="quarter" idx="13"/>
          </p:nvPr>
        </p:nvSpPr>
        <p:spPr/>
      </p:sp>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3824307" y="5391735"/>
            <a:ext cx="4685739" cy="832104"/>
          </a:xfrm>
        </p:spPr>
        <p:txBody>
          <a:bodyPr>
            <a:normAutofit/>
          </a:bodyPr>
          <a:lstStyle/>
          <a:p>
            <a:pPr algn="ctr"/>
            <a:r>
              <a:rPr kumimoji="0" lang="ar-AE" sz="2000" b="1" i="0" u="none" strike="noStrike" kern="1200" cap="none" spc="0" normalizeH="0" baseline="0" noProof="0" dirty="0">
                <a:ln>
                  <a:noFill/>
                </a:ln>
                <a:solidFill>
                  <a:prstClr val="white"/>
                </a:solidFill>
                <a:effectLst/>
                <a:uLnTx/>
                <a:uFillTx/>
                <a:latin typeface="Calibri" panose="020F0502020204030204"/>
                <a:ea typeface="+mj-ea"/>
                <a:cs typeface="Times New Roman" panose="02020603050405020304" pitchFamily="18" charset="0"/>
              </a:rPr>
              <a:t>مسك مضرب التنس </a:t>
            </a:r>
            <a:r>
              <a:rPr kumimoji="0" lang="ar-AE" sz="2000" b="1" i="0" u="none" strike="noStrike" kern="1200" cap="none" spc="0" normalizeH="0" baseline="0" noProof="0" dirty="0" err="1">
                <a:ln>
                  <a:noFill/>
                </a:ln>
                <a:solidFill>
                  <a:prstClr val="white"/>
                </a:solidFill>
                <a:effectLst/>
                <a:uLnTx/>
                <a:uFillTx/>
                <a:latin typeface="Calibri" panose="020F0502020204030204"/>
                <a:ea typeface="+mj-ea"/>
                <a:cs typeface="Times New Roman" panose="02020603050405020304" pitchFamily="18" charset="0"/>
              </a:rPr>
              <a:t>وتنطيط</a:t>
            </a:r>
            <a:r>
              <a:rPr kumimoji="0" lang="ar-AE" sz="2000" b="1" i="0" u="none" strike="noStrike" kern="1200" cap="none" spc="0" normalizeH="0" baseline="0" noProof="0" dirty="0">
                <a:ln>
                  <a:noFill/>
                </a:ln>
                <a:solidFill>
                  <a:prstClr val="white"/>
                </a:solidFill>
                <a:effectLst/>
                <a:uLnTx/>
                <a:uFillTx/>
                <a:latin typeface="Calibri" panose="020F0502020204030204"/>
                <a:ea typeface="+mj-ea"/>
                <a:cs typeface="Times New Roman" panose="02020603050405020304" pitchFamily="18" charset="0"/>
              </a:rPr>
              <a:t> الكرة علية عدة مرات</a:t>
            </a:r>
            <a:endParaRPr lang="en-US" dirty="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Rounded Rectangle 6"/>
          <p:cNvSpPr/>
          <p:nvPr/>
        </p:nvSpPr>
        <p:spPr>
          <a:xfrm>
            <a:off x="3019869" y="1351005"/>
            <a:ext cx="6437169" cy="51898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hlinkClick r:id="rId2"/>
              </a:rPr>
              <a:t>https://www.youtube.com/watch?v=js7yajZq3fQ</a:t>
            </a:r>
            <a:endParaRPr lang="en-US" dirty="0"/>
          </a:p>
        </p:txBody>
      </p:sp>
      <p:sp>
        <p:nvSpPr>
          <p:cNvPr id="8" name="Rounded Rectangle 7"/>
          <p:cNvSpPr/>
          <p:nvPr/>
        </p:nvSpPr>
        <p:spPr>
          <a:xfrm>
            <a:off x="2866768" y="2343282"/>
            <a:ext cx="6437169" cy="51898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hlinkClick r:id="rId3"/>
              </a:rPr>
              <a:t>https://www.youtube.com/watch?v=ysazNrt9QUA</a:t>
            </a:r>
            <a:endParaRPr lang="en-US" dirty="0"/>
          </a:p>
        </p:txBody>
      </p:sp>
    </p:spTree>
    <p:extLst>
      <p:ext uri="{BB962C8B-B14F-4D97-AF65-F5344CB8AC3E}">
        <p14:creationId xmlns:p14="http://schemas.microsoft.com/office/powerpoint/2010/main" val="995436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57125583"/>
              </p:ext>
            </p:extLst>
          </p:nvPr>
        </p:nvGraphicFramePr>
        <p:xfrm>
          <a:off x="154004" y="224444"/>
          <a:ext cx="11906451" cy="6416501"/>
        </p:xfrm>
        <a:graphic>
          <a:graphicData uri="http://schemas.openxmlformats.org/drawingml/2006/table">
            <a:tbl>
              <a:tblPr firstRow="1" bandRow="1">
                <a:tableStyleId>{5940675A-B579-460E-94D1-54222C63F5DA}</a:tableStyleId>
              </a:tblPr>
              <a:tblGrid>
                <a:gridCol w="4298430">
                  <a:extLst>
                    <a:ext uri="{9D8B030D-6E8A-4147-A177-3AD203B41FA5}">
                      <a16:colId xmlns:a16="http://schemas.microsoft.com/office/drawing/2014/main" val="20000"/>
                    </a:ext>
                  </a:extLst>
                </a:gridCol>
                <a:gridCol w="3413704">
                  <a:extLst>
                    <a:ext uri="{9D8B030D-6E8A-4147-A177-3AD203B41FA5}">
                      <a16:colId xmlns:a16="http://schemas.microsoft.com/office/drawing/2014/main" val="2032493190"/>
                    </a:ext>
                  </a:extLst>
                </a:gridCol>
                <a:gridCol w="2918797">
                  <a:extLst>
                    <a:ext uri="{9D8B030D-6E8A-4147-A177-3AD203B41FA5}">
                      <a16:colId xmlns:a16="http://schemas.microsoft.com/office/drawing/2014/main" val="4078435238"/>
                    </a:ext>
                  </a:extLst>
                </a:gridCol>
                <a:gridCol w="1275520">
                  <a:extLst>
                    <a:ext uri="{9D8B030D-6E8A-4147-A177-3AD203B41FA5}">
                      <a16:colId xmlns:a16="http://schemas.microsoft.com/office/drawing/2014/main" val="20001"/>
                    </a:ext>
                  </a:extLst>
                </a:gridCol>
              </a:tblGrid>
              <a:tr h="46249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المراجعة: أ. جمعه شعيب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الإعداد</a:t>
                      </a:r>
                      <a:r>
                        <a:rPr lang="ar-SY" sz="1200" b="1" dirty="0">
                          <a:latin typeface="Sakkal Majalla" panose="02000000000000000000" pitchFamily="2" charset="-78"/>
                          <a:cs typeface="Sakkal Majalla" panose="02000000000000000000" pitchFamily="2" charset="-78"/>
                        </a:rPr>
                        <a:t>: عبد الرحمن النعسان</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ctr"/>
                      <a:r>
                        <a:rPr lang="ar-SA" sz="1200" b="1" i="0" u="none" strike="noStrike" dirty="0">
                          <a:solidFill>
                            <a:srgbClr val="000000"/>
                          </a:solidFill>
                          <a:effectLst/>
                          <a:latin typeface="Sakkal Majalla" panose="02000000000000000000" pitchFamily="2" charset="-78"/>
                          <a:cs typeface="Sakkal Majalla" panose="02000000000000000000" pitchFamily="2" charset="-78"/>
                        </a:rPr>
                        <a:t>مسك مضرب التنس </a:t>
                      </a:r>
                      <a:r>
                        <a:rPr lang="ar-SA" sz="1200" b="1" i="0" u="none" strike="noStrike" dirty="0" err="1">
                          <a:solidFill>
                            <a:srgbClr val="000000"/>
                          </a:solidFill>
                          <a:effectLst/>
                          <a:latin typeface="Sakkal Majalla" panose="02000000000000000000" pitchFamily="2" charset="-78"/>
                          <a:cs typeface="Sakkal Majalla" panose="02000000000000000000" pitchFamily="2" charset="-78"/>
                        </a:rPr>
                        <a:t>وتنطيط</a:t>
                      </a:r>
                      <a:r>
                        <a:rPr lang="ar-SA" sz="1200" b="1" i="0" u="none" strike="noStrike" dirty="0">
                          <a:solidFill>
                            <a:srgbClr val="000000"/>
                          </a:solidFill>
                          <a:effectLst/>
                          <a:latin typeface="Sakkal Majalla" panose="02000000000000000000" pitchFamily="2" charset="-78"/>
                          <a:cs typeface="Sakkal Majalla" panose="02000000000000000000" pitchFamily="2" charset="-78"/>
                        </a:rPr>
                        <a:t> الكرة علية عدة مرات</a:t>
                      </a: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540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الفئة العمرية:</a:t>
                      </a:r>
                      <a:r>
                        <a:rPr lang="ar-SY" sz="1200" b="1" dirty="0">
                          <a:latin typeface="Sakkal Majalla" panose="02000000000000000000" pitchFamily="2" charset="-78"/>
                          <a:cs typeface="Sakkal Majalla" panose="02000000000000000000" pitchFamily="2" charset="-78"/>
                        </a:rPr>
                        <a:t>11-12</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مستوى الشدة</a:t>
                      </a:r>
                      <a:r>
                        <a:rPr lang="ar-AE" sz="1200" b="1">
                          <a:latin typeface="Sakkal Majalla" panose="02000000000000000000" pitchFamily="2" charset="-78"/>
                          <a:cs typeface="Sakkal Majalla" panose="02000000000000000000" pitchFamily="2" charset="-78"/>
                        </a:rPr>
                        <a:t>: متوسطة </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فئة الإعاقة : الاعاقة الذهنية</a:t>
                      </a:r>
                      <a:r>
                        <a:rPr lang="en-US" sz="1200" b="1" baseline="0" dirty="0">
                          <a:latin typeface="Sakkal Majalla" panose="02000000000000000000" pitchFamily="2" charset="-78"/>
                          <a:cs typeface="Sakkal Majalla" panose="02000000000000000000" pitchFamily="2" charset="-78"/>
                        </a:rPr>
                        <a:t>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بيانات 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2628275"/>
                  </a:ext>
                </a:extLst>
              </a:tr>
              <a:tr h="5568603">
                <a:tc gridSpan="3">
                  <a:txBody>
                    <a:bodyPr/>
                    <a:lstStyle/>
                    <a:p>
                      <a:pPr algn="r" rtl="1"/>
                      <a:r>
                        <a:rPr lang="ar-AE" sz="1400" b="1" dirty="0">
                          <a:solidFill>
                            <a:srgbClr val="FF0000"/>
                          </a:solidFill>
                          <a:latin typeface="Sakkal Majalla" panose="02000000000000000000" pitchFamily="2" charset="-78"/>
                          <a:cs typeface="Sakkal Majalla" panose="02000000000000000000" pitchFamily="2" charset="-78"/>
                        </a:rPr>
                        <a:t>درس </a:t>
                      </a:r>
                      <a:r>
                        <a:rPr lang="ar-SA" sz="1400" b="1" dirty="0">
                          <a:solidFill>
                            <a:srgbClr val="FF0000"/>
                          </a:solidFill>
                          <a:latin typeface="Sakkal Majalla" panose="02000000000000000000" pitchFamily="2" charset="-78"/>
                          <a:cs typeface="Sakkal Majalla" panose="02000000000000000000" pitchFamily="2" charset="-78"/>
                        </a:rPr>
                        <a:t>مسك مضرب التنس </a:t>
                      </a:r>
                      <a:r>
                        <a:rPr lang="ar-SA" sz="1400" b="1" dirty="0" err="1">
                          <a:solidFill>
                            <a:srgbClr val="FF0000"/>
                          </a:solidFill>
                          <a:latin typeface="Sakkal Majalla" panose="02000000000000000000" pitchFamily="2" charset="-78"/>
                          <a:cs typeface="Sakkal Majalla" panose="02000000000000000000" pitchFamily="2" charset="-78"/>
                        </a:rPr>
                        <a:t>وتنطيط</a:t>
                      </a:r>
                      <a:r>
                        <a:rPr lang="ar-SA" sz="1400" b="1" dirty="0">
                          <a:solidFill>
                            <a:srgbClr val="FF0000"/>
                          </a:solidFill>
                          <a:latin typeface="Sakkal Majalla" panose="02000000000000000000" pitchFamily="2" charset="-78"/>
                          <a:cs typeface="Sakkal Majalla" panose="02000000000000000000" pitchFamily="2" charset="-78"/>
                        </a:rPr>
                        <a:t> الكرة علية عدة مرات</a:t>
                      </a:r>
                    </a:p>
                    <a:p>
                      <a:pPr algn="r" rtl="1"/>
                      <a:r>
                        <a:rPr lang="ar-SA" sz="1400" b="1" dirty="0">
                          <a:solidFill>
                            <a:schemeClr val="tx1"/>
                          </a:solidFill>
                          <a:latin typeface="Sakkal Majalla" panose="02000000000000000000" pitchFamily="2" charset="-78"/>
                          <a:cs typeface="Sakkal Majalla" panose="02000000000000000000" pitchFamily="2" charset="-78"/>
                        </a:rPr>
                        <a:t>ذات يوم </a:t>
                      </a:r>
                      <a:r>
                        <a:rPr lang="ar-SY" sz="1400" b="1" dirty="0">
                          <a:solidFill>
                            <a:schemeClr val="tx1"/>
                          </a:solidFill>
                          <a:latin typeface="Sakkal Majalla" panose="02000000000000000000" pitchFamily="2" charset="-78"/>
                          <a:cs typeface="Sakkal Majalla" panose="02000000000000000000" pitchFamily="2" charset="-78"/>
                        </a:rPr>
                        <a:t>كنت العب لعبة التنس وانني احب هذه اللعبة جدا ولكن  كنت اريد ان اتعلمها جيدا واعرف ماهي قوانين هذه اللعبة وان افعل مهارات بها </a:t>
                      </a:r>
                      <a:r>
                        <a:rPr lang="ar-SY" sz="1400" b="1" dirty="0" err="1">
                          <a:solidFill>
                            <a:schemeClr val="tx1"/>
                          </a:solidFill>
                          <a:latin typeface="Sakkal Majalla" panose="02000000000000000000" pitchFamily="2" charset="-78"/>
                          <a:cs typeface="Sakkal Majalla" panose="02000000000000000000" pitchFamily="2" charset="-78"/>
                        </a:rPr>
                        <a:t>كتنطيط</a:t>
                      </a:r>
                      <a:r>
                        <a:rPr lang="ar-SY" sz="1400" b="1" dirty="0">
                          <a:solidFill>
                            <a:schemeClr val="tx1"/>
                          </a:solidFill>
                          <a:latin typeface="Sakkal Majalla" panose="02000000000000000000" pitchFamily="2" charset="-78"/>
                          <a:cs typeface="Sakkal Majalla" panose="02000000000000000000" pitchFamily="2" charset="-78"/>
                        </a:rPr>
                        <a:t> الكرة على المضرة لمرات عديدة وكنت أحاول ان </a:t>
                      </a:r>
                      <a:r>
                        <a:rPr lang="ar-SY" sz="1400" b="1" dirty="0" err="1">
                          <a:solidFill>
                            <a:schemeClr val="tx1"/>
                          </a:solidFill>
                          <a:latin typeface="Sakkal Majalla" panose="02000000000000000000" pitchFamily="2" charset="-78"/>
                          <a:cs typeface="Sakkal Majalla" panose="02000000000000000000" pitchFamily="2" charset="-78"/>
                        </a:rPr>
                        <a:t>انطط</a:t>
                      </a:r>
                      <a:r>
                        <a:rPr lang="ar-SY" sz="1400" b="1" dirty="0">
                          <a:solidFill>
                            <a:schemeClr val="tx1"/>
                          </a:solidFill>
                          <a:latin typeface="Sakkal Majalla" panose="02000000000000000000" pitchFamily="2" charset="-78"/>
                          <a:cs typeface="Sakkal Majalla" panose="02000000000000000000" pitchFamily="2" charset="-78"/>
                        </a:rPr>
                        <a:t> الكرة ولكنني لا استطيع فذهبت الى استاذي</a:t>
                      </a:r>
                    </a:p>
                    <a:p>
                      <a:pPr algn="r" rtl="1"/>
                      <a:r>
                        <a:rPr lang="ar-SY" sz="1400" b="1" dirty="0">
                          <a:solidFill>
                            <a:schemeClr val="tx1"/>
                          </a:solidFill>
                          <a:latin typeface="Sakkal Majalla" panose="02000000000000000000" pitchFamily="2" charset="-78"/>
                          <a:cs typeface="Sakkal Majalla" panose="02000000000000000000" pitchFamily="2" charset="-78"/>
                        </a:rPr>
                        <a:t>خليفة وقلت له ان يعلمني كيف افعل ذلك فقال لي تعال </a:t>
                      </a:r>
                      <a:r>
                        <a:rPr lang="ar-SY" sz="1400" b="1" dirty="0" err="1">
                          <a:solidFill>
                            <a:schemeClr val="tx1"/>
                          </a:solidFill>
                          <a:latin typeface="Sakkal Majalla" panose="02000000000000000000" pitchFamily="2" charset="-78"/>
                          <a:cs typeface="Sakkal Majalla" panose="02000000000000000000" pitchFamily="2" charset="-78"/>
                        </a:rPr>
                        <a:t>ياراشد</a:t>
                      </a:r>
                      <a:r>
                        <a:rPr lang="ar-SY" sz="1400" b="1" dirty="0">
                          <a:solidFill>
                            <a:schemeClr val="tx1"/>
                          </a:solidFill>
                          <a:latin typeface="Sakkal Majalla" panose="02000000000000000000" pitchFamily="2" charset="-78"/>
                          <a:cs typeface="Sakkal Majalla" panose="02000000000000000000" pitchFamily="2" charset="-78"/>
                        </a:rPr>
                        <a:t> لنذهب الى  الغرفة الرياضية واعلمك ذلك وعندما وصلنا الى الغرفة احضر لي المضرب وكرة التنس وقال لي امسك المضرب بشكل مستقيم </a:t>
                      </a:r>
                    </a:p>
                    <a:p>
                      <a:pPr algn="r" rtl="1"/>
                      <a:r>
                        <a:rPr lang="ar-SY" sz="1400" b="1" dirty="0">
                          <a:solidFill>
                            <a:schemeClr val="tx1"/>
                          </a:solidFill>
                          <a:latin typeface="Sakkal Majalla" panose="02000000000000000000" pitchFamily="2" charset="-78"/>
                          <a:cs typeface="Sakkal Majalla" panose="02000000000000000000" pitchFamily="2" charset="-78"/>
                        </a:rPr>
                        <a:t>وحاول الا تحرك المضرب ومن ثم فتح يدي اليسرى ووضع كرة التنس فيها وقال لي ارمها الى الأعلى واتركها تسقط على المضرب وحاول رفع المضرب قليلا جدا الى الأعلى عند سقوط الكرة  وبالفعل تمكنت من </a:t>
                      </a:r>
                    </a:p>
                    <a:p>
                      <a:pPr algn="r" rtl="1"/>
                      <a:r>
                        <a:rPr lang="ar-SY" sz="1400" b="1" dirty="0" err="1">
                          <a:solidFill>
                            <a:schemeClr val="tx1"/>
                          </a:solidFill>
                          <a:latin typeface="Sakkal Majalla" panose="02000000000000000000" pitchFamily="2" charset="-78"/>
                          <a:cs typeface="Sakkal Majalla" panose="02000000000000000000" pitchFamily="2" charset="-78"/>
                        </a:rPr>
                        <a:t>تنطيط</a:t>
                      </a:r>
                      <a:r>
                        <a:rPr lang="ar-SY" sz="1400" b="1" dirty="0">
                          <a:solidFill>
                            <a:schemeClr val="tx1"/>
                          </a:solidFill>
                          <a:latin typeface="Sakkal Majalla" panose="02000000000000000000" pitchFamily="2" charset="-78"/>
                          <a:cs typeface="Sakkal Majalla" panose="02000000000000000000" pitchFamily="2" charset="-78"/>
                        </a:rPr>
                        <a:t> الكرة </a:t>
                      </a:r>
                      <a:r>
                        <a:rPr lang="ar-SY" sz="1400" b="1" dirty="0" err="1">
                          <a:solidFill>
                            <a:schemeClr val="tx1"/>
                          </a:solidFill>
                          <a:latin typeface="Sakkal Majalla" panose="02000000000000000000" pitchFamily="2" charset="-78"/>
                          <a:cs typeface="Sakkal Majalla" panose="02000000000000000000" pitchFamily="2" charset="-78"/>
                        </a:rPr>
                        <a:t>لاكثر</a:t>
                      </a:r>
                      <a:r>
                        <a:rPr lang="ar-SY" sz="1400" b="1" dirty="0">
                          <a:solidFill>
                            <a:schemeClr val="tx1"/>
                          </a:solidFill>
                          <a:latin typeface="Sakkal Majalla" panose="02000000000000000000" pitchFamily="2" charset="-78"/>
                          <a:cs typeface="Sakkal Majalla" panose="02000000000000000000" pitchFamily="2" charset="-78"/>
                        </a:rPr>
                        <a:t> من مرة لقد فرحت كثيرا وكررت هذه المهارة عدة مرات شكرا أستاذ خليفة لقد علمتني كيف افعل هذه المهارة.</a:t>
                      </a:r>
                      <a:endParaRPr lang="ar-AE" sz="1400" b="1" dirty="0">
                        <a:solidFill>
                          <a:schemeClr val="accent2">
                            <a:lumMod val="75000"/>
                          </a:schemeClr>
                        </a:solidFill>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r>
                        <a:rPr lang="ar-AE" sz="1400" b="1" u="sng" baseline="0" dirty="0">
                          <a:solidFill>
                            <a:srgbClr val="FF0000"/>
                          </a:solidFill>
                          <a:latin typeface="Sakkal Majalla" panose="02000000000000000000" pitchFamily="2" charset="-78"/>
                          <a:cs typeface="Sakkal Majalla" panose="02000000000000000000" pitchFamily="2" charset="-78"/>
                        </a:rPr>
                        <a:t>الأنشطة الصفية: </a:t>
                      </a:r>
                      <a:endParaRPr lang="ar-SA" sz="1400" b="1" u="sng" baseline="0" dirty="0">
                        <a:solidFill>
                          <a:srgbClr val="FF0000"/>
                        </a:solidFill>
                        <a:latin typeface="Sakkal Majalla" panose="02000000000000000000" pitchFamily="2" charset="-78"/>
                        <a:cs typeface="Sakkal Majalla" panose="02000000000000000000" pitchFamily="2" charset="-78"/>
                      </a:endParaRPr>
                    </a:p>
                    <a:p>
                      <a:pPr algn="r" rtl="1"/>
                      <a:r>
                        <a:rPr lang="ar-SA" sz="1400" b="0" u="none" baseline="0" dirty="0">
                          <a:solidFill>
                            <a:schemeClr val="tx1"/>
                          </a:solidFill>
                          <a:latin typeface="Sakkal Majalla" panose="02000000000000000000" pitchFamily="2" charset="-78"/>
                          <a:cs typeface="Sakkal Majalla" panose="02000000000000000000" pitchFamily="2" charset="-78"/>
                        </a:rPr>
                        <a:t>1- تدريب الطالب </a:t>
                      </a:r>
                      <a:r>
                        <a:rPr lang="ar-SY" sz="1400" b="0" u="none" baseline="0" dirty="0">
                          <a:solidFill>
                            <a:schemeClr val="tx1"/>
                          </a:solidFill>
                          <a:latin typeface="Sakkal Majalla" panose="02000000000000000000" pitchFamily="2" charset="-78"/>
                          <a:cs typeface="Sakkal Majalla" panose="02000000000000000000" pitchFamily="2" charset="-78"/>
                        </a:rPr>
                        <a:t>على مسك مضرب التنس </a:t>
                      </a:r>
                      <a:r>
                        <a:rPr lang="ar-SY" sz="1400" b="0" u="none" baseline="0" dirty="0" err="1">
                          <a:solidFill>
                            <a:schemeClr val="tx1"/>
                          </a:solidFill>
                          <a:latin typeface="Sakkal Majalla" panose="02000000000000000000" pitchFamily="2" charset="-78"/>
                          <a:cs typeface="Sakkal Majalla" panose="02000000000000000000" pitchFamily="2" charset="-78"/>
                        </a:rPr>
                        <a:t>وتنطيط</a:t>
                      </a:r>
                      <a:r>
                        <a:rPr lang="ar-SY" sz="1400" b="0" u="none" baseline="0" dirty="0">
                          <a:solidFill>
                            <a:schemeClr val="tx1"/>
                          </a:solidFill>
                          <a:latin typeface="Sakkal Majalla" panose="02000000000000000000" pitchFamily="2" charset="-78"/>
                          <a:cs typeface="Sakkal Majalla" panose="02000000000000000000" pitchFamily="2" charset="-78"/>
                        </a:rPr>
                        <a:t> الكرة علية عدة مرات</a:t>
                      </a:r>
                      <a:endParaRPr lang="ar-SA" sz="1400" b="0" u="none" baseline="0" dirty="0">
                        <a:solidFill>
                          <a:schemeClr val="tx1"/>
                        </a:solidFill>
                        <a:latin typeface="Sakkal Majalla" panose="02000000000000000000" pitchFamily="2" charset="-78"/>
                        <a:cs typeface="Sakkal Majalla" panose="02000000000000000000" pitchFamily="2" charset="-78"/>
                      </a:endParaRPr>
                    </a:p>
                    <a:p>
                      <a:pPr algn="r" rtl="1"/>
                      <a:r>
                        <a:rPr lang="ar-SA" sz="1400" b="0" u="none" baseline="0" dirty="0">
                          <a:solidFill>
                            <a:schemeClr val="tx1"/>
                          </a:solidFill>
                          <a:latin typeface="Sakkal Majalla" panose="02000000000000000000" pitchFamily="2" charset="-78"/>
                          <a:cs typeface="Sakkal Majalla" panose="02000000000000000000" pitchFamily="2" charset="-78"/>
                        </a:rPr>
                        <a:t>2- تدريب الطالب </a:t>
                      </a:r>
                      <a:r>
                        <a:rPr lang="ar-SY" sz="1400" b="0" u="none" baseline="0" dirty="0">
                          <a:solidFill>
                            <a:schemeClr val="tx1"/>
                          </a:solidFill>
                          <a:latin typeface="Sakkal Majalla" panose="02000000000000000000" pitchFamily="2" charset="-78"/>
                          <a:cs typeface="Sakkal Majalla" panose="02000000000000000000" pitchFamily="2" charset="-78"/>
                        </a:rPr>
                        <a:t>على الطريقة الصحيحة لمسك مضرب التنس</a:t>
                      </a:r>
                      <a:endParaRPr lang="ar-SA" sz="1400" b="0" u="none" baseline="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rtl="1"/>
                      <a:endParaRPr lang="ar-AE" sz="1600" b="1" dirty="0">
                        <a:latin typeface="Sakkal Majalla" panose="02000000000000000000" pitchFamily="2" charset="-78"/>
                        <a:cs typeface="Sakkal Majalla" panose="02000000000000000000" pitchFamily="2" charset="-78"/>
                      </a:endParaRPr>
                    </a:p>
                    <a:p>
                      <a:pPr algn="ctr" rtl="1"/>
                      <a:r>
                        <a:rPr lang="ar-AE" sz="1600" b="1" dirty="0">
                          <a:latin typeface="Sakkal Majalla" panose="02000000000000000000" pitchFamily="2" charset="-78"/>
                          <a:cs typeface="Sakkal Majalla" panose="02000000000000000000" pitchFamily="2" charset="-78"/>
                        </a:rPr>
                        <a:t>كتاب</a:t>
                      </a:r>
                      <a:r>
                        <a:rPr lang="ar-AE" sz="1600" b="1" baseline="0" dirty="0">
                          <a:latin typeface="Sakkal Majalla" panose="02000000000000000000" pitchFamily="2" charset="-78"/>
                          <a:cs typeface="Sakkal Majalla" panose="02000000000000000000" pitchFamily="2" charset="-78"/>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9" name="Date Placeholder 8"/>
          <p:cNvSpPr>
            <a:spLocks noGrp="1"/>
          </p:cNvSpPr>
          <p:nvPr>
            <p:ph type="dt" sz="half" idx="10"/>
          </p:nvPr>
        </p:nvSpPr>
        <p:spPr/>
        <p:txBody>
          <a:bodyPr/>
          <a:lstStyle/>
          <a:p>
            <a:endParaRPr lang="en-GB" dirty="0"/>
          </a:p>
        </p:txBody>
      </p:sp>
      <p:sp>
        <p:nvSpPr>
          <p:cNvPr id="15" name="Slide Number Placeholder 14"/>
          <p:cNvSpPr>
            <a:spLocks noGrp="1"/>
          </p:cNvSpPr>
          <p:nvPr>
            <p:ph type="sldNum" sz="quarter" idx="12"/>
          </p:nvPr>
        </p:nvSpPr>
        <p:spPr/>
        <p:txBody>
          <a:bodyPr/>
          <a:lstStyle/>
          <a:p>
            <a:fld id="{60F9F505-338F-4A63-8E60-F3E66EC2060F}" type="slidenum">
              <a:rPr lang="en-GB" smtClean="0"/>
              <a:t>2</a:t>
            </a:fld>
            <a:endParaRPr lang="en-GB"/>
          </a:p>
        </p:txBody>
      </p:sp>
      <p:sp>
        <p:nvSpPr>
          <p:cNvPr id="16" name="Rounded Rectangle 15"/>
          <p:cNvSpPr/>
          <p:nvPr/>
        </p:nvSpPr>
        <p:spPr>
          <a:xfrm>
            <a:off x="3506034" y="3393220"/>
            <a:ext cx="5202389" cy="49784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r" rtl="1"/>
            <a:endParaRPr lang="ar-SA" b="1" dirty="0">
              <a:latin typeface="Sakkal Majalla" panose="02000000000000000000" pitchFamily="2" charset="-78"/>
              <a:cs typeface="Sakkal Majalla" panose="02000000000000000000" pitchFamily="2" charset="-78"/>
            </a:endParaRPr>
          </a:p>
        </p:txBody>
      </p:sp>
      <p:sp>
        <p:nvSpPr>
          <p:cNvPr id="17" name="TextBox 16"/>
          <p:cNvSpPr txBox="1"/>
          <p:nvPr/>
        </p:nvSpPr>
        <p:spPr>
          <a:xfrm>
            <a:off x="3929448" y="3488251"/>
            <a:ext cx="4547287" cy="307777"/>
          </a:xfrm>
          <a:prstGeom prst="rect">
            <a:avLst/>
          </a:prstGeom>
          <a:solidFill>
            <a:schemeClr val="accent4">
              <a:lumMod val="20000"/>
              <a:lumOff val="80000"/>
            </a:schemeClr>
          </a:solidFill>
        </p:spPr>
        <p:txBody>
          <a:bodyPr wrap="square" rtlCol="0">
            <a:spAutoFit/>
          </a:bodyPr>
          <a:lstStyle/>
          <a:p>
            <a:pPr lvl="0">
              <a:defRPr/>
            </a:pPr>
            <a:r>
              <a:rPr lang="en-GB" sz="1400" dirty="0">
                <a:hlinkClick r:id="rId3"/>
              </a:rPr>
              <a:t>https://www.youtube.com/watch?v=xcncRCfm2TY</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DEDD818-BE0F-4992-B040-737D1B54D167}"/>
              </a:ext>
            </a:extLst>
          </p:cNvPr>
          <p:cNvPicPr>
            <a:picLocks noChangeAspect="1"/>
          </p:cNvPicPr>
          <p:nvPr/>
        </p:nvPicPr>
        <p:blipFill>
          <a:blip r:embed="rId4"/>
          <a:stretch>
            <a:fillRect/>
          </a:stretch>
        </p:blipFill>
        <p:spPr>
          <a:xfrm>
            <a:off x="606512" y="2998654"/>
            <a:ext cx="2144697" cy="3357696"/>
          </a:xfrm>
          <a:prstGeom prst="rect">
            <a:avLst/>
          </a:prstGeom>
        </p:spPr>
      </p:pic>
    </p:spTree>
    <p:extLst>
      <p:ext uri="{BB962C8B-B14F-4D97-AF65-F5344CB8AC3E}">
        <p14:creationId xmlns:p14="http://schemas.microsoft.com/office/powerpoint/2010/main" val="87381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70198985"/>
              </p:ext>
            </p:extLst>
          </p:nvPr>
        </p:nvGraphicFramePr>
        <p:xfrm>
          <a:off x="193963" y="329218"/>
          <a:ext cx="11804073" cy="6480564"/>
        </p:xfrm>
        <a:graphic>
          <a:graphicData uri="http://schemas.openxmlformats.org/drawingml/2006/table">
            <a:tbl>
              <a:tblPr firstRow="1" bandRow="1">
                <a:tableStyleId>{5940675A-B579-460E-94D1-54222C63F5DA}</a:tableStyleId>
              </a:tblPr>
              <a:tblGrid>
                <a:gridCol w="10833455">
                  <a:extLst>
                    <a:ext uri="{9D8B030D-6E8A-4147-A177-3AD203B41FA5}">
                      <a16:colId xmlns:a16="http://schemas.microsoft.com/office/drawing/2014/main" val="20000"/>
                    </a:ext>
                  </a:extLst>
                </a:gridCol>
                <a:gridCol w="970618">
                  <a:extLst>
                    <a:ext uri="{9D8B030D-6E8A-4147-A177-3AD203B41FA5}">
                      <a16:colId xmlns:a16="http://schemas.microsoft.com/office/drawing/2014/main" val="20001"/>
                    </a:ext>
                  </a:extLst>
                </a:gridCol>
              </a:tblGrid>
              <a:tr h="3340904">
                <a:tc>
                  <a:txBody>
                    <a:bodyPr/>
                    <a:lstStyle/>
                    <a:p>
                      <a:pPr algn="r" rtl="1"/>
                      <a:r>
                        <a:rPr lang="ar-AE" sz="1200" b="1" u="none" baseline="0" dirty="0">
                          <a:solidFill>
                            <a:srgbClr val="FF0000"/>
                          </a:solidFill>
                          <a:latin typeface="Sakkal Majalla" panose="02000000000000000000" pitchFamily="2" charset="-78"/>
                          <a:cs typeface="Sakkal Majalla" panose="02000000000000000000" pitchFamily="2" charset="-78"/>
                        </a:rPr>
                        <a:t>الحصة الدراسية:</a:t>
                      </a:r>
                      <a:endParaRPr lang="ar-AE" sz="1200" b="1" u="none" baseline="0" dirty="0">
                        <a:latin typeface="Sakkal Majalla" panose="02000000000000000000" pitchFamily="2" charset="-78"/>
                        <a:cs typeface="Sakkal Majalla" panose="02000000000000000000" pitchFamily="2" charset="-78"/>
                      </a:endParaRPr>
                    </a:p>
                    <a:p>
                      <a:pPr algn="r" rtl="1"/>
                      <a:r>
                        <a:rPr lang="ar-AE" sz="1200" b="1" u="none" baseline="0" dirty="0">
                          <a:latin typeface="Sakkal Majalla" panose="02000000000000000000" pitchFamily="2" charset="-78"/>
                          <a:cs typeface="Sakkal Majalla" panose="02000000000000000000" pitchFamily="2" charset="-78"/>
                        </a:rPr>
                        <a:t> </a:t>
                      </a:r>
                      <a:r>
                        <a:rPr lang="ar-AE" sz="1200" b="1" u="none" baseline="0" dirty="0">
                          <a:solidFill>
                            <a:schemeClr val="tx1"/>
                          </a:solidFill>
                          <a:latin typeface="Sakkal Majalla" panose="02000000000000000000" pitchFamily="2" charset="-78"/>
                          <a:cs typeface="Sakkal Majalla" panose="02000000000000000000" pitchFamily="2" charset="-78"/>
                        </a:rPr>
                        <a:t>الهدف الرئيسي هو أن يتمكن </a:t>
                      </a:r>
                      <a:r>
                        <a:rPr lang="ar-SA" sz="1200" b="1" u="none" baseline="0" dirty="0">
                          <a:solidFill>
                            <a:schemeClr val="tx1"/>
                          </a:solidFill>
                          <a:latin typeface="Sakkal Majalla" panose="02000000000000000000" pitchFamily="2" charset="-78"/>
                          <a:cs typeface="Sakkal Majalla" panose="02000000000000000000" pitchFamily="2" charset="-78"/>
                        </a:rPr>
                        <a:t>الطالب من مسك مضرب التنس </a:t>
                      </a:r>
                      <a:r>
                        <a:rPr lang="ar-SA" sz="1200" b="1" u="none" baseline="0" dirty="0" err="1">
                          <a:solidFill>
                            <a:schemeClr val="tx1"/>
                          </a:solidFill>
                          <a:latin typeface="Sakkal Majalla" panose="02000000000000000000" pitchFamily="2" charset="-78"/>
                          <a:cs typeface="Sakkal Majalla" panose="02000000000000000000" pitchFamily="2" charset="-78"/>
                        </a:rPr>
                        <a:t>وتنطيط</a:t>
                      </a:r>
                      <a:r>
                        <a:rPr lang="ar-SA" sz="1200" b="1" u="none" baseline="0" dirty="0">
                          <a:solidFill>
                            <a:schemeClr val="tx1"/>
                          </a:solidFill>
                          <a:latin typeface="Sakkal Majalla" panose="02000000000000000000" pitchFamily="2" charset="-78"/>
                          <a:cs typeface="Sakkal Majalla" panose="02000000000000000000" pitchFamily="2" charset="-78"/>
                        </a:rPr>
                        <a:t> الكرة علية عدة مرات</a:t>
                      </a:r>
                      <a:endParaRPr lang="ar-SY" sz="1200" b="1" u="none" baseline="0" dirty="0">
                        <a:solidFill>
                          <a:schemeClr val="tx1"/>
                        </a:solidFill>
                        <a:latin typeface="Sakkal Majalla" panose="02000000000000000000" pitchFamily="2" charset="-78"/>
                        <a:cs typeface="Sakkal Majalla" panose="02000000000000000000" pitchFamily="2" charset="-78"/>
                      </a:endParaRPr>
                    </a:p>
                    <a:p>
                      <a:pPr algn="r" rtl="1"/>
                      <a:r>
                        <a:rPr lang="ar-AE" sz="1200" b="1" u="none" baseline="0" dirty="0">
                          <a:solidFill>
                            <a:schemeClr val="tx1"/>
                          </a:solidFill>
                          <a:latin typeface="Sakkal Majalla" panose="02000000000000000000" pitchFamily="2" charset="-78"/>
                          <a:cs typeface="Sakkal Majalla" panose="02000000000000000000" pitchFamily="2" charset="-78"/>
                        </a:rPr>
                        <a:t>أهداف أخرى:</a:t>
                      </a:r>
                      <a:r>
                        <a:rPr lang="ar-SA" sz="1200" b="1" u="none" baseline="0" dirty="0">
                          <a:solidFill>
                            <a:schemeClr val="tx1"/>
                          </a:solidFill>
                          <a:latin typeface="Sakkal Majalla" panose="02000000000000000000" pitchFamily="2" charset="-78"/>
                          <a:cs typeface="Sakkal Majalla" panose="02000000000000000000" pitchFamily="2" charset="-78"/>
                        </a:rPr>
                        <a:t>ان يتعرف الطالب </a:t>
                      </a:r>
                      <a:r>
                        <a:rPr lang="ar-SY" sz="1200" b="1" u="none" baseline="0" dirty="0">
                          <a:solidFill>
                            <a:schemeClr val="tx1"/>
                          </a:solidFill>
                          <a:latin typeface="Sakkal Majalla" panose="02000000000000000000" pitchFamily="2" charset="-78"/>
                          <a:cs typeface="Sakkal Majalla" panose="02000000000000000000" pitchFamily="2" charset="-78"/>
                        </a:rPr>
                        <a:t>على مسك مضرب التنس </a:t>
                      </a:r>
                    </a:p>
                    <a:p>
                      <a:pPr algn="r" rtl="1"/>
                      <a:r>
                        <a:rPr lang="ar-SA" sz="1200" b="1" u="none" baseline="0" dirty="0">
                          <a:solidFill>
                            <a:schemeClr val="tx1"/>
                          </a:solidFill>
                          <a:latin typeface="Sakkal Majalla" panose="02000000000000000000" pitchFamily="2" charset="-78"/>
                          <a:cs typeface="Sakkal Majalla" panose="02000000000000000000" pitchFamily="2" charset="-78"/>
                        </a:rPr>
                        <a:t>1</a:t>
                      </a:r>
                      <a:r>
                        <a:rPr lang="ar-AE" sz="1200" b="1" u="none" baseline="0" dirty="0">
                          <a:solidFill>
                            <a:schemeClr val="tx1"/>
                          </a:solidFill>
                          <a:latin typeface="Sakkal Majalla" panose="02000000000000000000" pitchFamily="2" charset="-78"/>
                          <a:cs typeface="Sakkal Majalla" panose="02000000000000000000" pitchFamily="2" charset="-78"/>
                        </a:rPr>
                        <a:t>- تشغيل الفيديو الخاص بالدرس.</a:t>
                      </a:r>
                    </a:p>
                    <a:p>
                      <a:pPr marL="342900" indent="-342900" algn="r" rtl="1">
                        <a:buAutoNum type="arabicPeriod" startAt="2"/>
                      </a:pPr>
                      <a:r>
                        <a:rPr lang="ar-AE" sz="1200" b="1" u="none" baseline="0" dirty="0">
                          <a:solidFill>
                            <a:schemeClr val="tx1"/>
                          </a:solidFill>
                          <a:latin typeface="Sakkal Majalla" panose="02000000000000000000" pitchFamily="2" charset="-78"/>
                          <a:cs typeface="Sakkal Majalla" panose="02000000000000000000" pitchFamily="2" charset="-78"/>
                        </a:rPr>
                        <a:t>تنفيذ التمارين والأنشطة الصفية داخل </a:t>
                      </a:r>
                      <a:r>
                        <a:rPr lang="ar-SY" sz="1200" b="1" u="none" baseline="0" dirty="0">
                          <a:solidFill>
                            <a:schemeClr val="tx1"/>
                          </a:solidFill>
                          <a:latin typeface="Sakkal Majalla" panose="02000000000000000000" pitchFamily="2" charset="-78"/>
                          <a:cs typeface="Sakkal Majalla" panose="02000000000000000000" pitchFamily="2" charset="-78"/>
                        </a:rPr>
                        <a:t>فصل الرياضة</a:t>
                      </a:r>
                      <a:r>
                        <a:rPr lang="ar-AE" sz="1200" b="1" u="none" baseline="0" dirty="0">
                          <a:solidFill>
                            <a:schemeClr val="tx1"/>
                          </a:solidFill>
                          <a:latin typeface="Sakkal Majalla" panose="02000000000000000000" pitchFamily="2" charset="-78"/>
                          <a:cs typeface="Sakkal Majalla" panose="02000000000000000000" pitchFamily="2" charset="-78"/>
                        </a:rPr>
                        <a:t>. </a:t>
                      </a:r>
                    </a:p>
                    <a:p>
                      <a:pPr marL="0" indent="0" algn="r" rtl="1">
                        <a:buNone/>
                      </a:pPr>
                      <a:r>
                        <a:rPr lang="ar-AE" sz="1200" b="1" u="none" baseline="0" dirty="0">
                          <a:solidFill>
                            <a:schemeClr val="tx1"/>
                          </a:solidFill>
                          <a:latin typeface="Sakkal Majalla" panose="02000000000000000000" pitchFamily="2" charset="-78"/>
                          <a:cs typeface="Sakkal Majalla" panose="02000000000000000000" pitchFamily="2" charset="-78"/>
                        </a:rPr>
                        <a:t>3. </a:t>
                      </a:r>
                      <a:r>
                        <a:rPr lang="ar-SA" sz="1200" b="1" u="none" baseline="0" dirty="0">
                          <a:solidFill>
                            <a:schemeClr val="tx1"/>
                          </a:solidFill>
                          <a:latin typeface="Sakkal Majalla" panose="02000000000000000000" pitchFamily="2" charset="-78"/>
                          <a:cs typeface="Sakkal Majalla" panose="02000000000000000000" pitchFamily="2" charset="-78"/>
                        </a:rPr>
                        <a:t>تدريب الطالب علي الانشطه المهاريه في </a:t>
                      </a:r>
                      <a:r>
                        <a:rPr lang="ar-SY" sz="1200" b="1" u="none" baseline="0" dirty="0">
                          <a:solidFill>
                            <a:schemeClr val="tx1"/>
                          </a:solidFill>
                          <a:latin typeface="Sakkal Majalla" panose="02000000000000000000" pitchFamily="2" charset="-78"/>
                          <a:cs typeface="Sakkal Majalla" panose="02000000000000000000" pitchFamily="2" charset="-78"/>
                        </a:rPr>
                        <a:t>مسك مضرب التنس و </a:t>
                      </a:r>
                      <a:r>
                        <a:rPr lang="ar-SY" sz="1200" b="1" u="none" baseline="0" dirty="0" err="1">
                          <a:solidFill>
                            <a:schemeClr val="tx1"/>
                          </a:solidFill>
                          <a:latin typeface="Sakkal Majalla" panose="02000000000000000000" pitchFamily="2" charset="-78"/>
                          <a:cs typeface="Sakkal Majalla" panose="02000000000000000000" pitchFamily="2" charset="-78"/>
                        </a:rPr>
                        <a:t>تنطيط</a:t>
                      </a:r>
                      <a:r>
                        <a:rPr lang="ar-SY" sz="1200" b="1" u="none" baseline="0" dirty="0">
                          <a:solidFill>
                            <a:schemeClr val="tx1"/>
                          </a:solidFill>
                          <a:latin typeface="Sakkal Majalla" panose="02000000000000000000" pitchFamily="2" charset="-78"/>
                          <a:cs typeface="Sakkal Majalla" panose="02000000000000000000" pitchFamily="2" charset="-78"/>
                        </a:rPr>
                        <a:t> الكرة علية عدة مرات</a:t>
                      </a:r>
                    </a:p>
                    <a:p>
                      <a:pPr algn="r" rtl="1"/>
                      <a:r>
                        <a:rPr lang="ar-AE" sz="1200" b="1" u="none" baseline="0" dirty="0">
                          <a:solidFill>
                            <a:srgbClr val="FF0000"/>
                          </a:solidFill>
                          <a:latin typeface="Sakkal Majalla" panose="02000000000000000000" pitchFamily="2" charset="-78"/>
                          <a:cs typeface="Sakkal Majalla" panose="02000000000000000000" pitchFamily="2" charset="-78"/>
                        </a:rPr>
                        <a:t>النشاط الرياضي  </a:t>
                      </a:r>
                    </a:p>
                    <a:p>
                      <a:pPr algn="r" rtl="1"/>
                      <a:r>
                        <a:rPr lang="ar-SA" sz="1200" b="1" u="none" baseline="0" dirty="0">
                          <a:solidFill>
                            <a:schemeClr val="tx1"/>
                          </a:solidFill>
                          <a:latin typeface="Sakkal Majalla" panose="02000000000000000000" pitchFamily="2" charset="-78"/>
                          <a:cs typeface="Sakkal Majalla" panose="02000000000000000000" pitchFamily="2" charset="-78"/>
                        </a:rPr>
                        <a:t>ان يدرب المعلم الطالب </a:t>
                      </a:r>
                      <a:r>
                        <a:rPr lang="ar-SY" sz="1200" b="1" u="none" baseline="0" dirty="0">
                          <a:solidFill>
                            <a:schemeClr val="tx1"/>
                          </a:solidFill>
                          <a:latin typeface="Sakkal Majalla" panose="02000000000000000000" pitchFamily="2" charset="-78"/>
                          <a:cs typeface="Sakkal Majalla" panose="02000000000000000000" pitchFamily="2" charset="-78"/>
                        </a:rPr>
                        <a:t>على مسك مضرب التنس </a:t>
                      </a:r>
                      <a:r>
                        <a:rPr lang="ar-SY" sz="1200" b="1" u="none" baseline="0" dirty="0" err="1">
                          <a:solidFill>
                            <a:schemeClr val="tx1"/>
                          </a:solidFill>
                          <a:latin typeface="Sakkal Majalla" panose="02000000000000000000" pitchFamily="2" charset="-78"/>
                          <a:cs typeface="Sakkal Majalla" panose="02000000000000000000" pitchFamily="2" charset="-78"/>
                        </a:rPr>
                        <a:t>وتنطيط</a:t>
                      </a:r>
                      <a:r>
                        <a:rPr lang="ar-SY" sz="1200" b="1" u="none" baseline="0" dirty="0">
                          <a:solidFill>
                            <a:schemeClr val="tx1"/>
                          </a:solidFill>
                          <a:latin typeface="Sakkal Majalla" panose="02000000000000000000" pitchFamily="2" charset="-78"/>
                          <a:cs typeface="Sakkal Majalla" panose="02000000000000000000" pitchFamily="2" charset="-78"/>
                        </a:rPr>
                        <a:t> الكرة علية عدة مرات</a:t>
                      </a:r>
                    </a:p>
                    <a:p>
                      <a:pPr algn="r" rtl="1"/>
                      <a:r>
                        <a:rPr lang="ar-AE" sz="1200" b="1" u="none" baseline="0" dirty="0">
                          <a:solidFill>
                            <a:srgbClr val="FF0000"/>
                          </a:solidFill>
                          <a:latin typeface="Sakkal Majalla" panose="02000000000000000000" pitchFamily="2" charset="-78"/>
                          <a:cs typeface="Sakkal Majalla" panose="02000000000000000000" pitchFamily="2" charset="-78"/>
                        </a:rPr>
                        <a:t>النشاط الفني: </a:t>
                      </a:r>
                    </a:p>
                    <a:p>
                      <a:pPr algn="r" rtl="1"/>
                      <a:r>
                        <a:rPr lang="ar-AE" sz="1200" b="1" u="none" baseline="0" dirty="0">
                          <a:solidFill>
                            <a:schemeClr val="tx1"/>
                          </a:solidFill>
                          <a:latin typeface="Sakkal Majalla" panose="02000000000000000000" pitchFamily="2" charset="-78"/>
                          <a:cs typeface="Sakkal Majalla" panose="02000000000000000000" pitchFamily="2" charset="-78"/>
                        </a:rPr>
                        <a:t>ان يقوم الطالب </a:t>
                      </a:r>
                      <a:r>
                        <a:rPr lang="ar-SA" sz="1200" b="1" u="none" baseline="0" dirty="0">
                          <a:solidFill>
                            <a:schemeClr val="tx1"/>
                          </a:solidFill>
                          <a:latin typeface="Sakkal Majalla" panose="02000000000000000000" pitchFamily="2" charset="-78"/>
                          <a:cs typeface="Sakkal Majalla" panose="02000000000000000000" pitchFamily="2" charset="-78"/>
                        </a:rPr>
                        <a:t>مع المعلم </a:t>
                      </a:r>
                      <a:r>
                        <a:rPr lang="ar-SY" sz="1200" b="1" u="none" baseline="0" dirty="0">
                          <a:solidFill>
                            <a:schemeClr val="tx1"/>
                          </a:solidFill>
                          <a:latin typeface="Sakkal Majalla" panose="02000000000000000000" pitchFamily="2" charset="-78"/>
                          <a:cs typeface="Sakkal Majalla" panose="02000000000000000000" pitchFamily="2" charset="-78"/>
                        </a:rPr>
                        <a:t>بمسك مضرب التنس </a:t>
                      </a:r>
                      <a:r>
                        <a:rPr lang="ar-SY" sz="1200" b="1" u="none" baseline="0" dirty="0" err="1">
                          <a:solidFill>
                            <a:schemeClr val="tx1"/>
                          </a:solidFill>
                          <a:latin typeface="Sakkal Majalla" panose="02000000000000000000" pitchFamily="2" charset="-78"/>
                          <a:cs typeface="Sakkal Majalla" panose="02000000000000000000" pitchFamily="2" charset="-78"/>
                        </a:rPr>
                        <a:t>وتنطيط</a:t>
                      </a:r>
                      <a:r>
                        <a:rPr lang="ar-SY" sz="1200" b="1" u="none" baseline="0" dirty="0">
                          <a:solidFill>
                            <a:schemeClr val="tx1"/>
                          </a:solidFill>
                          <a:latin typeface="Sakkal Majalla" panose="02000000000000000000" pitchFamily="2" charset="-78"/>
                          <a:cs typeface="Sakkal Majalla" panose="02000000000000000000" pitchFamily="2" charset="-78"/>
                        </a:rPr>
                        <a:t> الكرة علية عدة مرات</a:t>
                      </a:r>
                      <a:endParaRPr lang="ar-AE" sz="1200" b="1" u="none" baseline="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baseline="0" dirty="0">
                        <a:latin typeface="Sakkal Majalla" panose="02000000000000000000" pitchFamily="2" charset="-78"/>
                        <a:cs typeface="Sakkal Majalla" panose="02000000000000000000" pitchFamily="2" charset="-78"/>
                      </a:endParaRPr>
                    </a:p>
                    <a:p>
                      <a:pPr algn="ctr" rtl="1"/>
                      <a:r>
                        <a:rPr lang="ar-AE" sz="1400" b="1" baseline="0" dirty="0">
                          <a:latin typeface="Sakkal Majalla" panose="02000000000000000000" pitchFamily="2" charset="-78"/>
                          <a:cs typeface="Sakkal Majalla" panose="02000000000000000000" pitchFamily="2" charset="-78"/>
                        </a:rPr>
                        <a:t>دليل للمعلم</a:t>
                      </a:r>
                    </a:p>
                    <a:p>
                      <a:pPr algn="ctr" rtl="1"/>
                      <a:endParaRPr lang="ar-AE" sz="14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4492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 </a:t>
                      </a:r>
                      <a:r>
                        <a:rPr lang="ar-SA" sz="1200" b="1" baseline="0" dirty="0">
                          <a:latin typeface="Sakkal Majalla" panose="02000000000000000000" pitchFamily="2" charset="-78"/>
                          <a:cs typeface="Sakkal Majalla" panose="02000000000000000000" pitchFamily="2" charset="-78"/>
                        </a:rPr>
                        <a:t>ان يطلب ولي الامر من الطالب </a:t>
                      </a:r>
                      <a:r>
                        <a:rPr lang="ar-SY" sz="1200" b="1" baseline="0" dirty="0">
                          <a:latin typeface="Sakkal Majalla" panose="02000000000000000000" pitchFamily="2" charset="-78"/>
                          <a:cs typeface="Sakkal Majalla" panose="02000000000000000000" pitchFamily="2" charset="-78"/>
                        </a:rPr>
                        <a:t>مسك مضرب التنس </a:t>
                      </a:r>
                      <a:r>
                        <a:rPr lang="ar-SY" sz="1200" b="1" baseline="0" dirty="0" err="1">
                          <a:latin typeface="Sakkal Majalla" panose="02000000000000000000" pitchFamily="2" charset="-78"/>
                          <a:cs typeface="Sakkal Majalla" panose="02000000000000000000" pitchFamily="2" charset="-78"/>
                        </a:rPr>
                        <a:t>وتنطيط</a:t>
                      </a:r>
                      <a:r>
                        <a:rPr lang="ar-SY" sz="1200" b="1" baseline="0" dirty="0">
                          <a:latin typeface="Sakkal Majalla" panose="02000000000000000000" pitchFamily="2" charset="-78"/>
                          <a:cs typeface="Sakkal Majalla" panose="02000000000000000000" pitchFamily="2" charset="-78"/>
                        </a:rPr>
                        <a:t> الكرة علية عدة مرات</a:t>
                      </a:r>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panose="02000000000000000000" pitchFamily="2" charset="-78"/>
                          <a:cs typeface="Sakkal Majalla" panose="02000000000000000000" pitchFamily="2" charset="-78"/>
                        </a:rPr>
                        <a:t>الواجب المنزلي </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816429">
                <a:tc>
                  <a:txBody>
                    <a:bodyPr/>
                    <a:lstStyle/>
                    <a:p>
                      <a:pPr algn="r" rtl="1"/>
                      <a:r>
                        <a:rPr lang="ar-AE" sz="1200" b="1" baseline="0" dirty="0">
                          <a:latin typeface="Sakkal Majalla" panose="02000000000000000000" pitchFamily="2" charset="-78"/>
                          <a:cs typeface="Sakkal Majalla" panose="02000000000000000000" pitchFamily="2" charset="-78"/>
                        </a:rPr>
                        <a:t>مجموعة تدريبات على الأيباد تتضمن:</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baseline="0" dirty="0">
                          <a:latin typeface="Sakkal Majalla" panose="02000000000000000000" pitchFamily="2" charset="-78"/>
                          <a:cs typeface="Sakkal Majalla" panose="02000000000000000000" pitchFamily="2" charset="-78"/>
                        </a:rPr>
                        <a:t>1</a:t>
                      </a:r>
                      <a:r>
                        <a:rPr lang="ar-AE" sz="1200" b="1" baseline="0" dirty="0">
                          <a:latin typeface="Sakkal Majalla" panose="02000000000000000000" pitchFamily="2" charset="-78"/>
                          <a:cs typeface="Sakkal Majalla" panose="02000000000000000000" pitchFamily="2" charset="-78"/>
                        </a:rPr>
                        <a:t>- </a:t>
                      </a:r>
                      <a:r>
                        <a:rPr lang="ar-SA" sz="1200" b="1" baseline="0" dirty="0">
                          <a:latin typeface="Sakkal Majalla" panose="02000000000000000000" pitchFamily="2" charset="-78"/>
                          <a:cs typeface="Sakkal Majalla" panose="02000000000000000000" pitchFamily="2" charset="-78"/>
                        </a:rPr>
                        <a:t>تدريبات </a:t>
                      </a:r>
                      <a:r>
                        <a:rPr lang="ar-SY" sz="1200" b="1" baseline="0" dirty="0">
                          <a:latin typeface="Sakkal Majalla" panose="02000000000000000000" pitchFamily="2" charset="-78"/>
                          <a:cs typeface="Sakkal Majalla" panose="02000000000000000000" pitchFamily="2" charset="-78"/>
                        </a:rPr>
                        <a:t>كرة التنس</a:t>
                      </a:r>
                      <a:endParaRPr lang="ar-SA" sz="1200" b="1" baseline="0" dirty="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baseline="0" dirty="0">
                          <a:latin typeface="Sakkal Majalla" panose="02000000000000000000" pitchFamily="2" charset="-78"/>
                          <a:cs typeface="Sakkal Majalla" panose="02000000000000000000" pitchFamily="2" charset="-78"/>
                        </a:rPr>
                        <a:t>2- </a:t>
                      </a:r>
                      <a:r>
                        <a:rPr lang="ar-SY" sz="1200" b="1" baseline="0" dirty="0">
                          <a:latin typeface="Sakkal Majalla" panose="02000000000000000000" pitchFamily="2" charset="-78"/>
                          <a:cs typeface="Sakkal Majalla" panose="02000000000000000000" pitchFamily="2" charset="-78"/>
                        </a:rPr>
                        <a:t>مشاهدة مقاطع رياضية للعبة التنس</a:t>
                      </a:r>
                      <a:endParaRPr lang="ar-SA" sz="1200" b="1" baseline="0" dirty="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1" baseline="0" dirty="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1" baseline="0" dirty="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 </a:t>
                      </a:r>
                      <a:endParaRPr lang="ar-SA" sz="1200" b="1"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panose="02000000000000000000" pitchFamily="2" charset="-78"/>
                          <a:cs typeface="Sakkal Majalla" panose="02000000000000000000" pitchFamily="2" charset="-78"/>
                        </a:rPr>
                        <a:t>تمارين الكترونية</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78302">
                <a:tc>
                  <a:txBody>
                    <a:bodyPr/>
                    <a:lstStyle/>
                    <a:p>
                      <a:pPr algn="r" rtl="1"/>
                      <a:r>
                        <a:rPr lang="ar-AE" sz="1200" b="1" baseline="0" dirty="0">
                          <a:latin typeface="Sakkal Majalla" panose="02000000000000000000" pitchFamily="2" charset="-78"/>
                          <a:cs typeface="Sakkal Majalla" panose="02000000000000000000" pitchFamily="2" charset="-78"/>
                        </a:rPr>
                        <a:t>متوسط : </a:t>
                      </a:r>
                      <a:r>
                        <a:rPr lang="ar-SA" sz="1200" b="1" baseline="0" dirty="0">
                          <a:latin typeface="Sakkal Majalla" panose="02000000000000000000" pitchFamily="2" charset="-78"/>
                          <a:cs typeface="Sakkal Majalla" panose="02000000000000000000" pitchFamily="2" charset="-78"/>
                        </a:rPr>
                        <a:t>ا</a:t>
                      </a:r>
                      <a:r>
                        <a:rPr lang="ar-SY" sz="1200" b="1" baseline="0" dirty="0">
                          <a:latin typeface="Sakkal Majalla" panose="02000000000000000000" pitchFamily="2" charset="-78"/>
                          <a:cs typeface="Sakkal Majalla" panose="02000000000000000000" pitchFamily="2" charset="-78"/>
                        </a:rPr>
                        <a:t>لا يتمكن الطالب من </a:t>
                      </a:r>
                      <a:r>
                        <a:rPr lang="ar-SY" sz="1200" b="1" baseline="0" dirty="0" err="1">
                          <a:latin typeface="Sakkal Majalla" panose="02000000000000000000" pitchFamily="2" charset="-78"/>
                          <a:cs typeface="Sakkal Majalla" panose="02000000000000000000" pitchFamily="2" charset="-78"/>
                        </a:rPr>
                        <a:t>تنطيط</a:t>
                      </a:r>
                      <a:r>
                        <a:rPr lang="ar-SY" sz="1200" b="1" baseline="0" dirty="0">
                          <a:latin typeface="Sakkal Majalla" panose="02000000000000000000" pitchFamily="2" charset="-78"/>
                          <a:cs typeface="Sakkal Majalla" panose="02000000000000000000" pitchFamily="2" charset="-78"/>
                        </a:rPr>
                        <a:t>  كرة التنس ولا لمرة واحدة </a:t>
                      </a:r>
                      <a:r>
                        <a:rPr lang="ar-AE" sz="1200" b="1" baseline="0" dirty="0">
                          <a:latin typeface="Sakkal Majalla" panose="02000000000000000000" pitchFamily="2" charset="-78"/>
                          <a:cs typeface="Sakkal Majalla" panose="02000000000000000000" pitchFamily="2" charset="-78"/>
                        </a:rPr>
                        <a:t>جيد: </a:t>
                      </a:r>
                      <a:r>
                        <a:rPr lang="ar-SA" sz="1200" b="1" baseline="0" dirty="0">
                          <a:latin typeface="Sakkal Majalla" panose="02000000000000000000" pitchFamily="2" charset="-78"/>
                          <a:cs typeface="Sakkal Majalla" panose="02000000000000000000" pitchFamily="2" charset="-78"/>
                        </a:rPr>
                        <a:t>ان يتمكن الطالب من </a:t>
                      </a:r>
                      <a:r>
                        <a:rPr lang="ar-SY" sz="1200" b="1" baseline="0" dirty="0">
                          <a:latin typeface="Sakkal Majalla" panose="02000000000000000000" pitchFamily="2" charset="-78"/>
                          <a:cs typeface="Sakkal Majalla" panose="02000000000000000000" pitchFamily="2" charset="-78"/>
                        </a:rPr>
                        <a:t>مسك مضرب التنس </a:t>
                      </a:r>
                      <a:r>
                        <a:rPr lang="ar-SY" sz="1200" b="1" baseline="0" dirty="0" err="1">
                          <a:latin typeface="Sakkal Majalla" panose="02000000000000000000" pitchFamily="2" charset="-78"/>
                          <a:cs typeface="Sakkal Majalla" panose="02000000000000000000" pitchFamily="2" charset="-78"/>
                        </a:rPr>
                        <a:t>وتنطيط</a:t>
                      </a:r>
                      <a:r>
                        <a:rPr lang="ar-SY" sz="1200" b="1" baseline="0" dirty="0">
                          <a:latin typeface="Sakkal Majalla" panose="02000000000000000000" pitchFamily="2" charset="-78"/>
                          <a:cs typeface="Sakkal Majalla" panose="02000000000000000000" pitchFamily="2" charset="-78"/>
                        </a:rPr>
                        <a:t> الكرة علية لمرة واحدة او </a:t>
                      </a:r>
                      <a:r>
                        <a:rPr lang="ar-SY" sz="1200" b="1" baseline="0" dirty="0" err="1">
                          <a:latin typeface="Sakkal Majalla" panose="02000000000000000000" pitchFamily="2" charset="-78"/>
                          <a:cs typeface="Sakkal Majalla" panose="02000000000000000000" pitchFamily="2" charset="-78"/>
                        </a:rPr>
                        <a:t>مرتنين</a:t>
                      </a:r>
                      <a:r>
                        <a:rPr lang="ar-SY" sz="1200" b="1" baseline="0" dirty="0">
                          <a:latin typeface="Sakkal Majalla" panose="02000000000000000000" pitchFamily="2" charset="-78"/>
                          <a:cs typeface="Sakkal Majalla" panose="02000000000000000000" pitchFamily="2" charset="-78"/>
                        </a:rPr>
                        <a:t> </a:t>
                      </a:r>
                      <a:r>
                        <a:rPr lang="ar-AE" sz="1200" b="1" baseline="0" dirty="0">
                          <a:latin typeface="Sakkal Majalla" panose="02000000000000000000" pitchFamily="2" charset="-78"/>
                          <a:cs typeface="Sakkal Majalla" panose="02000000000000000000" pitchFamily="2" charset="-78"/>
                        </a:rPr>
                        <a:t>مرتفع: ان يتمكن الطالب </a:t>
                      </a:r>
                      <a:r>
                        <a:rPr lang="ar-SY" sz="1200" b="1" baseline="0" dirty="0">
                          <a:latin typeface="Sakkal Majalla" panose="02000000000000000000" pitchFamily="2" charset="-78"/>
                          <a:cs typeface="Sakkal Majalla" panose="02000000000000000000" pitchFamily="2" charset="-78"/>
                        </a:rPr>
                        <a:t>من مسك مضرب التنس </a:t>
                      </a:r>
                      <a:r>
                        <a:rPr lang="ar-SY" sz="1200" b="1" baseline="0" dirty="0" err="1">
                          <a:latin typeface="Sakkal Majalla" panose="02000000000000000000" pitchFamily="2" charset="-78"/>
                          <a:cs typeface="Sakkal Majalla" panose="02000000000000000000" pitchFamily="2" charset="-78"/>
                        </a:rPr>
                        <a:t>وتنطيط</a:t>
                      </a:r>
                      <a:r>
                        <a:rPr lang="ar-SY" sz="1200" b="1" baseline="0" dirty="0">
                          <a:latin typeface="Sakkal Majalla" panose="02000000000000000000" pitchFamily="2" charset="-78"/>
                          <a:cs typeface="Sakkal Majalla" panose="02000000000000000000" pitchFamily="2" charset="-78"/>
                        </a:rPr>
                        <a:t> الكرة علية عدة مرات</a:t>
                      </a:r>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التقييم</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TextBox 3"/>
          <p:cNvSpPr txBox="1"/>
          <p:nvPr/>
        </p:nvSpPr>
        <p:spPr>
          <a:xfrm>
            <a:off x="6209901" y="4787077"/>
            <a:ext cx="3507741"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مسك مضرب التنس </a:t>
            </a:r>
            <a:r>
              <a:rPr kumimoji="0" lang="ar-SA" sz="14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وتنطيط</a:t>
            </a:r>
            <a:r>
              <a:rPr kumimoji="0" lang="ar-SA"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الكرة علية عدة مرات</a:t>
            </a:r>
          </a:p>
        </p:txBody>
      </p:sp>
      <p:sp>
        <p:nvSpPr>
          <p:cNvPr id="5" name="Rounded Rectangle 4"/>
          <p:cNvSpPr/>
          <p:nvPr/>
        </p:nvSpPr>
        <p:spPr>
          <a:xfrm>
            <a:off x="5008605" y="5330098"/>
            <a:ext cx="5494638" cy="33428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hlinkClick r:id="rId3"/>
              </a:rPr>
              <a:t>https://www.youtube.com/watch?v=Un1G0KzIpDE</a:t>
            </a:r>
            <a:endParaRPr lang="en-US" dirty="0"/>
          </a:p>
        </p:txBody>
      </p:sp>
      <p:pic>
        <p:nvPicPr>
          <p:cNvPr id="7" name="Picture 6">
            <a:extLst>
              <a:ext uri="{FF2B5EF4-FFF2-40B4-BE49-F238E27FC236}">
                <a16:creationId xmlns:a16="http://schemas.microsoft.com/office/drawing/2014/main" id="{8EE5AEF1-3019-446E-ACD8-51411BA01C88}"/>
              </a:ext>
            </a:extLst>
          </p:cNvPr>
          <p:cNvPicPr>
            <a:picLocks noChangeAspect="1"/>
          </p:cNvPicPr>
          <p:nvPr/>
        </p:nvPicPr>
        <p:blipFill>
          <a:blip r:embed="rId4"/>
          <a:stretch>
            <a:fillRect/>
          </a:stretch>
        </p:blipFill>
        <p:spPr>
          <a:xfrm>
            <a:off x="470192" y="329218"/>
            <a:ext cx="2143125" cy="2857500"/>
          </a:xfrm>
          <a:prstGeom prst="rect">
            <a:avLst/>
          </a:prstGeom>
        </p:spPr>
      </p:pic>
      <p:pic>
        <p:nvPicPr>
          <p:cNvPr id="12" name="Picture 11">
            <a:extLst>
              <a:ext uri="{FF2B5EF4-FFF2-40B4-BE49-F238E27FC236}">
                <a16:creationId xmlns:a16="http://schemas.microsoft.com/office/drawing/2014/main" id="{05E758DA-E882-44A2-A769-1BB95B709861}"/>
              </a:ext>
            </a:extLst>
          </p:cNvPr>
          <p:cNvPicPr>
            <a:picLocks noChangeAspect="1"/>
          </p:cNvPicPr>
          <p:nvPr/>
        </p:nvPicPr>
        <p:blipFill>
          <a:blip r:embed="rId5"/>
          <a:stretch>
            <a:fillRect/>
          </a:stretch>
        </p:blipFill>
        <p:spPr>
          <a:xfrm>
            <a:off x="2764237" y="403342"/>
            <a:ext cx="2526854" cy="2857500"/>
          </a:xfrm>
          <a:prstGeom prst="rect">
            <a:avLst/>
          </a:prstGeom>
        </p:spPr>
      </p:pic>
    </p:spTree>
    <p:extLst>
      <p:ext uri="{BB962C8B-B14F-4D97-AF65-F5344CB8AC3E}">
        <p14:creationId xmlns:p14="http://schemas.microsoft.com/office/powerpoint/2010/main" val="1274376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p:txBody>
          <a:bodyPr/>
          <a:lstStyle/>
          <a:p>
            <a:pPr algn="ctr" rtl="1"/>
            <a:r>
              <a:rPr lang="ar-SA" sz="1600" b="1" dirty="0">
                <a:latin typeface="Sakkal Majalla" panose="02000000000000000000" pitchFamily="2" charset="-78"/>
                <a:cs typeface="Sakkal Majalla" panose="02000000000000000000" pitchFamily="2" charset="-78"/>
              </a:rPr>
              <a:t>مسك مضرب التنس </a:t>
            </a:r>
            <a:r>
              <a:rPr lang="ar-SA" sz="1600" b="1" dirty="0" err="1">
                <a:latin typeface="Sakkal Majalla" panose="02000000000000000000" pitchFamily="2" charset="-78"/>
                <a:cs typeface="Sakkal Majalla" panose="02000000000000000000" pitchFamily="2" charset="-78"/>
              </a:rPr>
              <a:t>وتنطيط</a:t>
            </a:r>
            <a:r>
              <a:rPr lang="ar-SA" sz="1600" b="1" dirty="0">
                <a:latin typeface="Sakkal Majalla" panose="02000000000000000000" pitchFamily="2" charset="-78"/>
                <a:cs typeface="Sakkal Majalla" panose="02000000000000000000" pitchFamily="2" charset="-78"/>
              </a:rPr>
              <a:t> الكرة علية عدة مرات</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p:txBody>
          <a:bodyPr>
            <a:normAutofit/>
          </a:bodyPr>
          <a:lstStyle/>
          <a:p>
            <a:pPr algn="r" rtl="1"/>
            <a:r>
              <a:rPr lang="ar-SA" sz="1400" dirty="0">
                <a:latin typeface="Sakkal Majalla" panose="02000000000000000000" pitchFamily="2" charset="-78"/>
                <a:cs typeface="Sakkal Majalla" panose="02000000000000000000" pitchFamily="2" charset="-78"/>
              </a:rPr>
              <a:t>نقاط هامه </a:t>
            </a:r>
            <a:endParaRPr lang="en-US" sz="1400" dirty="0">
              <a:latin typeface="Sakkal Majalla" panose="02000000000000000000" pitchFamily="2" charset="-78"/>
              <a:cs typeface="Sakkal Majalla" panose="02000000000000000000" pitchFamily="2" charset="-78"/>
            </a:endParaRPr>
          </a:p>
        </p:txBody>
      </p:sp>
      <p:sp>
        <p:nvSpPr>
          <p:cNvPr id="6" name="Text Placeholder 5">
            <a:extLst>
              <a:ext uri="{FF2B5EF4-FFF2-40B4-BE49-F238E27FC236}">
                <a16:creationId xmlns:a16="http://schemas.microsoft.com/office/drawing/2014/main" id="{FE58025A-9737-434D-AE90-0CC9E7990286}"/>
              </a:ext>
            </a:extLst>
          </p:cNvPr>
          <p:cNvSpPr>
            <a:spLocks noGrp="1"/>
          </p:cNvSpPr>
          <p:nvPr>
            <p:ph type="body" sz="quarter" idx="13"/>
          </p:nvPr>
        </p:nvSpPr>
        <p:spPr/>
        <p:txBody>
          <a:bodyPr>
            <a:normAutofit/>
          </a:bodyPr>
          <a:lstStyle/>
          <a:p>
            <a:pPr algn="r" rtl="1"/>
            <a:r>
              <a:rPr lang="ar-SA" sz="1200" b="1" dirty="0">
                <a:latin typeface="Sakkal Majalla" panose="02000000000000000000" pitchFamily="2" charset="-78"/>
                <a:cs typeface="Sakkal Majalla" panose="02000000000000000000" pitchFamily="2" charset="-78"/>
              </a:rPr>
              <a:t>تدريب الطالب علي مسك مضرب التنس </a:t>
            </a:r>
            <a:r>
              <a:rPr lang="ar-SA" sz="1200" b="1" dirty="0" err="1">
                <a:latin typeface="Sakkal Majalla" panose="02000000000000000000" pitchFamily="2" charset="-78"/>
                <a:cs typeface="Sakkal Majalla" panose="02000000000000000000" pitchFamily="2" charset="-78"/>
              </a:rPr>
              <a:t>وتنطيط</a:t>
            </a:r>
            <a:r>
              <a:rPr lang="ar-SA" sz="1200" b="1" dirty="0">
                <a:latin typeface="Sakkal Majalla" panose="02000000000000000000" pitchFamily="2" charset="-78"/>
                <a:cs typeface="Sakkal Majalla" panose="02000000000000000000" pitchFamily="2" charset="-78"/>
              </a:rPr>
              <a:t> الكرة علية عدة مرات</a:t>
            </a:r>
            <a:endParaRPr lang="ar-SY" sz="1200" b="1" dirty="0">
              <a:latin typeface="Sakkal Majalla" panose="02000000000000000000" pitchFamily="2" charset="-78"/>
              <a:cs typeface="Sakkal Majalla" panose="02000000000000000000" pitchFamily="2" charset="-78"/>
            </a:endParaRPr>
          </a:p>
          <a:p>
            <a:pPr algn="r" rtl="1"/>
            <a:r>
              <a:rPr lang="ar-AE" sz="1200" dirty="0">
                <a:latin typeface="Arial" panose="020B0604020202020204" pitchFamily="34" charset="0"/>
                <a:cs typeface="Arial" panose="020B0604020202020204" pitchFamily="34" charset="0"/>
              </a:rPr>
              <a:t>.</a:t>
            </a:r>
            <a:r>
              <a:rPr lang="ar-SA" sz="1200" dirty="0">
                <a:latin typeface="Arial" panose="020B0604020202020204" pitchFamily="34" charset="0"/>
                <a:cs typeface="Arial" panose="020B0604020202020204" pitchFamily="34" charset="0"/>
              </a:rPr>
              <a:t>تطوير مهاره الطالب</a:t>
            </a:r>
            <a:r>
              <a:rPr lang="ar-SY" sz="1200" dirty="0">
                <a:latin typeface="Arial" panose="020B0604020202020204" pitchFamily="34" charset="0"/>
                <a:cs typeface="Arial" panose="020B0604020202020204" pitchFamily="34" charset="0"/>
              </a:rPr>
              <a:t> على كيفية مسك مضرب التنس</a:t>
            </a:r>
          </a:p>
          <a:p>
            <a:pPr algn="r" rtl="1"/>
            <a:r>
              <a:rPr lang="ar-AE" sz="1200" dirty="0">
                <a:latin typeface="Arial" panose="020B0604020202020204" pitchFamily="34" charset="0"/>
                <a:cs typeface="Arial" panose="020B0604020202020204" pitchFamily="34" charset="0"/>
              </a:rPr>
              <a:t>.</a:t>
            </a:r>
            <a:r>
              <a:rPr lang="ar-SA" sz="1200" dirty="0">
                <a:latin typeface="Arial" panose="020B0604020202020204" pitchFamily="34" charset="0"/>
                <a:cs typeface="Arial" panose="020B0604020202020204" pitchFamily="34" charset="0"/>
              </a:rPr>
              <a:t> تطوير مهاره الطالب في تركيز انتباه الي </a:t>
            </a:r>
            <a:r>
              <a:rPr lang="ar-SY" sz="1200" dirty="0">
                <a:latin typeface="Arial" panose="020B0604020202020204" pitchFamily="34" charset="0"/>
                <a:cs typeface="Arial" panose="020B0604020202020204" pitchFamily="34" charset="0"/>
              </a:rPr>
              <a:t>عدم سقوط كرة التنس على الأرض وبقائها على مضرب التنس.</a:t>
            </a:r>
            <a:endParaRPr lang="ar-AE"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4</a:t>
            </a:fld>
            <a:endParaRPr lang="en-US" dirty="0"/>
          </a:p>
        </p:txBody>
      </p:sp>
      <p:sp>
        <p:nvSpPr>
          <p:cNvPr id="7" name="Date Placeholder 6"/>
          <p:cNvSpPr>
            <a:spLocks noGrp="1"/>
          </p:cNvSpPr>
          <p:nvPr>
            <p:ph type="dt" sz="half" idx="10"/>
          </p:nvPr>
        </p:nvSpPr>
        <p:spPr/>
        <p:txBody>
          <a:bodyPr/>
          <a:lstStyle/>
          <a:p>
            <a:endParaRPr lang="en-US" noProof="0" dirty="0"/>
          </a:p>
        </p:txBody>
      </p:sp>
      <p:pic>
        <p:nvPicPr>
          <p:cNvPr id="8" name="Picture 7">
            <a:extLst>
              <a:ext uri="{FF2B5EF4-FFF2-40B4-BE49-F238E27FC236}">
                <a16:creationId xmlns:a16="http://schemas.microsoft.com/office/drawing/2014/main" id="{C7FC72EA-6ECE-4DD6-89E1-E8A6D34AA95A}"/>
              </a:ext>
            </a:extLst>
          </p:cNvPr>
          <p:cNvPicPr>
            <a:picLocks noChangeAspect="1"/>
          </p:cNvPicPr>
          <p:nvPr/>
        </p:nvPicPr>
        <p:blipFill>
          <a:blip r:embed="rId2"/>
          <a:stretch>
            <a:fillRect/>
          </a:stretch>
        </p:blipFill>
        <p:spPr>
          <a:xfrm>
            <a:off x="5610686" y="0"/>
            <a:ext cx="6581313" cy="6858000"/>
          </a:xfrm>
          <a:prstGeom prst="rect">
            <a:avLst/>
          </a:prstGeom>
        </p:spPr>
      </p:pic>
    </p:spTree>
    <p:extLst>
      <p:ext uri="{BB962C8B-B14F-4D97-AF65-F5344CB8AC3E}">
        <p14:creationId xmlns:p14="http://schemas.microsoft.com/office/powerpoint/2010/main" val="1081301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47184628"/>
              </p:ext>
            </p:extLst>
          </p:nvPr>
        </p:nvGraphicFramePr>
        <p:xfrm>
          <a:off x="136479" y="173255"/>
          <a:ext cx="11943226" cy="6477802"/>
        </p:xfrm>
        <a:graphic>
          <a:graphicData uri="http://schemas.openxmlformats.org/drawingml/2006/table">
            <a:tbl>
              <a:tblPr firstRow="1" bandRow="1">
                <a:tableStyleId>{5940675A-B579-460E-94D1-54222C63F5DA}</a:tableStyleId>
              </a:tblPr>
              <a:tblGrid>
                <a:gridCol w="10736975">
                  <a:extLst>
                    <a:ext uri="{9D8B030D-6E8A-4147-A177-3AD203B41FA5}">
                      <a16:colId xmlns:a16="http://schemas.microsoft.com/office/drawing/2014/main" val="20000"/>
                    </a:ext>
                  </a:extLst>
                </a:gridCol>
                <a:gridCol w="1206251">
                  <a:extLst>
                    <a:ext uri="{9D8B030D-6E8A-4147-A177-3AD203B41FA5}">
                      <a16:colId xmlns:a16="http://schemas.microsoft.com/office/drawing/2014/main" val="20001"/>
                    </a:ext>
                  </a:extLst>
                </a:gridCol>
              </a:tblGrid>
              <a:tr h="52876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i="0" u="none" strike="noStrike" dirty="0">
                          <a:solidFill>
                            <a:srgbClr val="000000"/>
                          </a:solidFill>
                          <a:effectLst/>
                          <a:latin typeface="Sakkal Majalla" panose="02000000000000000000" pitchFamily="2" charset="-78"/>
                          <a:cs typeface="Sakkal Majalla" panose="02000000000000000000" pitchFamily="2" charset="-78"/>
                        </a:rPr>
                        <a:t>مسك مضرب التنس </a:t>
                      </a:r>
                      <a:r>
                        <a:rPr lang="ar-SA" sz="1200" b="1" i="0" u="none" strike="noStrike" dirty="0" err="1">
                          <a:solidFill>
                            <a:srgbClr val="000000"/>
                          </a:solidFill>
                          <a:effectLst/>
                          <a:latin typeface="Sakkal Majalla" panose="02000000000000000000" pitchFamily="2" charset="-78"/>
                          <a:cs typeface="Sakkal Majalla" panose="02000000000000000000" pitchFamily="2" charset="-78"/>
                        </a:rPr>
                        <a:t>وتنطيط</a:t>
                      </a:r>
                      <a:r>
                        <a:rPr lang="ar-SA" sz="1200" b="1" i="0" u="none" strike="noStrike" dirty="0">
                          <a:solidFill>
                            <a:srgbClr val="000000"/>
                          </a:solidFill>
                          <a:effectLst/>
                          <a:latin typeface="Sakkal Majalla" panose="02000000000000000000" pitchFamily="2" charset="-78"/>
                          <a:cs typeface="Sakkal Majalla" panose="02000000000000000000" pitchFamily="2" charset="-78"/>
                        </a:rPr>
                        <a:t> الكرة علية عدة مرات</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8810">
                <a:tc>
                  <a:txBody>
                    <a:bodyPr/>
                    <a:lstStyle/>
                    <a:p>
                      <a:pPr algn="r" rtl="1"/>
                      <a:r>
                        <a:rPr lang="ar-SA" sz="1200" b="1" dirty="0">
                          <a:latin typeface="Sakkal Majalla" panose="02000000000000000000" pitchFamily="2" charset="-78"/>
                          <a:cs typeface="Sakkal Majalla" panose="02000000000000000000" pitchFamily="2" charset="-78"/>
                        </a:rPr>
                        <a:t>انشطه</a:t>
                      </a:r>
                      <a:r>
                        <a:rPr lang="ar-SA" sz="1200" b="1" baseline="0" dirty="0">
                          <a:latin typeface="Sakkal Majalla" panose="02000000000000000000" pitchFamily="2" charset="-78"/>
                          <a:cs typeface="Sakkal Majalla" panose="02000000000000000000" pitchFamily="2" charset="-78"/>
                        </a:rPr>
                        <a:t> مهارية</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400" b="1" dirty="0">
                          <a:latin typeface="Sakkal Majalla" panose="02000000000000000000" pitchFamily="2" charset="-78"/>
                          <a:cs typeface="Sakkal Majalla" panose="02000000000000000000" pitchFamily="2" charset="-78"/>
                        </a:rPr>
                        <a:t>المكونات </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70228">
                <a:tc>
                  <a:txBody>
                    <a:bodyPr/>
                    <a:lstStyle/>
                    <a:p>
                      <a:pPr marL="0" indent="0" algn="r" rtl="1">
                        <a:buFont typeface="Arial" panose="020B0604020202020204" pitchFamily="34" charset="0"/>
                        <a:buNone/>
                      </a:pPr>
                      <a:r>
                        <a:rPr lang="ar-SA" sz="1200" b="1" u="sng" baseline="0" dirty="0">
                          <a:solidFill>
                            <a:srgbClr val="FF0000"/>
                          </a:solidFill>
                          <a:latin typeface="Sakkal Majalla" panose="02000000000000000000" pitchFamily="2" charset="-78"/>
                          <a:cs typeface="Sakkal Majalla" panose="02000000000000000000" pitchFamily="2" charset="-78"/>
                        </a:rPr>
                        <a:t>الانشطه الصفية </a:t>
                      </a:r>
                      <a:endParaRPr lang="ar-AE" sz="1200" b="1" u="sng" baseline="0" dirty="0">
                        <a:solidFill>
                          <a:srgbClr val="FF0000"/>
                        </a:solidFill>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endParaRPr lang="ar-AE" sz="1200" b="1" baseline="0" dirty="0">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r>
                        <a:rPr lang="ar-AE" sz="1200" b="1" baseline="0" dirty="0">
                          <a:latin typeface="Sakkal Majalla" panose="02000000000000000000" pitchFamily="2" charset="-78"/>
                          <a:cs typeface="Sakkal Majalla" panose="02000000000000000000" pitchFamily="2" charset="-78"/>
                        </a:rPr>
                        <a:t>عرض فيديوهات </a:t>
                      </a:r>
                      <a:r>
                        <a:rPr lang="ar-SA" sz="1200" b="1" baseline="0" dirty="0">
                          <a:latin typeface="Sakkal Majalla" panose="02000000000000000000" pitchFamily="2" charset="-78"/>
                          <a:cs typeface="Sakkal Majalla" panose="02000000000000000000" pitchFamily="2" charset="-78"/>
                        </a:rPr>
                        <a:t>مسك مضرب التنس </a:t>
                      </a:r>
                      <a:r>
                        <a:rPr lang="ar-SA" sz="1200" b="1" baseline="0" dirty="0" err="1">
                          <a:latin typeface="Sakkal Majalla" panose="02000000000000000000" pitchFamily="2" charset="-78"/>
                          <a:cs typeface="Sakkal Majalla" panose="02000000000000000000" pitchFamily="2" charset="-78"/>
                        </a:rPr>
                        <a:t>وتنطيط</a:t>
                      </a:r>
                      <a:r>
                        <a:rPr lang="ar-SA" sz="1200" b="1" baseline="0" dirty="0">
                          <a:latin typeface="Sakkal Majalla" panose="02000000000000000000" pitchFamily="2" charset="-78"/>
                          <a:cs typeface="Sakkal Majalla" panose="02000000000000000000" pitchFamily="2" charset="-78"/>
                        </a:rPr>
                        <a:t> الكرة علية عدة مرات</a:t>
                      </a:r>
                      <a:endParaRPr lang="ar-SY" sz="1200" b="1" baseline="0" dirty="0">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r>
                        <a:rPr lang="ar-AE" sz="1200" b="1" baseline="0" dirty="0">
                          <a:latin typeface="Sakkal Majalla" panose="02000000000000000000" pitchFamily="2" charset="-78"/>
                          <a:cs typeface="Sakkal Majalla" panose="02000000000000000000" pitchFamily="2" charset="-78"/>
                        </a:rPr>
                        <a:t>2. تنفيذ </a:t>
                      </a:r>
                      <a:r>
                        <a:rPr lang="ar-SA" sz="1200" b="1" baseline="0" dirty="0">
                          <a:latin typeface="Sakkal Majalla" panose="02000000000000000000" pitchFamily="2" charset="-78"/>
                          <a:cs typeface="Sakkal Majalla" panose="02000000000000000000" pitchFamily="2" charset="-78"/>
                        </a:rPr>
                        <a:t>انشطه </a:t>
                      </a:r>
                      <a:r>
                        <a:rPr lang="ar-AE" sz="1200" b="1" baseline="0" dirty="0">
                          <a:latin typeface="Sakkal Majalla" panose="02000000000000000000" pitchFamily="2" charset="-78"/>
                          <a:cs typeface="Sakkal Majalla" panose="02000000000000000000" pitchFamily="2" charset="-78"/>
                        </a:rPr>
                        <a:t> </a:t>
                      </a:r>
                      <a:r>
                        <a:rPr lang="ar-SA" sz="1200" b="1" baseline="0" dirty="0" err="1">
                          <a:latin typeface="Sakkal Majalla" panose="02000000000000000000" pitchFamily="2" charset="-78"/>
                          <a:cs typeface="Sakkal Majalla" panose="02000000000000000000" pitchFamily="2" charset="-78"/>
                        </a:rPr>
                        <a:t>مهاريه</a:t>
                      </a:r>
                      <a:r>
                        <a:rPr lang="ar-SY" sz="1200" b="1" baseline="0" dirty="0">
                          <a:latin typeface="Sakkal Majalla" panose="02000000000000000000" pitchFamily="2" charset="-78"/>
                          <a:cs typeface="Sakkal Majalla" panose="02000000000000000000" pitchFamily="2" charset="-78"/>
                        </a:rPr>
                        <a:t> ل</a:t>
                      </a:r>
                      <a:r>
                        <a:rPr lang="ar-SA" sz="1200" b="1" baseline="0" dirty="0">
                          <a:latin typeface="Sakkal Majalla" panose="02000000000000000000" pitchFamily="2" charset="-78"/>
                          <a:cs typeface="Sakkal Majalla" panose="02000000000000000000" pitchFamily="2" charset="-78"/>
                        </a:rPr>
                        <a:t>مسك مضرب التنس </a:t>
                      </a:r>
                      <a:endParaRPr lang="ar-AE" sz="1200" b="1" baseline="0" dirty="0">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endParaRPr lang="ar-SA" sz="1200" b="1" baseline="0" dirty="0">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endParaRPr lang="ar-SA" sz="1200" b="1" baseline="0" dirty="0">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endParaRPr lang="ar-SA" sz="1200" b="1" baseline="0" dirty="0">
                        <a:latin typeface="Sakkal Majalla" panose="02000000000000000000" pitchFamily="2" charset="-78"/>
                        <a:cs typeface="Sakkal Majalla" panose="02000000000000000000" pitchFamily="2" charset="-78"/>
                      </a:endParaRPr>
                    </a:p>
                    <a:p>
                      <a:pPr algn="r" rtl="1"/>
                      <a:endParaRPr lang="ar-SA" sz="1600" b="1" baseline="0" dirty="0">
                        <a:latin typeface="Sakkal Majalla" panose="02000000000000000000" pitchFamily="2" charset="-78"/>
                        <a:cs typeface="Sakkal Majalla" panose="02000000000000000000" pitchFamily="2" charset="-78"/>
                      </a:endParaRPr>
                    </a:p>
                    <a:p>
                      <a:pPr algn="r" rtl="1"/>
                      <a:endParaRPr lang="ar-SA" sz="1600" b="1" baseline="0" dirty="0">
                        <a:latin typeface="Sakkal Majalla" panose="02000000000000000000" pitchFamily="2" charset="-78"/>
                        <a:cs typeface="Sakkal Majalla" panose="02000000000000000000" pitchFamily="2" charset="-78"/>
                      </a:endParaRPr>
                    </a:p>
                    <a:p>
                      <a:pPr algn="r" rtl="1"/>
                      <a:endParaRPr lang="ar-SA" sz="1600" b="1" baseline="0" dirty="0">
                        <a:latin typeface="Sakkal Majalla" panose="02000000000000000000" pitchFamily="2" charset="-78"/>
                        <a:cs typeface="Sakkal Majalla" panose="02000000000000000000" pitchFamily="2" charset="-78"/>
                      </a:endParaRPr>
                    </a:p>
                    <a:p>
                      <a:pPr algn="r" rtl="1"/>
                      <a:endParaRPr lang="ar-SA" sz="1600" b="1" baseline="0" dirty="0">
                        <a:latin typeface="Sakkal Majalla" panose="02000000000000000000" pitchFamily="2" charset="-78"/>
                        <a:cs typeface="Sakkal Majalla" panose="02000000000000000000" pitchFamily="2" charset="-78"/>
                      </a:endParaRPr>
                    </a:p>
                    <a:p>
                      <a:pPr algn="r" rtl="1"/>
                      <a:endParaRPr lang="ar-SA" sz="1600" b="1" baseline="0" dirty="0">
                        <a:latin typeface="Sakkal Majalla" panose="02000000000000000000" pitchFamily="2" charset="-78"/>
                        <a:cs typeface="Sakkal Majalla" panose="02000000000000000000" pitchFamily="2" charset="-78"/>
                      </a:endParaRPr>
                    </a:p>
                    <a:p>
                      <a:pPr algn="r" rtl="1"/>
                      <a:endParaRPr lang="ar-SA" sz="1600" b="1" baseline="0" dirty="0">
                        <a:latin typeface="Sakkal Majalla" panose="02000000000000000000" pitchFamily="2" charset="-78"/>
                        <a:cs typeface="Sakkal Majalla" panose="02000000000000000000" pitchFamily="2" charset="-78"/>
                      </a:endParaRPr>
                    </a:p>
                    <a:p>
                      <a:pPr algn="r" rtl="1"/>
                      <a:endParaRPr lang="ar-AE" sz="1600" b="1" baseline="0" dirty="0">
                        <a:latin typeface="Sakkal Majalla" panose="02000000000000000000" pitchFamily="2" charset="-78"/>
                        <a:cs typeface="Sakkal Majalla" panose="02000000000000000000" pitchFamily="2" charset="-78"/>
                      </a:endParaRPr>
                    </a:p>
                    <a:p>
                      <a:pPr algn="r" rtl="1"/>
                      <a:endParaRPr lang="ar-SA" sz="1600" b="1" u="none" baseline="0" dirty="0">
                        <a:latin typeface="Sakkal Majalla" panose="02000000000000000000" pitchFamily="2" charset="-78"/>
                        <a:cs typeface="Sakkal Majalla" panose="02000000000000000000" pitchFamily="2" charset="-78"/>
                      </a:endParaRPr>
                    </a:p>
                    <a:p>
                      <a:pPr algn="r" rtl="1"/>
                      <a:endParaRPr lang="ar-SA" sz="1600" b="1" u="none" baseline="0" dirty="0">
                        <a:latin typeface="Sakkal Majalla" panose="02000000000000000000" pitchFamily="2" charset="-78"/>
                        <a:cs typeface="Sakkal Majalla" panose="02000000000000000000" pitchFamily="2" charset="-78"/>
                      </a:endParaRPr>
                    </a:p>
                    <a:p>
                      <a:pPr algn="r" rtl="1"/>
                      <a:endParaRPr lang="ar-SA" sz="1600" b="1" u="none"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dirty="0">
                        <a:latin typeface="Sakkal Majalla" panose="02000000000000000000" pitchFamily="2" charset="-78"/>
                        <a:cs typeface="Sakkal Majalla" panose="02000000000000000000" pitchFamily="2" charset="-78"/>
                      </a:endParaRPr>
                    </a:p>
                    <a:p>
                      <a:pPr algn="ctr" rtl="1"/>
                      <a:r>
                        <a:rPr lang="ar-AE" sz="1400" b="1" baseline="0" dirty="0">
                          <a:latin typeface="Sakkal Majalla" panose="02000000000000000000" pitchFamily="2" charset="-78"/>
                          <a:cs typeface="Sakkal Majalla" panose="02000000000000000000" pitchFamily="2" charset="-78"/>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extBox 4"/>
          <p:cNvSpPr txBox="1"/>
          <p:nvPr/>
        </p:nvSpPr>
        <p:spPr>
          <a:xfrm>
            <a:off x="4900474" y="4234535"/>
            <a:ext cx="3497802"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مسك مضرب التنس </a:t>
            </a:r>
            <a:r>
              <a:rPr kumimoji="0" lang="ar-AE" sz="14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وتنطيط</a:t>
            </a:r>
            <a:r>
              <a:rPr kumimoji="0" lang="ar-AE"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الكرة علية عدة مرات</a:t>
            </a:r>
          </a:p>
        </p:txBody>
      </p:sp>
      <p:sp>
        <p:nvSpPr>
          <p:cNvPr id="2" name="Rounded Rectangle 1"/>
          <p:cNvSpPr/>
          <p:nvPr/>
        </p:nvSpPr>
        <p:spPr>
          <a:xfrm>
            <a:off x="3778153" y="4754941"/>
            <a:ext cx="5200462" cy="60148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6" name="TextBox 5"/>
          <p:cNvSpPr txBox="1"/>
          <p:nvPr/>
        </p:nvSpPr>
        <p:spPr>
          <a:xfrm>
            <a:off x="4104740" y="4926535"/>
            <a:ext cx="4547287" cy="307777"/>
          </a:xfrm>
          <a:prstGeom prst="rect">
            <a:avLst/>
          </a:prstGeom>
          <a:solidFill>
            <a:schemeClr val="accent4">
              <a:lumMod val="20000"/>
              <a:lumOff val="80000"/>
            </a:schemeClr>
          </a:solidFill>
        </p:spPr>
        <p:txBody>
          <a:bodyPr wrap="square" rtlCol="0">
            <a:spAutoFit/>
          </a:bodyPr>
          <a:lstStyle/>
          <a:p>
            <a:pPr lvl="0">
              <a:defRPr/>
            </a:pPr>
            <a:r>
              <a:rPr lang="en-GB" sz="1400" dirty="0">
                <a:hlinkClick r:id="rId3"/>
              </a:rPr>
              <a:t>https://www.youtube.com/watch?v=x9rt93_6NRw</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 name="Date Placeholder 17"/>
          <p:cNvSpPr>
            <a:spLocks noGrp="1"/>
          </p:cNvSpPr>
          <p:nvPr>
            <p:ph type="dt" sz="half" idx="10"/>
          </p:nvPr>
        </p:nvSpPr>
        <p:spPr/>
        <p:txBody>
          <a:bodyPr/>
          <a:lstStyle/>
          <a:p>
            <a:fld id="{8CADBA5E-4532-4792-A258-A0D67C635858}" type="datetime3">
              <a:rPr lang="en-US" smtClean="0"/>
              <a:t>25 August 2020</a:t>
            </a:fld>
            <a:endParaRPr lang="en-GB"/>
          </a:p>
        </p:txBody>
      </p:sp>
      <p:sp>
        <p:nvSpPr>
          <p:cNvPr id="19" name="Slide Number Placeholder 18"/>
          <p:cNvSpPr>
            <a:spLocks noGrp="1"/>
          </p:cNvSpPr>
          <p:nvPr>
            <p:ph type="sldNum" sz="quarter" idx="12"/>
          </p:nvPr>
        </p:nvSpPr>
        <p:spPr/>
        <p:txBody>
          <a:bodyPr/>
          <a:lstStyle/>
          <a:p>
            <a:fld id="{60F9F505-338F-4A63-8E60-F3E66EC2060F}" type="slidenum">
              <a:rPr lang="en-GB" smtClean="0"/>
              <a:t>5</a:t>
            </a:fld>
            <a:endParaRPr lang="en-GB"/>
          </a:p>
        </p:txBody>
      </p:sp>
      <p:sp>
        <p:nvSpPr>
          <p:cNvPr id="11" name="Rounded Rectangle 10"/>
          <p:cNvSpPr/>
          <p:nvPr/>
        </p:nvSpPr>
        <p:spPr>
          <a:xfrm>
            <a:off x="3778153" y="5632743"/>
            <a:ext cx="5200462" cy="60148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hlinkClick r:id="rId4"/>
              </a:rPr>
              <a:t>https://www.youtube.com/watch?v=CXgfNBnetzQ</a:t>
            </a:r>
            <a:endParaRPr lang="en-US" dirty="0"/>
          </a:p>
        </p:txBody>
      </p:sp>
      <p:pic>
        <p:nvPicPr>
          <p:cNvPr id="7" name="Picture 6">
            <a:extLst>
              <a:ext uri="{FF2B5EF4-FFF2-40B4-BE49-F238E27FC236}">
                <a16:creationId xmlns:a16="http://schemas.microsoft.com/office/drawing/2014/main" id="{B82F26B8-D24D-4A86-852D-8CDFDF108FFC}"/>
              </a:ext>
            </a:extLst>
          </p:cNvPr>
          <p:cNvPicPr>
            <a:picLocks noChangeAspect="1"/>
          </p:cNvPicPr>
          <p:nvPr/>
        </p:nvPicPr>
        <p:blipFill>
          <a:blip r:embed="rId5"/>
          <a:stretch>
            <a:fillRect/>
          </a:stretch>
        </p:blipFill>
        <p:spPr>
          <a:xfrm>
            <a:off x="150790" y="1822988"/>
            <a:ext cx="3430610" cy="4789503"/>
          </a:xfrm>
          <a:prstGeom prst="rect">
            <a:avLst/>
          </a:prstGeom>
        </p:spPr>
      </p:pic>
    </p:spTree>
    <p:extLst>
      <p:ext uri="{BB962C8B-B14F-4D97-AF65-F5344CB8AC3E}">
        <p14:creationId xmlns:p14="http://schemas.microsoft.com/office/powerpoint/2010/main" val="20296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6585882" y="4267832"/>
            <a:ext cx="4805996" cy="1401448"/>
          </a:xfrm>
        </p:spPr>
        <p:txBody>
          <a:bodyPr vert="horz" lIns="91440" tIns="45720" rIns="91440" bIns="45720" rtlCol="0" anchor="t">
            <a:normAutofit/>
          </a:bodyPr>
          <a:lstStyle/>
          <a:p>
            <a:r>
              <a:rPr lang="en-US" sz="4100">
                <a:solidFill>
                  <a:srgbClr val="000000"/>
                </a:solidFill>
                <a:latin typeface="+mj-lt"/>
              </a:rPr>
              <a:t>مسك مضرب التنس وتنطيط الكرة علية عدة مرات</a:t>
            </a:r>
          </a:p>
        </p:txBody>
      </p:sp>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9BCD000D-90EC-4FB6-9888-E04319F99ED8}"/>
              </a:ext>
            </a:extLst>
          </p:cNvPr>
          <p:cNvPicPr>
            <a:picLocks noChangeAspect="1"/>
          </p:cNvPicPr>
          <p:nvPr/>
        </p:nvPicPr>
        <p:blipFill rotWithShape="1">
          <a:blip r:embed="rId3">
            <a:alphaModFix/>
          </a:blip>
          <a:srcRect l="17099" r="17581" b="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defRPr/>
            </a:pPr>
            <a:fld id="{98C0CDE5-970C-4CC4-BF43-0DA127E73E82}" type="slidenum">
              <a:rPr lang="en-US" sz="1100">
                <a:solidFill>
                  <a:srgbClr val="898989"/>
                </a:solidFill>
                <a:latin typeface="Calibri" panose="020F0502020204030204"/>
              </a:rPr>
              <a:pPr>
                <a:spcAft>
                  <a:spcPts val="600"/>
                </a:spcAft>
                <a:defRPr/>
              </a:pPr>
              <a:t>6</a:t>
            </a:fld>
            <a:endParaRPr lang="en-US" sz="1100">
              <a:solidFill>
                <a:srgbClr val="898989"/>
              </a:solidFill>
              <a:latin typeface="Calibri" panose="020F0502020204030204"/>
            </a:endParaRPr>
          </a:p>
        </p:txBody>
      </p:sp>
    </p:spTree>
    <p:extLst>
      <p:ext uri="{BB962C8B-B14F-4D97-AF65-F5344CB8AC3E}">
        <p14:creationId xmlns:p14="http://schemas.microsoft.com/office/powerpoint/2010/main" val="172873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playing a game on the court&#10;&#10;Description automatically generated">
            <a:extLst>
              <a:ext uri="{FF2B5EF4-FFF2-40B4-BE49-F238E27FC236}">
                <a16:creationId xmlns:a16="http://schemas.microsoft.com/office/drawing/2014/main" id="{E0E5DA81-5D8F-42BC-B544-4090BBE6A601}"/>
              </a:ext>
            </a:extLst>
          </p:cNvPr>
          <p:cNvPicPr>
            <a:picLocks noChangeAspect="1"/>
          </p:cNvPicPr>
          <p:nvPr/>
        </p:nvPicPr>
        <p:blipFill rotWithShape="1">
          <a:blip r:embed="rId2"/>
          <a:srcRect r="5200"/>
          <a:stretch/>
        </p:blipFill>
        <p:spPr>
          <a:xfrm>
            <a:off x="3523488" y="10"/>
            <a:ext cx="8668512" cy="6857990"/>
          </a:xfrm>
          <a:prstGeom prst="rect">
            <a:avLst/>
          </a:prstGeom>
        </p:spPr>
      </p:pic>
      <p:sp>
        <p:nvSpPr>
          <p:cNvPr id="24" name="Rectangle 17">
            <a:extLst>
              <a:ext uri="{FF2B5EF4-FFF2-40B4-BE49-F238E27FC236}">
                <a16:creationId xmlns:a16="http://schemas.microsoft.com/office/drawing/2014/main"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err="1">
                <a:latin typeface="+mj-lt"/>
              </a:rPr>
              <a:t>مسك</a:t>
            </a:r>
            <a:r>
              <a:rPr lang="en-US" sz="4800" dirty="0">
                <a:latin typeface="+mj-lt"/>
              </a:rPr>
              <a:t> </a:t>
            </a:r>
            <a:r>
              <a:rPr lang="en-US" sz="4800" dirty="0" err="1">
                <a:latin typeface="+mj-lt"/>
              </a:rPr>
              <a:t>مضرب</a:t>
            </a:r>
            <a:r>
              <a:rPr lang="en-US" sz="4800" dirty="0">
                <a:latin typeface="+mj-lt"/>
              </a:rPr>
              <a:t> </a:t>
            </a:r>
            <a:r>
              <a:rPr lang="en-US" sz="4800" dirty="0" err="1">
                <a:latin typeface="+mj-lt"/>
              </a:rPr>
              <a:t>التنس</a:t>
            </a:r>
            <a:r>
              <a:rPr lang="en-US" sz="4800" dirty="0">
                <a:latin typeface="+mj-lt"/>
              </a:rPr>
              <a:t> </a:t>
            </a:r>
            <a:r>
              <a:rPr lang="en-US" sz="4800" dirty="0" err="1">
                <a:latin typeface="+mj-lt"/>
              </a:rPr>
              <a:t>وتنطيط</a:t>
            </a:r>
            <a:r>
              <a:rPr lang="en-US" sz="4800" dirty="0">
                <a:latin typeface="+mj-lt"/>
              </a:rPr>
              <a:t> </a:t>
            </a:r>
            <a:r>
              <a:rPr lang="en-US" sz="4800" dirty="0" err="1">
                <a:latin typeface="+mj-lt"/>
              </a:rPr>
              <a:t>الكرة</a:t>
            </a:r>
            <a:r>
              <a:rPr lang="en-US" sz="4800" dirty="0">
                <a:latin typeface="+mj-lt"/>
              </a:rPr>
              <a:t> </a:t>
            </a:r>
            <a:r>
              <a:rPr lang="en-US" sz="4800" dirty="0" err="1">
                <a:latin typeface="+mj-lt"/>
              </a:rPr>
              <a:t>علية</a:t>
            </a:r>
            <a:r>
              <a:rPr lang="en-US" sz="4800" dirty="0">
                <a:latin typeface="+mj-lt"/>
              </a:rPr>
              <a:t> </a:t>
            </a:r>
            <a:r>
              <a:rPr lang="en-US" sz="4800" dirty="0" err="1">
                <a:latin typeface="+mj-lt"/>
              </a:rPr>
              <a:t>عدة</a:t>
            </a:r>
            <a:r>
              <a:rPr lang="en-US" sz="4800" dirty="0">
                <a:latin typeface="+mj-lt"/>
              </a:rPr>
              <a:t> </a:t>
            </a:r>
            <a:r>
              <a:rPr lang="en-US" sz="4800" dirty="0" err="1">
                <a:latin typeface="+mj-lt"/>
              </a:rPr>
              <a:t>مرات</a:t>
            </a:r>
            <a:endParaRPr lang="en-US" sz="4800" dirty="0">
              <a:latin typeface="+mj-lt"/>
            </a:endParaRPr>
          </a:p>
        </p:txBody>
      </p:sp>
      <p:sp>
        <p:nvSpPr>
          <p:cNvPr id="25"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spcAft>
                <a:spcPts val="600"/>
              </a:spcAft>
              <a:defRPr/>
            </a:pPr>
            <a:fld id="{98C0CDE5-970C-4CC4-BF43-0DA127E73E82}" type="slidenum">
              <a:rPr lang="en-US">
                <a:solidFill>
                  <a:schemeClr val="tx1"/>
                </a:solidFill>
                <a:latin typeface="Calibri" panose="020F0502020204030204"/>
              </a:rPr>
              <a:pPr>
                <a:spcAft>
                  <a:spcPts val="600"/>
                </a:spcAft>
                <a:defRPr/>
              </a:pPr>
              <a:t>7</a:t>
            </a:fld>
            <a:endParaRPr lang="en-US">
              <a:solidFill>
                <a:schemeClr val="tx1"/>
              </a:solidFill>
              <a:latin typeface="Calibri" panose="020F0502020204030204"/>
            </a:endParaRPr>
          </a:p>
        </p:txBody>
      </p:sp>
    </p:spTree>
    <p:extLst>
      <p:ext uri="{BB962C8B-B14F-4D97-AF65-F5344CB8AC3E}">
        <p14:creationId xmlns:p14="http://schemas.microsoft.com/office/powerpoint/2010/main" val="253856228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000" dirty="0" err="1">
                <a:latin typeface="+mj-lt"/>
              </a:rPr>
              <a:t>مسك</a:t>
            </a:r>
            <a:r>
              <a:rPr lang="en-US" sz="5000" dirty="0">
                <a:latin typeface="+mj-lt"/>
              </a:rPr>
              <a:t> </a:t>
            </a:r>
            <a:r>
              <a:rPr lang="en-US" sz="5000" dirty="0" err="1">
                <a:latin typeface="+mj-lt"/>
              </a:rPr>
              <a:t>مضرب</a:t>
            </a:r>
            <a:r>
              <a:rPr lang="en-US" sz="5000" dirty="0">
                <a:latin typeface="+mj-lt"/>
              </a:rPr>
              <a:t> </a:t>
            </a:r>
            <a:r>
              <a:rPr lang="en-US" sz="5000" dirty="0" err="1">
                <a:latin typeface="+mj-lt"/>
              </a:rPr>
              <a:t>التنس</a:t>
            </a:r>
            <a:r>
              <a:rPr lang="en-US" sz="5000" dirty="0">
                <a:latin typeface="+mj-lt"/>
              </a:rPr>
              <a:t> </a:t>
            </a:r>
            <a:r>
              <a:rPr lang="en-US" sz="5000" dirty="0" err="1">
                <a:latin typeface="+mj-lt"/>
              </a:rPr>
              <a:t>وتنطيط</a:t>
            </a:r>
            <a:r>
              <a:rPr lang="en-US" sz="5000" dirty="0">
                <a:latin typeface="+mj-lt"/>
              </a:rPr>
              <a:t> </a:t>
            </a:r>
            <a:r>
              <a:rPr lang="en-US" sz="5000" dirty="0" err="1">
                <a:latin typeface="+mj-lt"/>
              </a:rPr>
              <a:t>الكرة</a:t>
            </a:r>
            <a:r>
              <a:rPr lang="en-US" sz="5000" dirty="0">
                <a:latin typeface="+mj-lt"/>
              </a:rPr>
              <a:t> </a:t>
            </a:r>
            <a:r>
              <a:rPr lang="en-US" sz="5000" dirty="0" err="1">
                <a:latin typeface="+mj-lt"/>
              </a:rPr>
              <a:t>علية</a:t>
            </a:r>
            <a:r>
              <a:rPr lang="en-US" sz="5000" dirty="0">
                <a:latin typeface="+mj-lt"/>
              </a:rPr>
              <a:t> </a:t>
            </a:r>
            <a:r>
              <a:rPr lang="en-US" sz="5000" dirty="0" err="1">
                <a:latin typeface="+mj-lt"/>
              </a:rPr>
              <a:t>عدة</a:t>
            </a:r>
            <a:r>
              <a:rPr lang="en-US" sz="5000" dirty="0">
                <a:latin typeface="+mj-lt"/>
              </a:rPr>
              <a:t> </a:t>
            </a:r>
            <a:r>
              <a:rPr lang="en-US" sz="5000" dirty="0" err="1">
                <a:latin typeface="+mj-lt"/>
              </a:rPr>
              <a:t>مرات</a:t>
            </a:r>
            <a:endParaRPr lang="en-US" sz="5000" dirty="0">
              <a:latin typeface="+mj-lt"/>
            </a:endParaRPr>
          </a:p>
        </p:txBody>
      </p:sp>
      <p:sp>
        <p:nvSpPr>
          <p:cNvPr id="16" name="Freeform: Shape 15">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green ball on a court with a racket&#10;&#10;Description automatically generated">
            <a:extLst>
              <a:ext uri="{FF2B5EF4-FFF2-40B4-BE49-F238E27FC236}">
                <a16:creationId xmlns:a16="http://schemas.microsoft.com/office/drawing/2014/main" id="{836B05EE-B432-4324-B004-32FEA7AEBCC1}"/>
              </a:ext>
            </a:extLst>
          </p:cNvPr>
          <p:cNvPicPr>
            <a:picLocks noChangeAspect="1"/>
          </p:cNvPicPr>
          <p:nvPr/>
        </p:nvPicPr>
        <p:blipFill rotWithShape="1">
          <a:blip r:embed="rId2"/>
          <a:srcRect r="1" b="20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98C0CDE5-970C-4CC4-BF43-0DA127E73E82}" type="slidenum">
              <a:rPr lang="en-US" sz="1500">
                <a:solidFill>
                  <a:srgbClr val="FFFFFF"/>
                </a:solidFill>
                <a:latin typeface="Calibri" panose="020F0502020204030204"/>
              </a:rPr>
              <a:pPr algn="ctr">
                <a:spcAft>
                  <a:spcPts val="600"/>
                </a:spcAft>
                <a:defRPr/>
              </a:pPr>
              <a:t>8</a:t>
            </a:fld>
            <a:endParaRPr lang="en-US" sz="1500">
              <a:solidFill>
                <a:srgbClr val="FFFFFF"/>
              </a:solidFill>
              <a:latin typeface="Calibri" panose="020F0502020204030204"/>
            </a:endParaRPr>
          </a:p>
        </p:txBody>
      </p:sp>
    </p:spTree>
    <p:extLst>
      <p:ext uri="{BB962C8B-B14F-4D97-AF65-F5344CB8AC3E}">
        <p14:creationId xmlns:p14="http://schemas.microsoft.com/office/powerpoint/2010/main" val="164567187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edia Placeholder 2"/>
          <p:cNvPicPr>
            <a:picLocks noGrp="1" noChangeAspect="1"/>
          </p:cNvPicPr>
          <p:nvPr>
            <p:ph type="media" sz="quarter" idx="13"/>
          </p:nvPr>
        </p:nvPicPr>
        <p:blipFill>
          <a:blip r:embed="rId2"/>
          <a:stretch>
            <a:fillRect/>
          </a:stretch>
        </p:blipFill>
        <p:spPr>
          <a:xfrm>
            <a:off x="3276207" y="3459891"/>
            <a:ext cx="5492972" cy="609601"/>
          </a:xfrm>
          <a:prstGeom prst="rect">
            <a:avLst/>
          </a:prstGeom>
        </p:spPr>
      </p:pic>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p:txBody>
          <a:bodyPr>
            <a:normAutofit/>
          </a:bodyPr>
          <a:lstStyle/>
          <a:p>
            <a:pPr algn="ctr"/>
            <a:r>
              <a:rPr lang="ar-AE" dirty="0"/>
              <a:t>مسك مضرب التنس </a:t>
            </a:r>
            <a:r>
              <a:rPr lang="ar-AE" dirty="0" err="1"/>
              <a:t>وتنطيط</a:t>
            </a:r>
            <a:r>
              <a:rPr lang="ar-AE" dirty="0"/>
              <a:t> الكرة علية عدة مرات</a:t>
            </a:r>
            <a:endParaRPr lang="en-US"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9</a:t>
            </a:fld>
            <a:endParaRPr lang="en-US" dirty="0"/>
          </a:p>
        </p:txBody>
      </p:sp>
      <p:sp>
        <p:nvSpPr>
          <p:cNvPr id="7" name="Rounded Rectangle 6"/>
          <p:cNvSpPr/>
          <p:nvPr/>
        </p:nvSpPr>
        <p:spPr>
          <a:xfrm>
            <a:off x="3426941" y="4363305"/>
            <a:ext cx="5898291" cy="60148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8" name="TextBox 7"/>
          <p:cNvSpPr txBox="1"/>
          <p:nvPr/>
        </p:nvSpPr>
        <p:spPr>
          <a:xfrm>
            <a:off x="3821713" y="4565926"/>
            <a:ext cx="4258536" cy="307777"/>
          </a:xfrm>
          <a:prstGeom prst="rect">
            <a:avLst/>
          </a:prstGeom>
          <a:solidFill>
            <a:schemeClr val="accent4">
              <a:lumMod val="20000"/>
              <a:lumOff val="80000"/>
            </a:schemeClr>
          </a:solidFill>
        </p:spPr>
        <p:txBody>
          <a:bodyPr wrap="square" rtlCol="0">
            <a:spAutoFit/>
          </a:bodyPr>
          <a:lstStyle/>
          <a:p>
            <a:pPr lvl="0">
              <a:defRPr/>
            </a:pPr>
            <a:r>
              <a:rPr lang="en-GB" sz="1400" dirty="0">
                <a:hlinkClick r:id="rId3"/>
              </a:rPr>
              <a:t>https://www.youtube.com/watch?v=WT1aWbVwixM</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TextBox 8"/>
          <p:cNvSpPr txBox="1"/>
          <p:nvPr/>
        </p:nvSpPr>
        <p:spPr>
          <a:xfrm>
            <a:off x="3821712" y="3584744"/>
            <a:ext cx="4548575" cy="307777"/>
          </a:xfrm>
          <a:prstGeom prst="rect">
            <a:avLst/>
          </a:prstGeom>
          <a:solidFill>
            <a:schemeClr val="accent4">
              <a:lumMod val="20000"/>
              <a:lumOff val="80000"/>
            </a:schemeClr>
          </a:solidFill>
        </p:spPr>
        <p:txBody>
          <a:bodyPr wrap="square" rtlCol="0">
            <a:spAutoFit/>
          </a:bodyPr>
          <a:lstStyle/>
          <a:p>
            <a:pPr lvl="0">
              <a:defRPr/>
            </a:pPr>
            <a:r>
              <a:rPr lang="en-GB" sz="1400" dirty="0">
                <a:hlinkClick r:id="rId4"/>
              </a:rPr>
              <a:t>https://www.youtube.com/watch?v=OXza1lNbe2A</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31051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0e916-1933-4f54-bf75-902e7a9d18bb"/>
    <ds:schemaRef ds:uri="c1803469-1359-4921-b8b2-4aa11e6de6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D1AD35-AF57-4B32-8A96-2853E34EF9CE}">
  <ds:schemaRefs>
    <ds:schemaRef ds:uri="http://schemas.microsoft.com/sharepoint/v3/contenttype/forms"/>
  </ds:schemaRefs>
</ds:datastoreItem>
</file>

<file path=customXml/itemProps3.xml><?xml version="1.0" encoding="utf-8"?>
<ds:datastoreItem xmlns:ds="http://schemas.openxmlformats.org/officeDocument/2006/customXml" ds:itemID="{72EED42B-3B47-45C2-9F50-0B4533C0F1E3}">
  <ds:schemaRefs>
    <ds:schemaRef ds:uri="c1803469-1359-4921-b8b2-4aa11e6de6e4"/>
    <ds:schemaRef ds:uri="http://purl.org/dc/elements/1.1/"/>
    <ds:schemaRef ds:uri="http://schemas.microsoft.com/office/2006/metadata/properties"/>
    <ds:schemaRef ds:uri="0860e916-1933-4f54-bf75-902e7a9d18bb"/>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TotalTime>
  <Words>560</Words>
  <Application>Microsoft Office PowerPoint</Application>
  <PresentationFormat>Widescreen</PresentationFormat>
  <Paragraphs>106</Paragraphs>
  <Slides>10</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Franklin Gothic Book</vt:lpstr>
      <vt:lpstr>Sakkal Majalla</vt:lpstr>
      <vt:lpstr>Times New Roman</vt:lpstr>
      <vt:lpstr>Office Theme</vt:lpstr>
      <vt:lpstr>1_Office Theme</vt:lpstr>
      <vt:lpstr>مسك مضرب التنس وتنطيط الكرة علية عدة مرات</vt:lpstr>
      <vt:lpstr>PowerPoint Presentation</vt:lpstr>
      <vt:lpstr>PowerPoint Presentation</vt:lpstr>
      <vt:lpstr>مسك مضرب التنس وتنطيط الكرة علية عدة مرات</vt:lpstr>
      <vt:lpstr>PowerPoint Presentation</vt:lpstr>
      <vt:lpstr>مسك مضرب التنس وتنطيط الكرة علية عدة مرات</vt:lpstr>
      <vt:lpstr>مسك مضرب التنس وتنطيط الكرة علية عدة مرات</vt:lpstr>
      <vt:lpstr>مسك مضرب التنس وتنطيط الكرة علية عدة مرات</vt:lpstr>
      <vt:lpstr>مسك مضرب التنس وتنطيط الكرة علية عدة مرات</vt:lpstr>
      <vt:lpstr>مسك مضرب التنس وتنطيط الكرة علية عدة مرات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مسك مضرب التنس وتنطيط الكرة علية عدة مرات</dc:title>
  <dc:creator>abdo nassan</dc:creator>
  <cp:lastModifiedBy>JUMAH SHUAIB MUSTAFA</cp:lastModifiedBy>
  <cp:revision>1</cp:revision>
  <dcterms:created xsi:type="dcterms:W3CDTF">2020-08-24T04:59:20Z</dcterms:created>
  <dcterms:modified xsi:type="dcterms:W3CDTF">2020-08-25T18:42:37Z</dcterms:modified>
</cp:coreProperties>
</file>