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1"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9" autoAdjust="0"/>
    <p:restoredTop sz="86323" autoAdjust="0"/>
  </p:normalViewPr>
  <p:slideViewPr>
    <p:cSldViewPr>
      <p:cViewPr varScale="1">
        <p:scale>
          <a:sx n="99" d="100"/>
          <a:sy n="99" d="100"/>
        </p:scale>
        <p:origin x="15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B6D076-C7E8-4462-B4B0-B0FA0537C98E}" type="datetimeFigureOut">
              <a:rPr lang="en-US" smtClean="0"/>
              <a:t>9/6/2020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E0874-CDE0-441A-A992-C8FA04234C41}" type="slidenum">
              <a:rPr lang="en-US" smtClean="0"/>
              <a:t>‹#›</a:t>
            </a:fld>
            <a:endParaRPr lang="en-US"/>
          </a:p>
        </p:txBody>
      </p:sp>
    </p:spTree>
    <p:extLst>
      <p:ext uri="{BB962C8B-B14F-4D97-AF65-F5344CB8AC3E}">
        <p14:creationId xmlns:p14="http://schemas.microsoft.com/office/powerpoint/2010/main" val="304524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1</a:t>
            </a:fld>
            <a:endParaRPr lang="en-US"/>
          </a:p>
        </p:txBody>
      </p:sp>
    </p:spTree>
    <p:extLst>
      <p:ext uri="{BB962C8B-B14F-4D97-AF65-F5344CB8AC3E}">
        <p14:creationId xmlns:p14="http://schemas.microsoft.com/office/powerpoint/2010/main" val="1583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3</a:t>
            </a:fld>
            <a:endParaRPr lang="en-US"/>
          </a:p>
        </p:txBody>
      </p:sp>
    </p:spTree>
    <p:extLst>
      <p:ext uri="{BB962C8B-B14F-4D97-AF65-F5344CB8AC3E}">
        <p14:creationId xmlns:p14="http://schemas.microsoft.com/office/powerpoint/2010/main" val="339267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t>4</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BBDCBF-0A02-4C05-BB3F-1A1916903B94}"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1614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BDCBF-0A02-4C05-BB3F-1A1916903B94}"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73013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BDCBF-0A02-4C05-BB3F-1A1916903B94}"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179401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BBDCBF-0A02-4C05-BB3F-1A1916903B94}"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0144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BBDCBF-0A02-4C05-BB3F-1A1916903B94}" type="datetimeFigureOut">
              <a:rPr lang="en-US" smtClean="0"/>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3626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BBDCBF-0A02-4C05-BB3F-1A1916903B94}" type="datetimeFigureOut">
              <a:rPr lang="en-US" smtClean="0"/>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659814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BBDCBF-0A02-4C05-BB3F-1A1916903B94}" type="datetimeFigureOut">
              <a:rPr lang="en-US" smtClean="0"/>
              <a:t>9/6/2020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68285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BBDCBF-0A02-4C05-BB3F-1A1916903B94}" type="datetimeFigureOut">
              <a:rPr lang="en-US" smtClean="0"/>
              <a:t>9/6/2020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99425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BDCBF-0A02-4C05-BB3F-1A1916903B94}" type="datetimeFigureOut">
              <a:rPr lang="en-US" smtClean="0"/>
              <a:t>9/6/2020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04805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44615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06746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BDCBF-0A02-4C05-BB3F-1A1916903B94}" type="datetimeFigureOut">
              <a:rPr lang="en-US" smtClean="0"/>
              <a:t>9/6/2020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A9775-2F17-41C5-8544-B5AA1E5485B6}" type="slidenum">
              <a:rPr lang="en-US" smtClean="0"/>
              <a:t>‹#›</a:t>
            </a:fld>
            <a:endParaRPr lang="en-US"/>
          </a:p>
        </p:txBody>
      </p:sp>
    </p:spTree>
    <p:extLst>
      <p:ext uri="{BB962C8B-B14F-4D97-AF65-F5344CB8AC3E}">
        <p14:creationId xmlns:p14="http://schemas.microsoft.com/office/powerpoint/2010/main" val="188873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4axXpskOeX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94446344"/>
              </p:ext>
            </p:extLst>
          </p:nvPr>
        </p:nvGraphicFramePr>
        <p:xfrm>
          <a:off x="228600" y="228600"/>
          <a:ext cx="8763001" cy="7029226"/>
        </p:xfrm>
        <a:graphic>
          <a:graphicData uri="http://schemas.openxmlformats.org/drawingml/2006/table">
            <a:tbl>
              <a:tblPr firstRow="1" bandRow="1">
                <a:tableStyleId>{5940675A-B579-460E-94D1-54222C63F5DA}</a:tableStyleId>
              </a:tblPr>
              <a:tblGrid>
                <a:gridCol w="3312139">
                  <a:extLst>
                    <a:ext uri="{9D8B030D-6E8A-4147-A177-3AD203B41FA5}">
                      <a16:colId xmlns:a16="http://schemas.microsoft.com/office/drawing/2014/main" val="20000"/>
                    </a:ext>
                  </a:extLst>
                </a:gridCol>
                <a:gridCol w="2561267">
                  <a:extLst>
                    <a:ext uri="{9D8B030D-6E8A-4147-A177-3AD203B41FA5}">
                      <a16:colId xmlns:a16="http://schemas.microsoft.com/office/drawing/2014/main" val="2032493190"/>
                    </a:ext>
                  </a:extLst>
                </a:gridCol>
                <a:gridCol w="2188144">
                  <a:extLst>
                    <a:ext uri="{9D8B030D-6E8A-4147-A177-3AD203B41FA5}">
                      <a16:colId xmlns:a16="http://schemas.microsoft.com/office/drawing/2014/main" val="4078435238"/>
                    </a:ext>
                  </a:extLst>
                </a:gridCol>
                <a:gridCol w="701451">
                  <a:extLst>
                    <a:ext uri="{9D8B030D-6E8A-4147-A177-3AD203B41FA5}">
                      <a16:colId xmlns:a16="http://schemas.microsoft.com/office/drawing/2014/main" val="20001"/>
                    </a:ext>
                  </a:extLst>
                </a:gridCol>
              </a:tblGrid>
              <a:tr h="91440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t>المراجعة</a:t>
                      </a:r>
                      <a:r>
                        <a:rPr lang="ar-AE" sz="1800" dirty="0" smtClean="0"/>
                        <a:t>: أ. جمه شعيب  </a:t>
                      </a:r>
                      <a:endParaRPr lang="en-US" sz="18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t>الإعداد : </a:t>
                      </a:r>
                      <a:r>
                        <a:rPr lang="ar-AE" sz="1800" dirty="0" smtClean="0"/>
                        <a:t>محمد</a:t>
                      </a:r>
                      <a:r>
                        <a:rPr lang="ar-AE" sz="1800" baseline="0" dirty="0" smtClean="0"/>
                        <a:t> الكرعوش</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smtClean="0"/>
                        <a:t>تنطيط الكرة والتصويب على السلة </a:t>
                      </a:r>
                      <a:endParaRPr lang="en-US" sz="1800"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1" dirty="0"/>
                        <a:t>الهدف</a:t>
                      </a:r>
                      <a:endParaRPr lang="en-US" sz="1800" b="1" dirty="0"/>
                    </a:p>
                  </a:txBody>
                  <a:tcPr anchor="ctr"/>
                </a:tc>
                <a:extLst>
                  <a:ext uri="{0D108BD9-81ED-4DB2-BD59-A6C34878D82A}">
                    <a16:rowId xmlns:a16="http://schemas.microsoft.com/office/drawing/2014/main" val="10000"/>
                  </a:ext>
                </a:extLst>
              </a:tr>
              <a:tr h="118872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t>الفئة العمرية: </a:t>
                      </a:r>
                      <a:r>
                        <a:rPr lang="ar-AE" sz="1800" dirty="0" smtClean="0"/>
                        <a:t>14-15سنه</a:t>
                      </a:r>
                      <a:endParaRPr lang="ar-AE" sz="1800" dirty="0"/>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t>مستوى الشدة: </a:t>
                      </a:r>
                      <a:r>
                        <a:rPr lang="ar-AE" sz="1800" dirty="0" smtClean="0"/>
                        <a:t>متوسط</a:t>
                      </a:r>
                      <a:r>
                        <a:rPr lang="ar-AE" sz="1800"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t>فئة الإعاقة : (ذهنية، </a:t>
                      </a:r>
                      <a:endParaRPr lang="en-US" sz="1800"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1" dirty="0"/>
                        <a:t>بيانات الهدف</a:t>
                      </a:r>
                      <a:endParaRPr lang="en-US" sz="1800" b="1" dirty="0"/>
                    </a:p>
                  </a:txBody>
                  <a:tcPr anchor="ctr"/>
                </a:tc>
                <a:extLst>
                  <a:ext uri="{0D108BD9-81ED-4DB2-BD59-A6C34878D82A}">
                    <a16:rowId xmlns:a16="http://schemas.microsoft.com/office/drawing/2014/main" val="1812628275"/>
                  </a:ext>
                </a:extLst>
              </a:tr>
              <a:tr h="4926106">
                <a:tc gridSpan="3">
                  <a:txBody>
                    <a:bodyPr/>
                    <a:lstStyle/>
                    <a:p>
                      <a:pPr algn="r" rtl="1"/>
                      <a:endParaRPr lang="ar-SA" sz="1100" b="1" dirty="0" smtClean="0"/>
                    </a:p>
                    <a:p>
                      <a:pPr algn="r" rtl="1"/>
                      <a:r>
                        <a:rPr lang="ar-SA" sz="1100" b="1" dirty="0" smtClean="0"/>
                        <a:t>القصة :نادي كرة السلة المدرسية </a:t>
                      </a:r>
                    </a:p>
                    <a:p>
                      <a:pPr algn="r" rtl="1"/>
                      <a:r>
                        <a:rPr lang="ar-AE" sz="1100" b="1" dirty="0" smtClean="0"/>
                        <a:t>كان</a:t>
                      </a:r>
                      <a:r>
                        <a:rPr lang="ar-AE" sz="1100" b="1" baseline="0" dirty="0" smtClean="0"/>
                        <a:t> هناك معلم رياضة طموح يعمل في احدى المدارس ولأن هذا ال</a:t>
                      </a:r>
                      <a:r>
                        <a:rPr lang="ar-SA" sz="1100" b="1" dirty="0" smtClean="0"/>
                        <a:t>معلم </a:t>
                      </a:r>
                      <a:r>
                        <a:rPr lang="ar-AE" sz="1100" b="1" dirty="0" smtClean="0"/>
                        <a:t>كان</a:t>
                      </a:r>
                      <a:r>
                        <a:rPr lang="ar-AE" sz="1100" b="1" baseline="0" dirty="0" smtClean="0"/>
                        <a:t> يحب الرياضة ويحب عمله </a:t>
                      </a:r>
                      <a:r>
                        <a:rPr lang="ar-SA" sz="1100" b="1" dirty="0" smtClean="0"/>
                        <a:t>اخبر ادارة المدرسة انه لديه فكرة في انشاء فريق كرة سلة من طلاب المدرسة</a:t>
                      </a:r>
                      <a:r>
                        <a:rPr lang="ar-AE" sz="1100" b="1" dirty="0" smtClean="0"/>
                        <a:t> واطلق</a:t>
                      </a:r>
                      <a:r>
                        <a:rPr lang="ar-AE" sz="1100" b="1" baseline="0" dirty="0" smtClean="0"/>
                        <a:t> عليه اسم فريق التحدي </a:t>
                      </a:r>
                      <a:r>
                        <a:rPr lang="ar-SA" sz="1100" b="1" dirty="0" smtClean="0"/>
                        <a:t> وانه سوف يقوم بتدريب الطلاب للمشاركة في بعض الانشطة الخارجية مع مدارس اخرى او اندية تختص بكرة السلة تمت الموافقة من قبل ادارة المدرسة على هذا المشروع في اليوم التالي بدأ في أختيار الطلاب الذين لديهم هواية لعب كرة السلة اختار المعلم اثنا عشر طالب</a:t>
                      </a:r>
                      <a:r>
                        <a:rPr lang="ar-AE" sz="1100" b="1" dirty="0" smtClean="0"/>
                        <a:t>ا</a:t>
                      </a:r>
                      <a:r>
                        <a:rPr lang="ar-SA" sz="1100" b="1" dirty="0" smtClean="0"/>
                        <a:t> لأنشاء الفريق قام المعلم بتدريب لطلبة على بعض المهارات الأساسية لطلاب وهي مسك الكرة بشكل صحيح تنطيط الكرة بين الأيدي وبين الزملاء ورمي الكرة على مستوى قريب من السلة بعد التدريب المكثف للطلبة شارك الطلاب في مسابقة محلية مع مدارس اخرى </a:t>
                      </a:r>
                    </a:p>
                    <a:p>
                      <a:pPr algn="r" rtl="1"/>
                      <a:endParaRPr lang="ar-SA" sz="1100" b="1" dirty="0" smtClean="0"/>
                    </a:p>
                    <a:p>
                      <a:pPr algn="r" rtl="1"/>
                      <a:r>
                        <a:rPr lang="ar-SA" sz="1100" b="1" dirty="0" smtClean="0"/>
                        <a:t>نجح الفريق في حصد المركز الأول في هذه المسابقة وحصل الطلاب على الكأس والمداليات من قبل اللجنة المؤسسة لهذه المسابقة اخبر مدير المدرسة معلم الرياضة انه سوق يقوم بالاتصال مع بعض الاندية للمساعدة في تطوير بعض مهارات الطلاب للمشاركة الاكبر في الأيام المقبلة</a:t>
                      </a:r>
                      <a:endParaRPr lang="ar-AE" sz="1100" b="1" dirty="0" smtClean="0"/>
                    </a:p>
                    <a:p>
                      <a:pPr algn="r" rtl="1"/>
                      <a:endParaRPr lang="ar-SA" sz="1100" b="1" dirty="0" smtClean="0"/>
                    </a:p>
                    <a:p>
                      <a:pPr algn="r" rtl="1"/>
                      <a:r>
                        <a:rPr lang="en-US" sz="1600" b="1" dirty="0" smtClean="0">
                          <a:hlinkClick r:id="rId3"/>
                        </a:rPr>
                        <a:t>https://</a:t>
                      </a:r>
                      <a:r>
                        <a:rPr lang="en-US" sz="1600" b="1" dirty="0" smtClean="0">
                          <a:hlinkClick r:id="rId3"/>
                        </a:rPr>
                        <a:t>www.youtube.com/watch?v=4axXpskOeXk</a:t>
                      </a:r>
                      <a:r>
                        <a:rPr lang="ar-AE" sz="1600" b="1" dirty="0" smtClean="0"/>
                        <a:t> </a:t>
                      </a:r>
                      <a:endParaRPr lang="ar-SA" sz="1600" b="1" dirty="0"/>
                    </a:p>
                    <a:p>
                      <a:pPr algn="r" rtl="1"/>
                      <a:endParaRPr lang="ar-AE" sz="1600" baseline="0" dirty="0" smtClean="0"/>
                    </a:p>
                    <a:p>
                      <a:pPr algn="r" rtl="1"/>
                      <a:r>
                        <a:rPr lang="ar-AE" sz="1400" baseline="0" dirty="0" smtClean="0"/>
                        <a:t>أسئلة عامة بعد مشاهدة المقطع ضرورية مثلا: (والاسئلة بعد القصة كذلك مهمة)</a:t>
                      </a:r>
                    </a:p>
                    <a:p>
                      <a:pPr algn="r" rtl="1"/>
                      <a:r>
                        <a:rPr lang="ar-AE" sz="1600" baseline="0" dirty="0" smtClean="0"/>
                        <a:t>1- ماهو الاسم الذي اطلقه المعلم على الفريق ؟</a:t>
                      </a:r>
                    </a:p>
                    <a:p>
                      <a:pPr algn="r" rtl="1"/>
                      <a:r>
                        <a:rPr lang="ar-AE" sz="1600" baseline="0" dirty="0" smtClean="0"/>
                        <a:t>2- على اي مركز حصل الفريق ؟</a:t>
                      </a:r>
                    </a:p>
                  </a:txBody>
                  <a:tcPr anchor="ctr"/>
                </a:tc>
                <a:tc hMerge="1">
                  <a:txBody>
                    <a:bodyPr/>
                    <a:lstStyle/>
                    <a:p>
                      <a:endParaRPr lang="en-US"/>
                    </a:p>
                  </a:txBody>
                  <a:tcPr/>
                </a:tc>
                <a:tc hMerge="1">
                  <a:txBody>
                    <a:bodyPr/>
                    <a:lstStyle/>
                    <a:p>
                      <a:endParaRPr lang="en-US"/>
                    </a:p>
                  </a:txBody>
                  <a:tcPr/>
                </a:tc>
                <a:tc>
                  <a:txBody>
                    <a:bodyPr/>
                    <a:lstStyle/>
                    <a:p>
                      <a:pPr algn="ctr" rtl="1"/>
                      <a:endParaRPr lang="ar-AE" sz="1600" b="1" dirty="0"/>
                    </a:p>
                    <a:p>
                      <a:pPr algn="ctr" rtl="1"/>
                      <a:r>
                        <a:rPr lang="ar-AE" sz="1600" b="1" dirty="0"/>
                        <a:t>كتاب</a:t>
                      </a:r>
                      <a:r>
                        <a:rPr lang="ar-AE" sz="1600" b="1" baseline="0" dirty="0"/>
                        <a:t> الطالب </a:t>
                      </a:r>
                    </a:p>
                  </a:txBody>
                  <a:tcPr anchor="ctr"/>
                </a:tc>
                <a:extLst>
                  <a:ext uri="{0D108BD9-81ED-4DB2-BD59-A6C34878D82A}">
                    <a16:rowId xmlns:a16="http://schemas.microsoft.com/office/drawing/2014/main" val="10003"/>
                  </a:ext>
                </a:extLst>
              </a:tr>
            </a:tbl>
          </a:graphicData>
        </a:graphic>
      </p:graphicFrame>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2" y="4876801"/>
            <a:ext cx="2362199" cy="1545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3633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37485912"/>
              </p:ext>
            </p:extLst>
          </p:nvPr>
        </p:nvGraphicFramePr>
        <p:xfrm>
          <a:off x="228600" y="381000"/>
          <a:ext cx="8686800" cy="6704703"/>
        </p:xfrm>
        <a:graphic>
          <a:graphicData uri="http://schemas.openxmlformats.org/drawingml/2006/table">
            <a:tbl>
              <a:tblPr firstRow="1" bandRow="1">
                <a:tableStyleId>{5940675A-B579-460E-94D1-54222C63F5DA}</a:tableStyleId>
              </a:tblPr>
              <a:tblGrid>
                <a:gridCol w="78486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6400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smtClean="0"/>
                        <a:t>التدريب على كيفية</a:t>
                      </a:r>
                      <a:r>
                        <a:rPr lang="ar-AE" sz="1800" baseline="0" dirty="0" smtClean="0"/>
                        <a:t> تنطيط الكرة</a:t>
                      </a:r>
                      <a:endParaRPr lang="en-US" sz="1800"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800" b="1" dirty="0"/>
                        <a:t>الهدف</a:t>
                      </a:r>
                      <a:endParaRPr lang="en-US" sz="1800" b="1" dirty="0"/>
                    </a:p>
                  </a:txBody>
                  <a:tcPr anchor="ctr"/>
                </a:tc>
                <a:extLst>
                  <a:ext uri="{0D108BD9-81ED-4DB2-BD59-A6C34878D82A}">
                    <a16:rowId xmlns:a16="http://schemas.microsoft.com/office/drawing/2014/main" val="10000"/>
                  </a:ext>
                </a:extLst>
              </a:tr>
              <a:tr h="692523">
                <a:tc>
                  <a:txBody>
                    <a:bodyPr/>
                    <a:lstStyle/>
                    <a:p>
                      <a:pPr algn="r" rtl="1"/>
                      <a:r>
                        <a:rPr lang="ar-SA" sz="1600" b="1" dirty="0"/>
                        <a:t>انشطه</a:t>
                      </a:r>
                      <a:r>
                        <a:rPr lang="ar-SA" sz="1600" b="1" baseline="0" dirty="0"/>
                        <a:t> مهارية</a:t>
                      </a:r>
                      <a:endParaRPr lang="ar-AE" sz="1600" b="1" dirty="0"/>
                    </a:p>
                  </a:txBody>
                  <a:tcPr anchor="ctr"/>
                </a:tc>
                <a:tc>
                  <a:txBody>
                    <a:bodyPr/>
                    <a:lstStyle/>
                    <a:p>
                      <a:pPr algn="ctr" rtl="1"/>
                      <a:r>
                        <a:rPr lang="ar-AE" sz="1800" b="1" dirty="0"/>
                        <a:t>المكونات </a:t>
                      </a:r>
                      <a:endParaRPr lang="en-US" sz="1800" b="1" dirty="0"/>
                    </a:p>
                  </a:txBody>
                  <a:tcPr anchor="ctr"/>
                </a:tc>
                <a:extLst>
                  <a:ext uri="{0D108BD9-81ED-4DB2-BD59-A6C34878D82A}">
                    <a16:rowId xmlns:a16="http://schemas.microsoft.com/office/drawing/2014/main" val="10002"/>
                  </a:ext>
                </a:extLst>
              </a:tr>
              <a:tr h="5372100">
                <a:tc>
                  <a:txBody>
                    <a:bodyPr/>
                    <a:lstStyle/>
                    <a:p>
                      <a:pPr algn="r" rtl="1"/>
                      <a:r>
                        <a:rPr lang="ar-SA" sz="1600" b="1" u="sng" baseline="0" dirty="0">
                          <a:solidFill>
                            <a:schemeClr val="accent5">
                              <a:lumMod val="75000"/>
                            </a:schemeClr>
                          </a:solidFill>
                        </a:rPr>
                        <a:t>الانشطه </a:t>
                      </a:r>
                      <a:r>
                        <a:rPr lang="ar-SA" sz="1600" b="1" u="sng" baseline="0" dirty="0" smtClean="0">
                          <a:solidFill>
                            <a:schemeClr val="accent5">
                              <a:lumMod val="75000"/>
                            </a:schemeClr>
                          </a:solidFill>
                        </a:rPr>
                        <a:t>الصفية</a:t>
                      </a:r>
                      <a:endParaRPr lang="en-US" sz="1600" b="1" u="sng" baseline="0" dirty="0" smtClean="0">
                        <a:solidFill>
                          <a:schemeClr val="accent5">
                            <a:lumMod val="75000"/>
                          </a:schemeClr>
                        </a:solidFill>
                      </a:endParaRPr>
                    </a:p>
                    <a:p>
                      <a:pPr algn="r" rtl="1"/>
                      <a:r>
                        <a:rPr lang="ar-SA" sz="1600" baseline="0" dirty="0" smtClean="0"/>
                        <a:t> انشطة صفية</a:t>
                      </a:r>
                    </a:p>
                    <a:p>
                      <a:pPr algn="r" rtl="1"/>
                      <a:endParaRPr lang="ar-SA" sz="1600" baseline="0" dirty="0" smtClean="0"/>
                    </a:p>
                    <a:p>
                      <a:pPr algn="r" rtl="1"/>
                      <a:r>
                        <a:rPr lang="ar-SA" sz="1600" baseline="0" dirty="0" smtClean="0"/>
                        <a:t>               1-التعرف على شكل كرة السلة من بين مجموعة من الكرات  </a:t>
                      </a:r>
                    </a:p>
                    <a:p>
                      <a:pPr algn="r" rtl="1"/>
                      <a:r>
                        <a:rPr lang="ar-SA" sz="1600" baseline="0" dirty="0" smtClean="0"/>
                        <a:t>               2-التدريب على مسك الكرة بشكل صحيح </a:t>
                      </a:r>
                    </a:p>
                    <a:p>
                      <a:pPr algn="r" rtl="1"/>
                      <a:r>
                        <a:rPr lang="ar-SA" sz="1600" baseline="0" dirty="0" smtClean="0"/>
                        <a:t>               3- تناقل الكرة بين الايدي بشكل صحيح </a:t>
                      </a:r>
                    </a:p>
                    <a:p>
                      <a:pPr algn="r" rtl="1"/>
                      <a:r>
                        <a:rPr lang="ar-SA" sz="1600" baseline="0" dirty="0" smtClean="0"/>
                        <a:t>               4-تنطيط الكرة بشكل بسيط بمساعدات بسيطة </a:t>
                      </a:r>
                    </a:p>
                    <a:p>
                      <a:pPr algn="r" rtl="1"/>
                      <a:r>
                        <a:rPr lang="ar-SA" sz="1600" baseline="0" dirty="0" smtClean="0"/>
                        <a:t>               5- رمي الكرات بين الطلاب رمي الكرة وأستلامها  </a:t>
                      </a:r>
                    </a:p>
                    <a:p>
                      <a:pPr algn="r" rtl="1"/>
                      <a:r>
                        <a:rPr lang="ar-SA" sz="1600" baseline="0" dirty="0" smtClean="0"/>
                        <a:t>               6- احضار بعض الكرات الصغيرة ورميها في دلو كبير الحجم  </a:t>
                      </a:r>
                    </a:p>
                    <a:p>
                      <a:pPr algn="r" rtl="1"/>
                      <a:r>
                        <a:rPr lang="ar-SA" sz="1600" baseline="0" dirty="0" smtClean="0"/>
                        <a:t>               7-رمي كرة السلة الكبيرة في السلة المخصصة لها </a:t>
                      </a:r>
                    </a:p>
                    <a:p>
                      <a:pPr algn="r" rtl="1"/>
                      <a:r>
                        <a:rPr lang="ar-SA" sz="1600" baseline="0" dirty="0" smtClean="0"/>
                        <a:t>               8-تبادل الأدوار بين الطلاب في تنطيط الكرات </a:t>
                      </a:r>
                    </a:p>
                    <a:p>
                      <a:pPr algn="r" rtl="1"/>
                      <a:endParaRPr lang="ar-SA" sz="1600" baseline="0" dirty="0"/>
                    </a:p>
                    <a:p>
                      <a:pPr algn="r" rtl="1"/>
                      <a:endParaRPr lang="ar-AE" sz="1600" baseline="0" dirty="0" smtClean="0"/>
                    </a:p>
                    <a:p>
                      <a:pPr algn="r" rtl="1"/>
                      <a:endParaRPr lang="ar-SA" sz="1600" baseline="0" dirty="0"/>
                    </a:p>
                    <a:p>
                      <a:pPr algn="r" rtl="1"/>
                      <a:endParaRPr lang="ar-SA" sz="1600" baseline="0" dirty="0"/>
                    </a:p>
                    <a:p>
                      <a:pPr algn="r" rtl="1"/>
                      <a:endParaRPr lang="ar-SA" sz="1600" baseline="0" dirty="0"/>
                    </a:p>
                    <a:p>
                      <a:pPr algn="r" rtl="1"/>
                      <a:endParaRPr lang="ar-SA" sz="1600" b="1" u="none" baseline="0" dirty="0"/>
                    </a:p>
                    <a:p>
                      <a:pPr algn="r" rtl="1"/>
                      <a:endParaRPr lang="ar-SA" sz="1600" b="1" u="none" baseline="0" dirty="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val="10003"/>
                  </a:ext>
                </a:extLst>
              </a:tr>
            </a:tbl>
          </a:graphicData>
        </a:graphic>
      </p:graphicFrame>
      <p:sp>
        <p:nvSpPr>
          <p:cNvPr id="3" name="TextBox 2"/>
          <p:cNvSpPr txBox="1"/>
          <p:nvPr/>
        </p:nvSpPr>
        <p:spPr>
          <a:xfrm>
            <a:off x="685800" y="6022975"/>
            <a:ext cx="1543653" cy="338554"/>
          </a:xfrm>
          <a:prstGeom prst="rect">
            <a:avLst/>
          </a:prstGeom>
          <a:noFill/>
        </p:spPr>
        <p:txBody>
          <a:bodyPr wrap="square" rtlCol="0">
            <a:spAutoFit/>
          </a:bodyPr>
          <a:lstStyle/>
          <a:p>
            <a:pPr algn="ctr"/>
            <a:r>
              <a:rPr lang="ar-AE" sz="1600" b="1" dirty="0" smtClean="0"/>
              <a:t>نموذج مقترح</a:t>
            </a:r>
            <a:endParaRPr lang="en-US" sz="1600" b="1" dirty="0"/>
          </a:p>
        </p:txBody>
      </p:sp>
      <p:pic>
        <p:nvPicPr>
          <p:cNvPr id="1026" name="Picture 2" descr="C:\Users\lenovo\Desktop\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5029201"/>
            <a:ext cx="1580032" cy="116305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lenovo\Desktop\hqdefault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29453" y="5102581"/>
            <a:ext cx="1504347" cy="1128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4070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نفخ البالونات - wikiH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نفخ البالونات - wikiHow"/>
          <p:cNvSpPr>
            <a:spLocks noChangeAspect="1" noChangeArrowheads="1"/>
          </p:cNvSpPr>
          <p:nvPr/>
        </p:nvSpPr>
        <p:spPr bwMode="auto">
          <a:xfrm>
            <a:off x="307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نفخ البالونات - wikiHow"/>
          <p:cNvSpPr>
            <a:spLocks noChangeAspect="1" noChangeArrowheads="1"/>
          </p:cNvSpPr>
          <p:nvPr/>
        </p:nvSpPr>
        <p:spPr bwMode="auto">
          <a:xfrm>
            <a:off x="460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228600" y="609600"/>
            <a:ext cx="8382000" cy="369332"/>
          </a:xfrm>
          <a:prstGeom prst="rect">
            <a:avLst/>
          </a:prstGeom>
          <a:noFill/>
        </p:spPr>
        <p:txBody>
          <a:bodyPr wrap="square" rtlCol="0">
            <a:spAutoFit/>
          </a:bodyPr>
          <a:lstStyle/>
          <a:p>
            <a:pPr algn="ctr"/>
            <a:r>
              <a:rPr lang="ar-AE" b="1" dirty="0" smtClean="0"/>
              <a:t>عملية تدريب على كيفية التركيز والسيطره على الكرة والعمل على تنطيط الكره وكيفية رمي الكرة على السلة</a:t>
            </a:r>
            <a:endParaRPr lang="en-US" b="1" dirty="0"/>
          </a:p>
        </p:txBody>
      </p:sp>
      <p:sp>
        <p:nvSpPr>
          <p:cNvPr id="11" name="TextBox 10"/>
          <p:cNvSpPr txBox="1"/>
          <p:nvPr/>
        </p:nvSpPr>
        <p:spPr>
          <a:xfrm>
            <a:off x="685801" y="1266404"/>
            <a:ext cx="7616825" cy="307777"/>
          </a:xfrm>
          <a:prstGeom prst="rect">
            <a:avLst/>
          </a:prstGeom>
          <a:noFill/>
        </p:spPr>
        <p:txBody>
          <a:bodyPr wrap="square" rtlCol="0">
            <a:spAutoFit/>
          </a:bodyPr>
          <a:lstStyle/>
          <a:p>
            <a:endParaRPr lang="en-US" sz="1400" b="1" dirty="0">
              <a:solidFill>
                <a:srgbClr val="C00000"/>
              </a:solidFill>
            </a:endParaRPr>
          </a:p>
        </p:txBody>
      </p:sp>
      <p:sp>
        <p:nvSpPr>
          <p:cNvPr id="12" name="TextBox 11"/>
          <p:cNvSpPr txBox="1"/>
          <p:nvPr/>
        </p:nvSpPr>
        <p:spPr>
          <a:xfrm>
            <a:off x="2438400" y="160338"/>
            <a:ext cx="3581400" cy="400110"/>
          </a:xfrm>
          <a:prstGeom prst="rect">
            <a:avLst/>
          </a:prstGeom>
          <a:noFill/>
        </p:spPr>
        <p:txBody>
          <a:bodyPr wrap="square" rtlCol="0">
            <a:spAutoFit/>
          </a:bodyPr>
          <a:lstStyle/>
          <a:p>
            <a:pPr algn="ctr"/>
            <a:r>
              <a:rPr lang="ar-AE" sz="2000" b="1" dirty="0" smtClean="0"/>
              <a:t>نماذج مقترحة </a:t>
            </a:r>
            <a:endParaRPr lang="en-US" sz="2000" b="1" dirty="0"/>
          </a:p>
        </p:txBody>
      </p:sp>
      <p:pic>
        <p:nvPicPr>
          <p:cNvPr id="2050" name="Picture 2" descr="C:\Users\lenovo\Desktop\032030-1949-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1613754"/>
            <a:ext cx="1706527" cy="227244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lenovo\Desktop\247px-Jordan_by_Lipofsky_16577.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199" y="1574181"/>
            <a:ext cx="1589641" cy="2123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96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3554" y="98388"/>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3588818469"/>
              </p:ext>
            </p:extLst>
          </p:nvPr>
        </p:nvGraphicFramePr>
        <p:xfrm>
          <a:off x="228600" y="304801"/>
          <a:ext cx="8839200" cy="6553199"/>
        </p:xfrm>
        <a:graphic>
          <a:graphicData uri="http://schemas.openxmlformats.org/drawingml/2006/table">
            <a:tbl>
              <a:tblPr firstRow="1" bandRow="1">
                <a:tableStyleId>{5940675A-B579-460E-94D1-54222C63F5DA}</a:tableStyleId>
              </a:tblPr>
              <a:tblGrid>
                <a:gridCol w="8177989">
                  <a:extLst>
                    <a:ext uri="{9D8B030D-6E8A-4147-A177-3AD203B41FA5}">
                      <a16:colId xmlns:a16="http://schemas.microsoft.com/office/drawing/2014/main" val="20000"/>
                    </a:ext>
                  </a:extLst>
                </a:gridCol>
                <a:gridCol w="661211">
                  <a:extLst>
                    <a:ext uri="{9D8B030D-6E8A-4147-A177-3AD203B41FA5}">
                      <a16:colId xmlns:a16="http://schemas.microsoft.com/office/drawing/2014/main" val="20001"/>
                    </a:ext>
                  </a:extLst>
                </a:gridCol>
              </a:tblGrid>
              <a:tr h="424439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aseline="0" dirty="0" smtClean="0">
                        <a:solidFill>
                          <a:schemeClr val="tx1"/>
                        </a:solidFill>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درس تنطيط الكرة والتصويب على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الحصة الدراسية :الهدف الرئيسي :هو ان يقوم الطالب بتنطيط الكرة والتصويب على السلة بشكل صحيح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أهداف اخرى :ان يتعرف الطالب على كرة السلة من بين مجموعة الكرات ،تبادل الادوار في مسك الكرة ورميها واستلامها ،رمي الطالب بعض الكرات الصغيره في دلو ،تنمية مهارات لدى طالب مهارات التركيز والأنتباه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-كيفية التدريب على هذا الهدف نستخدم مهارات التقليد والتلقين اكثر مرة للهدف حتى يتم انجازه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aseline="0" dirty="0" smtClean="0">
                        <a:solidFill>
                          <a:schemeClr val="tx1"/>
                        </a:solidFill>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انشطة من قبل المعلم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-نشاط حركي  : قيام المعلم بأحضار بعض الطلاب والقيام برمي الكرات بشكل عشوائي في السلة او دلو صغير وتنطيط الكرات ورمي الكرات بين الطلبة رمي واستلام الكرة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-نشاط اجتماعي :التدريب على مهارة تبادل الأدوار وأنتظار الدور في اللعب كل طالب له مدة معينة في تنطيط الكرة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الواجب البيتي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على الأهل انشاء تمارين رياضية داخل البيت او في الحديقة والمشاركة مع الطالب في هذه الأنشطة كرمي الكرة وتنطيطها وتبادل الدور بينهم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التمارين :1-مشاهدة بعض الفيديوهات عن كيفية لعب كرة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           2-التدريب الطالب على تقليد بعض المهارات والتمارين المتعلقة بلعب كرة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solidFill>
                            <a:schemeClr val="tx1"/>
                          </a:solidFill>
                        </a:rPr>
                        <a:t>           3-تمييز كرة السلة عن باقي الرياضات الاخرى</a:t>
                      </a:r>
                    </a:p>
                  </a:txBody>
                  <a:tcPr marL="68580" marR="68580" anchor="ctr"/>
                </a:tc>
                <a:tc>
                  <a:txBody>
                    <a:bodyPr/>
                    <a:lstStyle/>
                    <a:p>
                      <a:pPr algn="ctr" rtl="1"/>
                      <a:endParaRPr lang="ar-AE" sz="1600" b="1" baseline="0" dirty="0"/>
                    </a:p>
                    <a:p>
                      <a:pPr algn="ctr" rtl="1"/>
                      <a:r>
                        <a:rPr lang="ar-AE" sz="1600" b="1" baseline="0" dirty="0"/>
                        <a:t>دليل للمعلم</a:t>
                      </a:r>
                    </a:p>
                    <a:p>
                      <a:pPr algn="ctr" rtl="1"/>
                      <a:endParaRPr lang="ar-AE" sz="1600" b="1" baseline="0" dirty="0"/>
                    </a:p>
                  </a:txBody>
                  <a:tcPr marL="68580" marR="68580" anchor="ctr"/>
                </a:tc>
                <a:extLst>
                  <a:ext uri="{0D108BD9-81ED-4DB2-BD59-A6C34878D82A}">
                    <a16:rowId xmlns:a16="http://schemas.microsoft.com/office/drawing/2014/main" val="10000"/>
                  </a:ext>
                </a:extLst>
              </a:tr>
              <a:tr h="164513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t> الواجب البيتي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t>على الأهل انشاء تمارين رياضية داخل البيت او في الحديقة والمشاركة مع الطالب في هذه الأنشطة كرمي الكرة وتنطيطها وتبادل الدور بينهم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t>التمارين :1-مشاهدة بعض الفيديوهات عن كيفية لعب كرة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t>           2-التدريب الطالب على تقليد بعض المهارات والتمارين المتعلقة بلعب كرة السلة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aseline="0" dirty="0" smtClean="0"/>
                        <a:t>           3-تمييز كرة السلة عن باقي الرياضات الاخرى</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aseline="0" dirty="0">
                        <a:solidFill>
                          <a:srgbClr val="C00000"/>
                        </a:solidFill>
                      </a:endParaRP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الواجب المنزلي </a:t>
                      </a:r>
                      <a:endParaRPr lang="en-US" sz="1600" b="1" dirty="0"/>
                    </a:p>
                  </a:txBody>
                  <a:tcPr marL="68580" marR="68580" anchor="ctr"/>
                </a:tc>
                <a:extLst>
                  <a:ext uri="{0D108BD9-81ED-4DB2-BD59-A6C34878D82A}">
                    <a16:rowId xmlns:a16="http://schemas.microsoft.com/office/drawing/2014/main" val="10001"/>
                  </a:ext>
                </a:extLst>
              </a:tr>
              <a:tr h="663664">
                <a:tc>
                  <a:txBody>
                    <a:bodyPr/>
                    <a:lstStyle/>
                    <a:p>
                      <a:pPr algn="r" rtl="1"/>
                      <a:r>
                        <a:rPr lang="ar-AE" sz="1600" b="1" baseline="0" dirty="0">
                          <a:solidFill>
                            <a:schemeClr val="tx1"/>
                          </a:solidFill>
                        </a:rPr>
                        <a:t>متوسط: </a:t>
                      </a:r>
                      <a:r>
                        <a:rPr lang="ar-AE" sz="1600" baseline="0" dirty="0" err="1" smtClean="0">
                          <a:solidFill>
                            <a:schemeClr val="tx1"/>
                          </a:solidFill>
                        </a:rPr>
                        <a:t>السيطره</a:t>
                      </a:r>
                      <a:r>
                        <a:rPr lang="ar-AE" sz="1600" baseline="0" dirty="0" smtClean="0">
                          <a:solidFill>
                            <a:schemeClr val="tx1"/>
                          </a:solidFill>
                        </a:rPr>
                        <a:t> على الكره. </a:t>
                      </a:r>
                      <a:r>
                        <a:rPr lang="ar-AE" sz="1600" b="1" baseline="0" dirty="0" smtClean="0">
                          <a:solidFill>
                            <a:schemeClr val="tx1"/>
                          </a:solidFill>
                        </a:rPr>
                        <a:t>جيد</a:t>
                      </a:r>
                      <a:r>
                        <a:rPr lang="ar-AE" sz="1600" b="1" baseline="0" dirty="0">
                          <a:solidFill>
                            <a:schemeClr val="tx1"/>
                          </a:solidFill>
                        </a:rPr>
                        <a:t>: </a:t>
                      </a:r>
                      <a:r>
                        <a:rPr lang="ar-AE" sz="1600" baseline="0" dirty="0" smtClean="0">
                          <a:solidFill>
                            <a:schemeClr val="tx1"/>
                          </a:solidFill>
                        </a:rPr>
                        <a:t>التنقل بالكره من مكان لأخر </a:t>
                      </a:r>
                      <a:r>
                        <a:rPr lang="ar-AE" sz="1600" b="1" baseline="0" dirty="0" err="1" smtClean="0">
                          <a:solidFill>
                            <a:schemeClr val="tx1"/>
                          </a:solidFill>
                        </a:rPr>
                        <a:t>مرتفع:ان</a:t>
                      </a:r>
                      <a:r>
                        <a:rPr lang="ar-AE" sz="1600" b="1" baseline="0" dirty="0" smtClean="0">
                          <a:solidFill>
                            <a:schemeClr val="tx1"/>
                          </a:solidFill>
                        </a:rPr>
                        <a:t> </a:t>
                      </a:r>
                      <a:r>
                        <a:rPr lang="ar-AE" sz="1600" b="1" baseline="0" dirty="0" err="1" smtClean="0">
                          <a:solidFill>
                            <a:schemeClr val="tx1"/>
                          </a:solidFill>
                        </a:rPr>
                        <a:t>ينطط</a:t>
                      </a:r>
                      <a:r>
                        <a:rPr lang="ar-AE" sz="1600" b="1" baseline="0" dirty="0" smtClean="0">
                          <a:solidFill>
                            <a:schemeClr val="tx1"/>
                          </a:solidFill>
                        </a:rPr>
                        <a:t> الكره ويضعها بالسلة </a:t>
                      </a:r>
                      <a:endParaRPr lang="ar-AE" sz="1600" baseline="0" dirty="0">
                        <a:solidFill>
                          <a:schemeClr val="tx1"/>
                        </a:solidFill>
                      </a:endParaRP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t>التقييم</a:t>
                      </a:r>
                      <a:endParaRPr lang="en-US" sz="1600" b="1" dirty="0"/>
                    </a:p>
                  </a:txBody>
                  <a:tcPr marL="68580" marR="6858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5166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4815</TotalTime>
  <Words>615</Words>
  <Application>Microsoft Office PowerPoint</Application>
  <PresentationFormat>On-screen Show (4:3)</PresentationFormat>
  <Paragraphs>75</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يتذكر  للأشياء التي خبئت أمامه ويقوم بالبحث عنها وايجادها</dc:title>
  <dc:creator>NEW MACBOOK</dc:creator>
  <cp:lastModifiedBy>JUMAH SHUAIB MUSTAFA</cp:lastModifiedBy>
  <cp:revision>47</cp:revision>
  <dcterms:created xsi:type="dcterms:W3CDTF">2020-07-23T06:48:37Z</dcterms:created>
  <dcterms:modified xsi:type="dcterms:W3CDTF">2020-09-06T06:41:05Z</dcterms:modified>
</cp:coreProperties>
</file>