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sldIdLst>
    <p:sldId id="257" r:id="rId5"/>
    <p:sldId id="264" r:id="rId6"/>
    <p:sldId id="269" r:id="rId7"/>
    <p:sldId id="276" r:id="rId8"/>
    <p:sldId id="277" r:id="rId9"/>
    <p:sldId id="281" r:id="rId10"/>
    <p:sldId id="282" r:id="rId11"/>
    <p:sldId id="280" r:id="rId12"/>
    <p:sldId id="28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Qwi0l29p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445524"/>
              </p:ext>
            </p:extLst>
          </p:nvPr>
        </p:nvGraphicFramePr>
        <p:xfrm>
          <a:off x="142774" y="236141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جمعه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>
                          <a:latin typeface="Sakkal Majalla" pitchFamily="2" charset="-78"/>
                          <a:cs typeface="Sakkal Majalla" pitchFamily="2" charset="-78"/>
                        </a:rPr>
                        <a:t>امنة ظافر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الكتبي- رهف العساف 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latin typeface="Sakkal Majalla" pitchFamily="2" charset="-78"/>
                          <a:cs typeface="Sakkal Majalla" pitchFamily="2" charset="-78"/>
                        </a:rPr>
                        <a:t>استخدام</a:t>
                      </a:r>
                      <a:r>
                        <a:rPr lang="en-GB" sz="1200" b="1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en-GB" sz="1200" b="1" dirty="0" err="1">
                          <a:latin typeface="Sakkal Majalla" pitchFamily="2" charset="-78"/>
                          <a:cs typeface="Sakkal Majalla" pitchFamily="2" charset="-78"/>
                        </a:rPr>
                        <a:t>الملاقط</a:t>
                      </a:r>
                      <a:r>
                        <a:rPr lang="en-GB" sz="1200" b="1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en-GB" sz="1200" b="1" dirty="0" err="1">
                          <a:latin typeface="Sakkal Majalla" pitchFamily="2" charset="-78"/>
                          <a:cs typeface="Sakkal Majalla" pitchFamily="2" charset="-78"/>
                        </a:rPr>
                        <a:t>في</a:t>
                      </a:r>
                      <a:r>
                        <a:rPr lang="en-GB" sz="1200" b="1" dirty="0">
                          <a:latin typeface="Sakkal Majalla" pitchFamily="2" charset="-78"/>
                          <a:cs typeface="Sakkal Majalla" pitchFamily="2" charset="-78"/>
                        </a:rPr>
                        <a:t>  </a:t>
                      </a:r>
                      <a:r>
                        <a:rPr lang="en-GB" sz="1200" b="1" dirty="0" err="1">
                          <a:latin typeface="Sakkal Majalla" pitchFamily="2" charset="-78"/>
                          <a:cs typeface="Sakkal Majalla" pitchFamily="2" charset="-78"/>
                        </a:rPr>
                        <a:t>مسك</a:t>
                      </a:r>
                      <a:r>
                        <a:rPr lang="en-GB" sz="1200" b="1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en-GB" sz="1200" b="1" dirty="0" err="1">
                          <a:latin typeface="Sakkal Majalla" pitchFamily="2" charset="-78"/>
                          <a:cs typeface="Sakkal Majalla" pitchFamily="2" charset="-78"/>
                        </a:rPr>
                        <a:t>ونقل</a:t>
                      </a:r>
                      <a:r>
                        <a:rPr lang="en-GB" sz="1200" b="1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en-GB" sz="1200" b="1" dirty="0" err="1">
                          <a:latin typeface="Sakkal Majalla" pitchFamily="2" charset="-78"/>
                          <a:cs typeface="Sakkal Majalla" pitchFamily="2" charset="-78"/>
                        </a:rPr>
                        <a:t>الاشياء</a:t>
                      </a:r>
                      <a:r>
                        <a:rPr lang="en-GB" sz="1200" b="1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endParaRPr lang="ar-AE" sz="12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1119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العمرية:</a:t>
                      </a:r>
                      <a:r>
                        <a:rPr lang="en-GB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8/9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اريد ان اصبح طباخة </a:t>
                      </a:r>
                    </a:p>
                    <a:p>
                      <a:pPr algn="r" rtl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فاطمة طفلة إماراتية عمرها تسع سنوات ، تحب فاطمة جميع أنواع وأصناف الطعام ، وهي تحلم عندما تكبر ان تصبح طباخة ماهرة فهي تشاهد العديد من برامج الطبخ ، وايضا عندما تعد امها الكيك تساعدها فاطمة دوما بذلك ، واليوم ام فاطمة اعدت كيكة جميلة وطلبت من فاطمة ان تساعدها ، وذلك بان تحمل حبات </a:t>
                      </a:r>
                      <a:r>
                        <a:rPr lang="ar-SA" sz="1200" b="1" kern="1200" baseline="0" dirty="0" err="1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الشكلا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ته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الصغيرة بالملقط وتضعها على الكيكة على شكل وردة ولكن فاطمة لم تستطع حمل 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الشكولاتة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بالملقط فقد كانت تسقط منها حبات ال 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شكولاتة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ولا تستطيع التحكم بالملقط ، لذا في اليوم التالي طلبة فاطمة من معلمها أن يعلمها كيف تنقل الأشياء  باستخدام الملقط من مكان الى اخر ، فوافق المعلم على ذلك مما اسعد فاطمة كثيرا . </a:t>
                      </a: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مشاهدفه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فيديو عن ملاقط :  (</a:t>
                      </a:r>
                      <a:r>
                        <a:rPr lang="en-US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https://www.youtube.com/watch?v=mZW3RPb6n94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ar-SA" sz="12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SA" sz="1200" dirty="0"/>
                        <a:t>يطلب من الطالب ان يضغط على الكرات المطاطية بشكل متكرر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dirty="0"/>
                        <a:t>- يحاول الطالب نقل 4 كرات كبيرة باستخدام ملقط كبير من الوعاء الى الوعاء الاخر .</a:t>
                      </a:r>
                    </a:p>
                    <a:p>
                      <a:pPr algn="r" rtl="1"/>
                      <a:r>
                        <a:rPr lang="ar-SA" sz="1200" dirty="0"/>
                        <a:t>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 </a:t>
                      </a:r>
                      <a:r>
                        <a:rPr lang="ar-AE" sz="1200" dirty="0"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200" dirty="0">
                          <a:ea typeface="+mn-ea"/>
                          <a:cs typeface="+mn-cs"/>
                        </a:rPr>
                        <a:t>ينقل الطالب عدد من الكرات من الوعاء الي مكان محدد لكل كرة على ان يكون حجم الكرات والملقط اصغر من حجمهم في النشاط السابق</a:t>
                      </a:r>
                    </a:p>
                    <a:p>
                      <a:pPr algn="r" rtl="1"/>
                      <a:r>
                        <a:rPr lang="ar-SA" sz="1200" dirty="0">
                          <a:ea typeface="+mn-ea"/>
                          <a:cs typeface="+mn-cs"/>
                        </a:rPr>
                        <a:t>4</a:t>
                      </a:r>
                      <a:r>
                        <a:rPr lang="ar-SA" sz="1200" dirty="0"/>
                        <a:t>- يقوم الطالب بتصنيف الشكل باللون وذلك باستخدام الملقط</a:t>
                      </a:r>
                    </a:p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 </a:t>
                      </a:r>
                      <a:r>
                        <a:rPr lang="ar-SA" sz="1200" dirty="0"/>
                        <a:t>- التنويع </a:t>
                      </a:r>
                      <a:r>
                        <a:rPr lang="ar-SA" sz="1200" dirty="0" err="1"/>
                        <a:t>بالانشطة</a:t>
                      </a:r>
                      <a:r>
                        <a:rPr lang="ar-SA" sz="1200" dirty="0"/>
                        <a:t>  النقل ونوع الملقط (النقل من ابريق الى اخر ،النقل باستخدام المعلقة ، النقل من وعاء الا اخر باستخدام مشبك غسيل ،  نقل الكرات من حيز الى اخر </a:t>
                      </a:r>
                      <a:r>
                        <a:rPr lang="ar-SA" sz="1200" dirty="0" err="1"/>
                        <a:t>باستخدم</a:t>
                      </a:r>
                      <a:r>
                        <a:rPr lang="ar-SA" sz="1200" dirty="0"/>
                        <a:t> ملقط  شبيه بالمقص )</a:t>
                      </a:r>
                    </a:p>
                    <a:p>
                      <a:pPr algn="r" rtl="1"/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6-</a:t>
                      </a:r>
                      <a:r>
                        <a:rPr lang="ar-SA" sz="1400" dirty="0"/>
                        <a:t>- نقل </a:t>
                      </a:r>
                      <a:r>
                        <a:rPr lang="ar-SA" sz="1400" dirty="0" err="1"/>
                        <a:t>البيسكويت</a:t>
                      </a:r>
                      <a:r>
                        <a:rPr lang="ar-SA" sz="1400" dirty="0"/>
                        <a:t> الى صحون على حسب العدد المعروض باستخدام الملقط </a:t>
                      </a:r>
                    </a:p>
                    <a:p>
                      <a:pPr algn="r" rtl="1"/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ربط بالهوية الوطنية- يقوم الطالب بإدخال كرات بلون علم الامارات بالحيز المناسب وذلك باستخدام الملقط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</a:t>
            </a:fld>
            <a:endParaRPr lang="en-GB"/>
          </a:p>
        </p:txBody>
      </p:sp>
      <p:pic>
        <p:nvPicPr>
          <p:cNvPr id="2" name="صورة 3">
            <a:extLst>
              <a:ext uri="{FF2B5EF4-FFF2-40B4-BE49-F238E27FC236}">
                <a16:creationId xmlns:a16="http://schemas.microsoft.com/office/drawing/2014/main" id="{317A49BD-0C8F-EC42-B56B-8FC3FBCB32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2" y="2227549"/>
            <a:ext cx="2909458" cy="1723159"/>
          </a:xfrm>
          <a:prstGeom prst="rect">
            <a:avLst/>
          </a:prstGeom>
        </p:spPr>
      </p:pic>
      <p:pic>
        <p:nvPicPr>
          <p:cNvPr id="4" name="صورة 4">
            <a:extLst>
              <a:ext uri="{FF2B5EF4-FFF2-40B4-BE49-F238E27FC236}">
                <a16:creationId xmlns:a16="http://schemas.microsoft.com/office/drawing/2014/main" id="{268957F1-6DCB-8C42-9DA8-E5C1473649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180" y="2227550"/>
            <a:ext cx="2320370" cy="172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389527"/>
              </p:ext>
            </p:extLst>
          </p:nvPr>
        </p:nvGraphicFramePr>
        <p:xfrm>
          <a:off x="180109" y="165333"/>
          <a:ext cx="11804073" cy="4798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-أن يستطيع الطالب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الضغط على الملقط 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-ان يطابق الطالب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الاشياء الكبيرة والصغيرة حسب الون باستخدام الملقط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في كتاب دليل 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تشغيل الفيديو الخاص بالدرس في كتاب دليل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مسابقة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يلقط الاشياء بالملقط </a:t>
                      </a:r>
                      <a:r>
                        <a:rPr lang="ar-AE" sz="1200" b="1" u="none" kern="1200" baseline="0" dirty="0" err="1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باسرع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وقت ويضغط عليها </a:t>
                      </a:r>
                      <a:endParaRPr lang="ar-SA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صنع  شكل الملاقط بأحجام مختلفة  من خلال </a:t>
                      </a:r>
                      <a:r>
                        <a:rPr lang="ar-AE" sz="1200" b="1" u="none" baseline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اعاده وتدوير الكرتون 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سماع انشودة عن الملقط (</a:t>
                      </a:r>
                      <a:r>
                        <a:rPr lang="af-ZA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3"/>
                        </a:rPr>
                        <a:t>https://youtu.be/-Qwi0l29ppY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)</a:t>
                      </a:r>
                      <a:endParaRPr lang="ar-SA" sz="1200" b="1" u="sng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الاسره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على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يضع ملابسة في الحبل ويضع على كل لابسة ملقط الملابس بأحجام مختف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لعبة بجهاز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الايباد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ملقط على الملابس وقص اظافر اليد  (</a:t>
                      </a:r>
                      <a:r>
                        <a:rPr lang="en-US" sz="1200" b="1" baseline="0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pepi</a:t>
                      </a: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Bath lite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مشاهده فيديو  </a:t>
                      </a: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ملقط على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سمارت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بورد في كتاب دليل الطالب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يستطيع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مسك ملقط بطريقة صحيحة                  الجيد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يفتح ويقفل الملقط  بحجم كبير  بيد واحدة                                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يتقن الطالب قص الاوراق بيد واحد  بدون مساعدة + ان يصنف الطالب الاشياء حسب الالوان باستخدام الملقط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310436" y="493819"/>
            <a:ext cx="3584795" cy="82391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sz="1400" dirty="0" smtClean="0"/>
              <a:t>1-</a:t>
            </a:r>
            <a:r>
              <a:rPr lang="ar-SA" sz="1400" dirty="0" smtClean="0"/>
              <a:t>يطلب </a:t>
            </a:r>
            <a:r>
              <a:rPr lang="ar-SA" sz="1400" dirty="0"/>
              <a:t>من الطالب ان يضغط على الكرات المطاطية بشكل متكرر </a:t>
            </a:r>
            <a:endParaRPr lang="en-US" sz="1400" dirty="0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21BC9469-81B9-314F-9BA5-9750295CE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93" y="4030592"/>
            <a:ext cx="2619375" cy="1843954"/>
          </a:xfrm>
          <a:prstGeom prst="rect">
            <a:avLst/>
          </a:prstGeom>
        </p:spPr>
      </p:pic>
      <p:pic>
        <p:nvPicPr>
          <p:cNvPr id="3" name="صورة 4">
            <a:extLst>
              <a:ext uri="{FF2B5EF4-FFF2-40B4-BE49-F238E27FC236}">
                <a16:creationId xmlns:a16="http://schemas.microsoft.com/office/drawing/2014/main" id="{D2E60AF9-7F79-B84A-86A2-E9BF1260D3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506" y="1887467"/>
            <a:ext cx="4514850" cy="4286250"/>
          </a:xfrm>
          <a:prstGeom prst="rect">
            <a:avLst/>
          </a:prstGeom>
        </p:spPr>
      </p:pic>
      <p:pic>
        <p:nvPicPr>
          <p:cNvPr id="5" name="صورة 5">
            <a:extLst>
              <a:ext uri="{FF2B5EF4-FFF2-40B4-BE49-F238E27FC236}">
                <a16:creationId xmlns:a16="http://schemas.microsoft.com/office/drawing/2014/main" id="{0F5B6A28-5814-4E40-96E4-DFA1D985D5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081" y="2764634"/>
            <a:ext cx="3109912" cy="310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6" name="عنوان 9">
            <a:extLst>
              <a:ext uri="{FF2B5EF4-FFF2-40B4-BE49-F238E27FC236}">
                <a16:creationId xmlns:a16="http://schemas.microsoft.com/office/drawing/2014/main" id="{70C119D7-5EB0-0748-869D-BA1D1379CF78}"/>
              </a:ext>
            </a:extLst>
          </p:cNvPr>
          <p:cNvSpPr txBox="1">
            <a:spLocks/>
          </p:cNvSpPr>
          <p:nvPr/>
        </p:nvSpPr>
        <p:spPr>
          <a:xfrm>
            <a:off x="2222937" y="696201"/>
            <a:ext cx="7758605" cy="56504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SA"/>
              <a:t>2- يحاول الطالب نقل 4 كرات كبيرة باستخدام ملقط كبير من الوعاء الى الوعاء الاخر . </a:t>
            </a:r>
            <a:endParaRPr lang="ar-AE" dirty="0"/>
          </a:p>
        </p:txBody>
      </p:sp>
      <p:pic>
        <p:nvPicPr>
          <p:cNvPr id="2" name="صورة 3">
            <a:extLst>
              <a:ext uri="{FF2B5EF4-FFF2-40B4-BE49-F238E27FC236}">
                <a16:creationId xmlns:a16="http://schemas.microsoft.com/office/drawing/2014/main" id="{F163C89A-AED8-D443-BEA6-177136F0F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335" y="2064181"/>
            <a:ext cx="4603327" cy="344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80263" y="993775"/>
            <a:ext cx="7248525" cy="52069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sz="1600">
                <a:ea typeface="+mn-ea"/>
                <a:cs typeface="+mn-cs"/>
              </a:rPr>
              <a:t>3- </a:t>
            </a:r>
            <a:r>
              <a:rPr lang="ar-SA" sz="1600">
                <a:ea typeface="+mn-ea"/>
                <a:cs typeface="+mn-cs"/>
              </a:rPr>
              <a:t>ينقل الطالب عدد من الكرات من الوعاء الي مكان محدد لكل كرة على ان يكون حجم الكرات والملقط اصغر من حجمهم في النشاط السابق  </a:t>
            </a:r>
            <a:endParaRPr lang="en-US" sz="1600" dirty="0">
              <a:ea typeface="+mn-ea"/>
              <a:cs typeface="+mn-cs"/>
            </a:endParaRPr>
          </a:p>
        </p:txBody>
      </p:sp>
      <p:pic>
        <p:nvPicPr>
          <p:cNvPr id="2" name="صورة 3">
            <a:extLst>
              <a:ext uri="{FF2B5EF4-FFF2-40B4-BE49-F238E27FC236}">
                <a16:creationId xmlns:a16="http://schemas.microsoft.com/office/drawing/2014/main" id="{43D5B9AA-8A3E-6149-8D92-223DF9393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807" y="1789908"/>
            <a:ext cx="6670386" cy="444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1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73166" y="1153401"/>
            <a:ext cx="7930055" cy="833053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SA"/>
              <a:t>4- يقوم الطالب بتصنيف الشكل باللون وذلك باستخدام الملقط </a:t>
            </a:r>
            <a:endParaRPr lang="en-US" dirty="0"/>
          </a:p>
        </p:txBody>
      </p:sp>
      <p:pic>
        <p:nvPicPr>
          <p:cNvPr id="2" name="صورة 3">
            <a:extLst>
              <a:ext uri="{FF2B5EF4-FFF2-40B4-BE49-F238E27FC236}">
                <a16:creationId xmlns:a16="http://schemas.microsoft.com/office/drawing/2014/main" id="{3FE6B070-F777-B941-81F9-EF5EF0276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926" y="2064568"/>
            <a:ext cx="5903126" cy="44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45781" y="298451"/>
            <a:ext cx="6096657" cy="1325563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SA" sz="1600" dirty="0"/>
              <a:t>5- التنويع </a:t>
            </a:r>
            <a:r>
              <a:rPr lang="ar-SA" sz="1600" dirty="0" err="1"/>
              <a:t>بالانشطة</a:t>
            </a:r>
            <a:r>
              <a:rPr lang="ar-SA" sz="1600" dirty="0"/>
              <a:t>  النقل ونوع الملقط (النقل من ابريق الى اخر ،النقل باستخدام المعلقة ، النقل من وعاء الا اخر باستخدام مشبك غسيل ،  نقل الكرات من حيز الى اخر </a:t>
            </a:r>
            <a:r>
              <a:rPr lang="ar-SA" sz="1600" dirty="0" err="1"/>
              <a:t>باستخدم</a:t>
            </a:r>
            <a:r>
              <a:rPr lang="ar-SA" sz="1600" dirty="0"/>
              <a:t> ملقط  شبيه بالمقص )</a:t>
            </a:r>
          </a:p>
        </p:txBody>
      </p:sp>
      <p:pic>
        <p:nvPicPr>
          <p:cNvPr id="2" name="صورة 3">
            <a:extLst>
              <a:ext uri="{FF2B5EF4-FFF2-40B4-BE49-F238E27FC236}">
                <a16:creationId xmlns:a16="http://schemas.microsoft.com/office/drawing/2014/main" id="{FDC13323-E1EB-4E4C-8093-34ACF4F23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775" y="1439333"/>
            <a:ext cx="5418667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763" y="804526"/>
            <a:ext cx="4832551" cy="832104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/>
              <a:t>6- نقل البيسكويت الى صحون على حسب العدد المعروض باستخدام الملقط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9F122489-6EBC-6540-BF5B-FBA99DD0D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038" y="2089150"/>
            <a:ext cx="81280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07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83EC64-4607-D64C-ACB5-9113D782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8229" y="280939"/>
            <a:ext cx="3968496" cy="1072043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2400" dirty="0"/>
              <a:t/>
            </a:r>
            <a:br>
              <a:rPr lang="ar-SA" sz="2400" dirty="0"/>
            </a:br>
            <a:r>
              <a:rPr lang="ar-SA" sz="2000" b="1" u="none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7- </a:t>
            </a:r>
            <a:r>
              <a:rPr lang="ar-AE" sz="2000" b="1" u="none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lang="ar-SA" sz="2000" b="1" u="none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ربط بالهوية الوطنية- يقوم الطالب بإدخال كرات بلون علم الامارات بالحيز المناسب وذلك باستخدام الملقط</a:t>
            </a:r>
            <a:endParaRPr lang="ar-AE" dirty="0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7E53FD83-E166-1345-B8C7-396A5471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pic>
        <p:nvPicPr>
          <p:cNvPr id="6" name="صورة 6">
            <a:extLst>
              <a:ext uri="{FF2B5EF4-FFF2-40B4-BE49-F238E27FC236}">
                <a16:creationId xmlns:a16="http://schemas.microsoft.com/office/drawing/2014/main" id="{F0E7A2B0-D890-DE4A-BAEB-EF146FC3A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981" y="1463867"/>
            <a:ext cx="5888038" cy="393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9037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2006/documentManagement/types"/>
    <ds:schemaRef ds:uri="0860e916-1933-4f54-bf75-902e7a9d18bb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634</Words>
  <Application>Microsoft Office PowerPoint</Application>
  <PresentationFormat>Widescreen</PresentationFormat>
  <Paragraphs>77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6- نقل البيسكويت الى صحون على حسب العدد المعروض باستخدام الملقط  </vt:lpstr>
      <vt:lpstr> 7-  ربط بالهوية الوطنية- يقوم الطالب بإدخال كرات بلون علم الامارات بالحيز المناسب وذلك باستخدام الملقط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36</cp:revision>
  <dcterms:created xsi:type="dcterms:W3CDTF">2020-07-26T19:33:45Z</dcterms:created>
  <dcterms:modified xsi:type="dcterms:W3CDTF">2020-08-23T13:54:53Z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