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0" r:id="rId5"/>
  </p:sldMasterIdLst>
  <p:notesMasterIdLst>
    <p:notesMasterId r:id="rId18"/>
  </p:notesMasterIdLst>
  <p:sldIdLst>
    <p:sldId id="267" r:id="rId6"/>
    <p:sldId id="282" r:id="rId7"/>
    <p:sldId id="257" r:id="rId8"/>
    <p:sldId id="281" r:id="rId9"/>
    <p:sldId id="258" r:id="rId10"/>
    <p:sldId id="259" r:id="rId11"/>
    <p:sldId id="268" r:id="rId12"/>
    <p:sldId id="269" r:id="rId13"/>
    <p:sldId id="275" r:id="rId14"/>
    <p:sldId id="270" r:id="rId15"/>
    <p:sldId id="276" r:id="rId16"/>
    <p:sldId id="27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yman haddad" initials="ah" lastIdx="3" clrIdx="0">
    <p:extLst>
      <p:ext uri="{19B8F6BF-5375-455C-9EA6-DF929625EA0E}">
        <p15:presenceInfo xmlns:p15="http://schemas.microsoft.com/office/powerpoint/2012/main" userId="699ba793926385f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432" y="84"/>
      </p:cViewPr>
      <p:guideLst/>
    </p:cSldViewPr>
  </p:slideViewPr>
  <p:notesTextViewPr>
    <p:cViewPr>
      <p:scale>
        <a:sx n="1" d="1"/>
        <a:sy n="1" d="1"/>
      </p:scale>
      <p:origin x="0" y="0"/>
    </p:cViewPr>
  </p:notesTextViewPr>
  <p:notesViewPr>
    <p:cSldViewPr snapToGrid="0">
      <p:cViewPr varScale="1">
        <p:scale>
          <a:sx n="50" d="100"/>
          <a:sy n="50" d="100"/>
        </p:scale>
        <p:origin x="2640"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1284D9-1D4B-468A-A010-F649C632A758}" type="datetimeFigureOut">
              <a:rPr lang="en-US" smtClean="0"/>
              <a:t>8/23/2020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27DD44-B744-42AC-B498-54EF3C6033B8}" type="slidenum">
              <a:rPr lang="en-US" smtClean="0"/>
              <a:t>‹#›</a:t>
            </a:fld>
            <a:endParaRPr lang="en-US"/>
          </a:p>
        </p:txBody>
      </p:sp>
    </p:spTree>
    <p:extLst>
      <p:ext uri="{BB962C8B-B14F-4D97-AF65-F5344CB8AC3E}">
        <p14:creationId xmlns:p14="http://schemas.microsoft.com/office/powerpoint/2010/main" val="3138303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2782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0817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7453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72371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2717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20F5DDA-372B-43CF-86FE-C9B6645BBCC7}" type="datetime3">
              <a:rPr lang="en-US" smtClean="0"/>
              <a:t>23 August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853342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52F16D-244F-47C2-842A-9317BC736D29}" type="datetime3">
              <a:rPr lang="en-US" smtClean="0"/>
              <a:t>23 August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203488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1A787B-4AB8-4174-BC68-AD1479FF75F2}" type="datetime3">
              <a:rPr lang="en-US" smtClean="0"/>
              <a:t>23 August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127966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with Imag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dirty="0"/>
            </a:p>
          </p:txBody>
        </p:sp>
        <p:sp>
          <p:nvSpPr>
            <p:cNvPr id="40" name="Freeform: Shape 39">
              <a:extLst>
                <a:ext uri="{FF2B5EF4-FFF2-40B4-BE49-F238E27FC236}">
                  <a16:creationId xmlns:a16="http://schemas.microsoft.com/office/drawing/2014/main"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dirty="0"/>
            </a:p>
          </p:txBody>
        </p:sp>
        <p:sp>
          <p:nvSpPr>
            <p:cNvPr id="36" name="Freeform: Shape 35">
              <a:extLst>
                <a:ext uri="{FF2B5EF4-FFF2-40B4-BE49-F238E27FC236}">
                  <a16:creationId xmlns:a16="http://schemas.microsoft.com/office/drawing/2014/main"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dirty="0"/>
            </a:p>
          </p:txBody>
        </p:sp>
        <p:sp>
          <p:nvSpPr>
            <p:cNvPr id="37" name="Freeform: Shape 36">
              <a:extLst>
                <a:ext uri="{FF2B5EF4-FFF2-40B4-BE49-F238E27FC236}">
                  <a16:creationId xmlns:a16="http://schemas.microsoft.com/office/drawing/2014/main"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dirty="0"/>
            </a:p>
          </p:txBody>
        </p:sp>
        <p:sp>
          <p:nvSpPr>
            <p:cNvPr id="39" name="Freeform: Shape 38">
              <a:extLst>
                <a:ext uri="{FF2B5EF4-FFF2-40B4-BE49-F238E27FC236}">
                  <a16:creationId xmlns:a16="http://schemas.microsoft.com/office/drawing/2014/main"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dirty="0"/>
            </a:p>
          </p:txBody>
        </p:sp>
        <p:sp>
          <p:nvSpPr>
            <p:cNvPr id="26" name="Freeform: Shape 25">
              <a:extLst>
                <a:ext uri="{FF2B5EF4-FFF2-40B4-BE49-F238E27FC236}">
                  <a16:creationId xmlns:a16="http://schemas.microsoft.com/office/drawing/2014/main"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dirty="0"/>
            </a:p>
          </p:txBody>
        </p:sp>
        <p:sp>
          <p:nvSpPr>
            <p:cNvPr id="31" name="Freeform: Shape 30">
              <a:extLst>
                <a:ext uri="{FF2B5EF4-FFF2-40B4-BE49-F238E27FC236}">
                  <a16:creationId xmlns:a16="http://schemas.microsoft.com/office/drawing/2014/main"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dirty="0"/>
            </a:p>
          </p:txBody>
        </p:sp>
        <p:sp>
          <p:nvSpPr>
            <p:cNvPr id="32" name="Freeform: Shape 31">
              <a:extLst>
                <a:ext uri="{FF2B5EF4-FFF2-40B4-BE49-F238E27FC236}">
                  <a16:creationId xmlns:a16="http://schemas.microsoft.com/office/drawing/2014/main"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dirty="0"/>
            </a:p>
          </p:txBody>
        </p:sp>
        <p:sp>
          <p:nvSpPr>
            <p:cNvPr id="35" name="Freeform: Shape 34">
              <a:extLst>
                <a:ext uri="{FF2B5EF4-FFF2-40B4-BE49-F238E27FC236}">
                  <a16:creationId xmlns:a16="http://schemas.microsoft.com/office/drawing/2014/main"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dirty="0"/>
            </a:p>
          </p:txBody>
        </p:sp>
      </p:grpSp>
      <p:sp>
        <p:nvSpPr>
          <p:cNvPr id="3" name="Subtitle 2">
            <a:extLst>
              <a:ext uri="{FF2B5EF4-FFF2-40B4-BE49-F238E27FC236}">
                <a16:creationId xmlns:a16="http://schemas.microsoft.com/office/drawing/2014/main" id="{14E79CE3-6B36-4090-99A1-F1D0E79B4276}"/>
              </a:ext>
            </a:extLst>
          </p:cNvPr>
          <p:cNvSpPr>
            <a:spLocks noGrp="1"/>
          </p:cNvSpPr>
          <p:nvPr>
            <p:ph type="subTitle" idx="1" hasCustomPrompt="1"/>
          </p:nvPr>
        </p:nvSpPr>
        <p:spPr>
          <a:xfrm rot="720000">
            <a:off x="8126323" y="5127866"/>
            <a:ext cx="3963590" cy="858767"/>
          </a:xfrm>
        </p:spPr>
        <p:txBody>
          <a:bodyPr anchor="ctr" anchorCtr="0">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a:t>
            </a:r>
          </a:p>
        </p:txBody>
      </p:sp>
      <p:sp>
        <p:nvSpPr>
          <p:cNvPr id="42" name="Picture Placeholder 26">
            <a:extLst>
              <a:ext uri="{FF2B5EF4-FFF2-40B4-BE49-F238E27FC236}">
                <a16:creationId xmlns:a16="http://schemas.microsoft.com/office/drawing/2014/main" id="{C109A47C-99A8-42F1-AF6B-F5CB08E6BC97}"/>
              </a:ext>
            </a:extLst>
          </p:cNvPr>
          <p:cNvSpPr>
            <a:spLocks noGrp="1"/>
          </p:cNvSpPr>
          <p:nvPr>
            <p:ph type="pic" sz="quarter" idx="15"/>
          </p:nvPr>
        </p:nvSpPr>
        <p:spPr>
          <a:xfrm>
            <a:off x="90" y="1115082"/>
            <a:ext cx="6230657" cy="5314602"/>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 name="connsiteX0" fmla="*/ 693 w 6218366"/>
              <a:gd name="connsiteY0" fmla="*/ 5408602 h 5408602"/>
              <a:gd name="connsiteX1" fmla="*/ 1170 w 6218366"/>
              <a:gd name="connsiteY1" fmla="*/ 0 h 5408602"/>
              <a:gd name="connsiteX2" fmla="*/ 5725098 w 6218366"/>
              <a:gd name="connsiteY2" fmla="*/ 841 h 5408602"/>
              <a:gd name="connsiteX3" fmla="*/ 6218366 w 6218366"/>
              <a:gd name="connsiteY3" fmla="*/ 4235528 h 5408602"/>
              <a:gd name="connsiteX4" fmla="*/ 693 w 6218366"/>
              <a:gd name="connsiteY4" fmla="*/ 5408602 h 5408602"/>
              <a:gd name="connsiteX0" fmla="*/ 693 w 6218366"/>
              <a:gd name="connsiteY0" fmla="*/ 5408602 h 5408602"/>
              <a:gd name="connsiteX1" fmla="*/ 1170 w 6218366"/>
              <a:gd name="connsiteY1" fmla="*/ 0 h 5408602"/>
              <a:gd name="connsiteX2" fmla="*/ 5496498 w 6218366"/>
              <a:gd name="connsiteY2" fmla="*/ 39317 h 5408602"/>
              <a:gd name="connsiteX3" fmla="*/ 6218366 w 6218366"/>
              <a:gd name="connsiteY3" fmla="*/ 4235528 h 5408602"/>
              <a:gd name="connsiteX4" fmla="*/ 693 w 6218366"/>
              <a:gd name="connsiteY4" fmla="*/ 5408602 h 5408602"/>
              <a:gd name="connsiteX0" fmla="*/ 693 w 6218366"/>
              <a:gd name="connsiteY0" fmla="*/ 5369285 h 5369285"/>
              <a:gd name="connsiteX1" fmla="*/ 1170 w 6218366"/>
              <a:gd name="connsiteY1" fmla="*/ 1012345 h 5369285"/>
              <a:gd name="connsiteX2" fmla="*/ 5496498 w 6218366"/>
              <a:gd name="connsiteY2" fmla="*/ 0 h 5369285"/>
              <a:gd name="connsiteX3" fmla="*/ 6218366 w 6218366"/>
              <a:gd name="connsiteY3" fmla="*/ 4196211 h 5369285"/>
              <a:gd name="connsiteX4" fmla="*/ 693 w 6218366"/>
              <a:gd name="connsiteY4" fmla="*/ 5369285 h 5369285"/>
              <a:gd name="connsiteX0" fmla="*/ 693 w 6225320"/>
              <a:gd name="connsiteY0" fmla="*/ 5369285 h 5369285"/>
              <a:gd name="connsiteX1" fmla="*/ 1170 w 6225320"/>
              <a:gd name="connsiteY1" fmla="*/ 1012345 h 5369285"/>
              <a:gd name="connsiteX2" fmla="*/ 5496498 w 6225320"/>
              <a:gd name="connsiteY2" fmla="*/ 0 h 5369285"/>
              <a:gd name="connsiteX3" fmla="*/ 6225320 w 6225320"/>
              <a:gd name="connsiteY3" fmla="*/ 4224299 h 5369285"/>
              <a:gd name="connsiteX4" fmla="*/ 693 w 6225320"/>
              <a:gd name="connsiteY4" fmla="*/ 5369285 h 5369285"/>
              <a:gd name="connsiteX0" fmla="*/ 3850 w 6225001"/>
              <a:gd name="connsiteY0" fmla="*/ 5358752 h 5358752"/>
              <a:gd name="connsiteX1" fmla="*/ 851 w 6225001"/>
              <a:gd name="connsiteY1" fmla="*/ 1012345 h 5358752"/>
              <a:gd name="connsiteX2" fmla="*/ 5496179 w 6225001"/>
              <a:gd name="connsiteY2" fmla="*/ 0 h 5358752"/>
              <a:gd name="connsiteX3" fmla="*/ 6225001 w 6225001"/>
              <a:gd name="connsiteY3" fmla="*/ 4224299 h 5358752"/>
              <a:gd name="connsiteX4" fmla="*/ 3850 w 6225001"/>
              <a:gd name="connsiteY4" fmla="*/ 5358752 h 5358752"/>
              <a:gd name="connsiteX0" fmla="*/ 3850 w 6230428"/>
              <a:gd name="connsiteY0" fmla="*/ 5358752 h 5358752"/>
              <a:gd name="connsiteX1" fmla="*/ 851 w 6230428"/>
              <a:gd name="connsiteY1" fmla="*/ 1012345 h 5358752"/>
              <a:gd name="connsiteX2" fmla="*/ 5496179 w 6230428"/>
              <a:gd name="connsiteY2" fmla="*/ 0 h 5358752"/>
              <a:gd name="connsiteX3" fmla="*/ 6230428 w 6230428"/>
              <a:gd name="connsiteY3" fmla="*/ 4229780 h 5358752"/>
              <a:gd name="connsiteX4" fmla="*/ 3850 w 6230428"/>
              <a:gd name="connsiteY4" fmla="*/ 5358752 h 5358752"/>
              <a:gd name="connsiteX0" fmla="*/ 3850 w 6230428"/>
              <a:gd name="connsiteY0" fmla="*/ 5361493 h 5361493"/>
              <a:gd name="connsiteX1" fmla="*/ 851 w 6230428"/>
              <a:gd name="connsiteY1" fmla="*/ 1015086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1493 h 5361493"/>
              <a:gd name="connsiteX1" fmla="*/ 851 w 6230428"/>
              <a:gd name="connsiteY1" fmla="*/ 1009607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4233 h 5364233"/>
              <a:gd name="connsiteX1" fmla="*/ 851 w 6230428"/>
              <a:gd name="connsiteY1" fmla="*/ 1009607 h 5364233"/>
              <a:gd name="connsiteX2" fmla="*/ 5501605 w 6230428"/>
              <a:gd name="connsiteY2" fmla="*/ 0 h 5364233"/>
              <a:gd name="connsiteX3" fmla="*/ 6230428 w 6230428"/>
              <a:gd name="connsiteY3" fmla="*/ 4232521 h 5364233"/>
              <a:gd name="connsiteX4" fmla="*/ 3850 w 6230428"/>
              <a:gd name="connsiteY4" fmla="*/ 5364233 h 5364233"/>
              <a:gd name="connsiteX0" fmla="*/ 1366 w 6230657"/>
              <a:gd name="connsiteY0" fmla="*/ 5366973 h 5366973"/>
              <a:gd name="connsiteX1" fmla="*/ 1080 w 6230657"/>
              <a:gd name="connsiteY1" fmla="*/ 1009607 h 5366973"/>
              <a:gd name="connsiteX2" fmla="*/ 5501834 w 6230657"/>
              <a:gd name="connsiteY2" fmla="*/ 0 h 5366973"/>
              <a:gd name="connsiteX3" fmla="*/ 6230657 w 6230657"/>
              <a:gd name="connsiteY3" fmla="*/ 4232521 h 5366973"/>
              <a:gd name="connsiteX4" fmla="*/ 1366 w 6230657"/>
              <a:gd name="connsiteY4" fmla="*/ 5366973 h 5366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0657" h="5366973">
                <a:moveTo>
                  <a:pt x="1366" y="5366973"/>
                </a:moveTo>
                <a:cubicBezTo>
                  <a:pt x="5219" y="3567836"/>
                  <a:pt x="-2773" y="2808744"/>
                  <a:pt x="1080" y="1009607"/>
                </a:cubicBezTo>
                <a:lnTo>
                  <a:pt x="5501834" y="0"/>
                </a:lnTo>
                <a:lnTo>
                  <a:pt x="6230657" y="4232521"/>
                </a:lnTo>
                <a:lnTo>
                  <a:pt x="1366" y="5366973"/>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4B92DD61-4420-4806-AA96-2BCD8FCA8CA4}"/>
              </a:ext>
            </a:extLst>
          </p:cNvPr>
          <p:cNvSpPr>
            <a:spLocks noGrp="1"/>
          </p:cNvSpPr>
          <p:nvPr>
            <p:ph type="ctrTitle" hasCustomPrompt="1"/>
          </p:nvPr>
        </p:nvSpPr>
        <p:spPr>
          <a:xfrm rot="840000">
            <a:off x="7262451" y="2726139"/>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45" name="Text Placeholder 44">
            <a:extLst>
              <a:ext uri="{FF2B5EF4-FFF2-40B4-BE49-F238E27FC236}">
                <a16:creationId xmlns:a16="http://schemas.microsoft.com/office/drawing/2014/main" id="{01A16A82-6F5C-4DAC-A624-CA3711A1B027}"/>
              </a:ext>
            </a:extLst>
          </p:cNvPr>
          <p:cNvSpPr>
            <a:spLocks noGrp="1"/>
          </p:cNvSpPr>
          <p:nvPr>
            <p:ph type="body" sz="quarter" idx="16" hasCustomPrompt="1"/>
          </p:nvPr>
        </p:nvSpPr>
        <p:spPr>
          <a:xfrm rot="720000">
            <a:off x="9571721" y="580664"/>
            <a:ext cx="1391775" cy="858837"/>
          </a:xfrm>
        </p:spPr>
        <p:txBody>
          <a:bodyPr>
            <a:normAutofit/>
          </a:bodyPr>
          <a:lstStyle>
            <a:lvl1pPr marL="0" indent="0" algn="ctr">
              <a:buNone/>
              <a:defRPr sz="2600" b="1">
                <a:solidFill>
                  <a:schemeClr val="bg1"/>
                </a:solidFill>
              </a:defRPr>
            </a:lvl1pPr>
          </a:lstStyle>
          <a:p>
            <a:pPr lvl="0"/>
            <a:r>
              <a:rPr lang="en-US" noProof="0"/>
              <a:t>MONTH</a:t>
            </a:r>
            <a:br>
              <a:rPr lang="en-US" noProof="0"/>
            </a:br>
            <a:r>
              <a:rPr lang="en-US" noProof="0"/>
              <a:t>20XX</a:t>
            </a:r>
          </a:p>
        </p:txBody>
      </p:sp>
    </p:spTree>
    <p:extLst>
      <p:ext uri="{BB962C8B-B14F-4D97-AF65-F5344CB8AC3E}">
        <p14:creationId xmlns:p14="http://schemas.microsoft.com/office/powerpoint/2010/main" val="796671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68C1685-7933-4893-93CD-584791D7F10F}" type="datetime3">
              <a:rPr lang="en-US" smtClean="0"/>
              <a:t>23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6710078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C1780D-DAAC-4CAC-AE62-1A67156FB528}" type="datetime3">
              <a:rPr lang="en-US" smtClean="0"/>
              <a:t>23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45421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6D25B4-CC4C-4EFB-A44E-87BF4A4DC3F4}" type="datetime3">
              <a:rPr lang="en-US" smtClean="0"/>
              <a:t>23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1327975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2CDA938-F1B5-4E67-A02C-9BCC4C2F9DA0}" type="datetime3">
              <a:rPr lang="en-US" smtClean="0"/>
              <a:t>23 August 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7397916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242AD15-594A-4FB9-B2B8-10786D4C4BC0}" type="datetime3">
              <a:rPr lang="en-US" smtClean="0"/>
              <a:t>23 August 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3824879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C75B283-5B98-4FE8-8FC6-B76E00DC4565}" type="datetime3">
              <a:rPr lang="en-US" smtClean="0"/>
              <a:t>23 August 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8983630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1294A2-9656-4745-B2D6-CACA84C83854}" type="datetime3">
              <a:rPr lang="en-US" smtClean="0"/>
              <a:t>23 August 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2571605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2998D2-4126-411A-8949-6F4D826F56A2}" type="datetime3">
              <a:rPr lang="en-US" smtClean="0"/>
              <a:t>23 August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7159487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7ED719-B36A-46AD-9CFF-82BE8320A41F}" type="datetime3">
              <a:rPr lang="en-US" smtClean="0"/>
              <a:t>23 August 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2173784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F704C3-F6CC-498F-BC59-5F55BF57AFC9}" type="datetime3">
              <a:rPr lang="en-US" smtClean="0"/>
              <a:t>23 August 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2308978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BFEE24-E4A7-4E9A-95AD-6574493E8F41}" type="datetime3">
              <a:rPr lang="en-US" smtClean="0"/>
              <a:t>23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0231189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050551-4CE6-4950-8D1F-8A1EE9D6E42D}" type="datetime3">
              <a:rPr lang="en-US" smtClean="0"/>
              <a:t>23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6698051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ext Layout 1">
    <p:spTree>
      <p:nvGrpSpPr>
        <p:cNvPr id="1" name=""/>
        <p:cNvGrpSpPr/>
        <p:nvPr/>
      </p:nvGrpSpPr>
      <p:grpSpPr>
        <a:xfrm>
          <a:off x="0" y="0"/>
          <a:ext cx="0" cy="0"/>
          <a:chOff x="0" y="0"/>
          <a:chExt cx="0" cy="0"/>
        </a:xfrm>
      </p:grpSpPr>
      <p:grpSp>
        <p:nvGrpSpPr>
          <p:cNvPr id="7" name="Graphic 16">
            <a:extLst>
              <a:ext uri="{FF2B5EF4-FFF2-40B4-BE49-F238E27FC236}">
                <a16:creationId xmlns:a16="http://schemas.microsoft.com/office/drawing/2014/main" id="{AD638337-297E-49B3-AE0F-B36EC9D01661}"/>
              </a:ext>
            </a:extLst>
          </p:cNvPr>
          <p:cNvGrpSpPr/>
          <p:nvPr userDrawn="1"/>
        </p:nvGrpSpPr>
        <p:grpSpPr>
          <a:xfrm>
            <a:off x="10962579" y="5678327"/>
            <a:ext cx="1234800" cy="1051200"/>
            <a:chOff x="5626893" y="3026568"/>
            <a:chExt cx="937260" cy="800760"/>
          </a:xfrm>
        </p:grpSpPr>
        <p:sp>
          <p:nvSpPr>
            <p:cNvPr id="8" name="Freeform: Shape 7">
              <a:extLst>
                <a:ext uri="{FF2B5EF4-FFF2-40B4-BE49-F238E27FC236}">
                  <a16:creationId xmlns:a16="http://schemas.microsoft.com/office/drawing/2014/main" id="{2FA8DCE5-120B-4D39-B899-95EBEC388DEA}"/>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9" name="Freeform: Shape 8">
              <a:extLst>
                <a:ext uri="{FF2B5EF4-FFF2-40B4-BE49-F238E27FC236}">
                  <a16:creationId xmlns:a16="http://schemas.microsoft.com/office/drawing/2014/main" id="{53F4B5D3-A813-434A-B7AA-8FEE19B9CF16}"/>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3" name="Text Placeholder 2">
            <a:extLst>
              <a:ext uri="{FF2B5EF4-FFF2-40B4-BE49-F238E27FC236}">
                <a16:creationId xmlns:a16="http://schemas.microsoft.com/office/drawing/2014/main" id="{B6DFBA5C-859C-4C16-8ECF-9FCA37E77DD4}"/>
              </a:ext>
            </a:extLst>
          </p:cNvPr>
          <p:cNvSpPr>
            <a:spLocks noGrp="1"/>
          </p:cNvSpPr>
          <p:nvPr>
            <p:ph type="body" idx="1" hasCustomPrompt="1"/>
          </p:nvPr>
        </p:nvSpPr>
        <p:spPr>
          <a:xfrm>
            <a:off x="748030" y="2442380"/>
            <a:ext cx="3913632" cy="804672"/>
          </a:xfrm>
          <a:gradFill>
            <a:gsLst>
              <a:gs pos="0">
                <a:schemeClr val="tx2"/>
              </a:gs>
              <a:gs pos="100000">
                <a:schemeClr val="tx1"/>
              </a:gs>
            </a:gsLst>
            <a:lin ang="10800000" scaled="1"/>
          </a:gradFill>
        </p:spPr>
        <p:txBody>
          <a:bodyPr lIns="144000" tIns="72000" bIns="72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4" name="Date Placeholder 3">
            <a:extLst>
              <a:ext uri="{FF2B5EF4-FFF2-40B4-BE49-F238E27FC236}">
                <a16:creationId xmlns:a16="http://schemas.microsoft.com/office/drawing/2014/main" id="{4DBF8466-F90A-4774-B172-0061F1A7985F}"/>
              </a:ext>
            </a:extLst>
          </p:cNvPr>
          <p:cNvSpPr>
            <a:spLocks noGrp="1"/>
          </p:cNvSpPr>
          <p:nvPr>
            <p:ph type="dt" sz="half" idx="10"/>
          </p:nvPr>
        </p:nvSpPr>
        <p:spPr/>
        <p:txBody>
          <a:bodyPr/>
          <a:lstStyle/>
          <a:p>
            <a:fld id="{D17A6D05-D16B-4603-A323-876374AD20C5}" type="datetime3">
              <a:rPr lang="en-US" noProof="0" smtClean="0"/>
              <a:t>23 August 2020</a:t>
            </a:fld>
            <a:endParaRPr lang="en-US" noProof="0" dirty="0"/>
          </a:p>
        </p:txBody>
      </p:sp>
      <p:sp>
        <p:nvSpPr>
          <p:cNvPr id="5" name="Footer Placeholder 4">
            <a:extLst>
              <a:ext uri="{FF2B5EF4-FFF2-40B4-BE49-F238E27FC236}">
                <a16:creationId xmlns:a16="http://schemas.microsoft.com/office/drawing/2014/main" id="{7BC76C28-113A-459C-BD12-125E112B10B7}"/>
              </a:ext>
            </a:extLst>
          </p:cNvPr>
          <p:cNvSpPr>
            <a:spLocks noGrp="1"/>
          </p:cNvSpPr>
          <p:nvPr>
            <p:ph type="ftr" sz="quarter" idx="11"/>
          </p:nvPr>
        </p:nvSpPr>
        <p:spPr/>
        <p:txBody>
          <a:bodyPr lIns="0"/>
          <a:lstStyle/>
          <a:p>
            <a:endParaRPr lang="en-US" noProof="0" dirty="0"/>
          </a:p>
        </p:txBody>
      </p:sp>
      <p:sp>
        <p:nvSpPr>
          <p:cNvPr id="6" name="Slide Number Placeholder 5">
            <a:extLst>
              <a:ext uri="{FF2B5EF4-FFF2-40B4-BE49-F238E27FC236}">
                <a16:creationId xmlns:a16="http://schemas.microsoft.com/office/drawing/2014/main" id="{6D51ADD0-1305-43DD-A03D-2FE3B5D0EB62}"/>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0" name="Graphic 23">
            <a:extLst>
              <a:ext uri="{FF2B5EF4-FFF2-40B4-BE49-F238E27FC236}">
                <a16:creationId xmlns:a16="http://schemas.microsoft.com/office/drawing/2014/main" id="{74E08599-4D6A-4CDA-9228-3DBD31E1E64D}"/>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11" name="Graphic 6">
            <a:extLst>
              <a:ext uri="{FF2B5EF4-FFF2-40B4-BE49-F238E27FC236}">
                <a16:creationId xmlns:a16="http://schemas.microsoft.com/office/drawing/2014/main" id="{548D0821-4E36-47CF-A7AC-8FB339F5F24A}"/>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13" name="Title 1">
            <a:extLst>
              <a:ext uri="{FF2B5EF4-FFF2-40B4-BE49-F238E27FC236}">
                <a16:creationId xmlns:a16="http://schemas.microsoft.com/office/drawing/2014/main" id="{F708432B-D626-47BC-8C1E-E5F2ADCDCE43}"/>
              </a:ext>
            </a:extLst>
          </p:cNvPr>
          <p:cNvSpPr>
            <a:spLocks noGrp="1"/>
          </p:cNvSpPr>
          <p:nvPr>
            <p:ph type="title" hasCustomPrompt="1"/>
          </p:nvPr>
        </p:nvSpPr>
        <p:spPr>
          <a:xfrm rot="-360000">
            <a:off x="846111" y="974881"/>
            <a:ext cx="3933620" cy="734415"/>
          </a:xfrm>
        </p:spPr>
        <p:txBody>
          <a:bodyPr anchor="b">
            <a:normAutofit/>
          </a:bodyPr>
          <a:lstStyle>
            <a:lvl1pPr>
              <a:defRPr sz="4000">
                <a:solidFill>
                  <a:schemeClr val="bg1"/>
                </a:solidFill>
              </a:defRPr>
            </a:lvl1pPr>
          </a:lstStyle>
          <a:p>
            <a:r>
              <a:rPr lang="en-US" noProof="0"/>
              <a:t>Text Layout 1</a:t>
            </a:r>
          </a:p>
        </p:txBody>
      </p:sp>
      <p:sp>
        <p:nvSpPr>
          <p:cNvPr id="17" name="Text Placeholder 16">
            <a:extLst>
              <a:ext uri="{FF2B5EF4-FFF2-40B4-BE49-F238E27FC236}">
                <a16:creationId xmlns:a16="http://schemas.microsoft.com/office/drawing/2014/main" id="{B8041375-FFF3-48A5-8985-52AD4D496A62}"/>
              </a:ext>
            </a:extLst>
          </p:cNvPr>
          <p:cNvSpPr>
            <a:spLocks noGrp="1"/>
          </p:cNvSpPr>
          <p:nvPr>
            <p:ph type="body" sz="quarter" idx="13"/>
          </p:nvPr>
        </p:nvSpPr>
        <p:spPr>
          <a:xfrm>
            <a:off x="808990" y="3392622"/>
            <a:ext cx="3913188" cy="2249488"/>
          </a:xfrm>
        </p:spPr>
        <p:txBody>
          <a:bodyPr>
            <a:normAutofit/>
          </a:bodyPr>
          <a:lstStyle>
            <a:lvl1pPr marL="180000" indent="-180000">
              <a:spcBef>
                <a:spcPts val="600"/>
              </a:spcBef>
              <a:buClr>
                <a:schemeClr val="accent2"/>
              </a:buClr>
              <a:defRPr sz="1600" b="0">
                <a:latin typeface="+mn-lt"/>
              </a:defRPr>
            </a:lvl1pPr>
            <a:lvl2pPr marL="457200" indent="0">
              <a:buNone/>
              <a:defRPr sz="1600">
                <a:latin typeface="Franklin Gothic Book" panose="020B0503020102020204" pitchFamily="34" charset="0"/>
              </a:defRPr>
            </a:lvl2pPr>
            <a:lvl3pPr>
              <a:defRPr sz="1600">
                <a:latin typeface="Franklin Gothic Book" panose="020B0503020102020204" pitchFamily="34" charset="0"/>
              </a:defRPr>
            </a:lvl3pPr>
            <a:lvl4pPr>
              <a:defRPr sz="1600">
                <a:latin typeface="Franklin Gothic Book" panose="020B0503020102020204" pitchFamily="34" charset="0"/>
              </a:defRPr>
            </a:lvl4pPr>
            <a:lvl5pPr>
              <a:defRPr sz="1600">
                <a:latin typeface="Franklin Gothic Book" panose="020B0503020102020204" pitchFamily="34" charset="0"/>
              </a:defRPr>
            </a:lvl5pPr>
          </a:lstStyle>
          <a:p>
            <a:pPr lvl="0"/>
            <a:r>
              <a:rPr lang="en-US" noProof="0"/>
              <a:t>Edit Master text styles</a:t>
            </a:r>
          </a:p>
        </p:txBody>
      </p:sp>
      <p:grpSp>
        <p:nvGrpSpPr>
          <p:cNvPr id="19" name="Graphic 17">
            <a:extLst>
              <a:ext uri="{FF2B5EF4-FFF2-40B4-BE49-F238E27FC236}">
                <a16:creationId xmlns:a16="http://schemas.microsoft.com/office/drawing/2014/main" id="{1CF7F5A7-666B-4C97-8F1C-0930361F612E}"/>
              </a:ext>
            </a:extLst>
          </p:cNvPr>
          <p:cNvGrpSpPr/>
          <p:nvPr/>
        </p:nvGrpSpPr>
        <p:grpSpPr>
          <a:xfrm>
            <a:off x="5530724" y="0"/>
            <a:ext cx="6340653" cy="6429600"/>
            <a:chOff x="5530724" y="0"/>
            <a:chExt cx="6340653" cy="6429600"/>
          </a:xfrm>
        </p:grpSpPr>
        <p:sp>
          <p:nvSpPr>
            <p:cNvPr id="20" name="Freeform: Shape 19">
              <a:extLst>
                <a:ext uri="{FF2B5EF4-FFF2-40B4-BE49-F238E27FC236}">
                  <a16:creationId xmlns:a16="http://schemas.microsoft.com/office/drawing/2014/main" id="{E7BC95EC-0C9A-48BD-BC1E-AF1C1DA9C02C}"/>
                </a:ext>
              </a:extLst>
            </p:cNvPr>
            <p:cNvSpPr/>
            <p:nvPr/>
          </p:nvSpPr>
          <p:spPr>
            <a:xfrm>
              <a:off x="5518024" y="-12700"/>
              <a:ext cx="2287209" cy="5565543"/>
            </a:xfrm>
            <a:custGeom>
              <a:avLst/>
              <a:gdLst>
                <a:gd name="connsiteX0" fmla="*/ 1132162 w 2287209"/>
                <a:gd name="connsiteY0" fmla="*/ 5560454 h 5565543"/>
                <a:gd name="connsiteX1" fmla="*/ 2283391 w 2287209"/>
                <a:gd name="connsiteY1" fmla="*/ 12700 h 5565543"/>
                <a:gd name="connsiteX2" fmla="*/ 552736 w 2287209"/>
                <a:gd name="connsiteY2" fmla="*/ 12700 h 5565543"/>
                <a:gd name="connsiteX3" fmla="*/ 12700 w 2287209"/>
                <a:gd name="connsiteY3" fmla="*/ 5359688 h 5565543"/>
                <a:gd name="connsiteX4" fmla="*/ 1132162 w 2287209"/>
                <a:gd name="connsiteY4" fmla="*/ 5560454 h 556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7209" h="5565543">
                  <a:moveTo>
                    <a:pt x="1132162" y="5560454"/>
                  </a:moveTo>
                  <a:lnTo>
                    <a:pt x="2283391" y="12700"/>
                  </a:lnTo>
                  <a:lnTo>
                    <a:pt x="552736" y="12700"/>
                  </a:lnTo>
                  <a:cubicBezTo>
                    <a:pt x="569255" y="560360"/>
                    <a:pt x="573067" y="2477804"/>
                    <a:pt x="12700" y="5359688"/>
                  </a:cubicBezTo>
                  <a:cubicBezTo>
                    <a:pt x="363406" y="5395267"/>
                    <a:pt x="1132162" y="5560454"/>
                    <a:pt x="1132162" y="5560454"/>
                  </a:cubicBezTo>
                  <a:close/>
                </a:path>
              </a:pathLst>
            </a:custGeom>
            <a:gradFill flip="none" rotWithShape="1">
              <a:gsLst>
                <a:gs pos="3000">
                  <a:schemeClr val="accent5">
                    <a:alpha val="6000"/>
                  </a:schemeClr>
                </a:gs>
                <a:gs pos="100000">
                  <a:schemeClr val="accent5">
                    <a:alpha val="50000"/>
                  </a:schemeClr>
                </a:gs>
              </a:gsLst>
              <a:lin ang="5880000" scaled="0"/>
              <a:tileRect/>
            </a:gradFill>
            <a:ln w="12694" cap="flat">
              <a:noFill/>
              <a:prstDash val="solid"/>
              <a:miter/>
            </a:ln>
          </p:spPr>
          <p:txBody>
            <a:bodyPr rtlCol="0" anchor="ctr"/>
            <a:lstStyle/>
            <a:p>
              <a:endParaRPr lang="en-US" noProof="0" dirty="0"/>
            </a:p>
          </p:txBody>
        </p:sp>
        <p:sp>
          <p:nvSpPr>
            <p:cNvPr id="21" name="Freeform: Shape 20">
              <a:extLst>
                <a:ext uri="{FF2B5EF4-FFF2-40B4-BE49-F238E27FC236}">
                  <a16:creationId xmlns:a16="http://schemas.microsoft.com/office/drawing/2014/main" id="{DF5F80F8-FA23-4496-B401-E10D70AC21A8}"/>
                </a:ext>
              </a:extLst>
            </p:cNvPr>
            <p:cNvSpPr/>
            <p:nvPr/>
          </p:nvSpPr>
          <p:spPr>
            <a:xfrm>
              <a:off x="5537084" y="-12700"/>
              <a:ext cx="6340653" cy="6455013"/>
            </a:xfrm>
            <a:custGeom>
              <a:avLst/>
              <a:gdLst>
                <a:gd name="connsiteX0" fmla="*/ 5080140 w 6340653"/>
                <a:gd name="connsiteY0" fmla="*/ 6446112 h 6455013"/>
                <a:gd name="connsiteX1" fmla="*/ 6334294 w 6340653"/>
                <a:gd name="connsiteY1" fmla="*/ 545112 h 6455013"/>
                <a:gd name="connsiteX2" fmla="*/ 3831070 w 6340653"/>
                <a:gd name="connsiteY2" fmla="*/ 12700 h 6455013"/>
                <a:gd name="connsiteX3" fmla="*/ 1151222 w 6340653"/>
                <a:gd name="connsiteY3" fmla="*/ 12700 h 6455013"/>
                <a:gd name="connsiteX4" fmla="*/ 12700 w 6340653"/>
                <a:gd name="connsiteY4" fmla="*/ 5369854 h 6455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0653" h="6455013">
                  <a:moveTo>
                    <a:pt x="5080140" y="6446112"/>
                  </a:moveTo>
                  <a:lnTo>
                    <a:pt x="6334294" y="545112"/>
                  </a:lnTo>
                  <a:lnTo>
                    <a:pt x="3831070" y="12700"/>
                  </a:lnTo>
                  <a:lnTo>
                    <a:pt x="1151222" y="12700"/>
                  </a:lnTo>
                  <a:lnTo>
                    <a:pt x="12700" y="5369854"/>
                  </a:lnTo>
                  <a:close/>
                </a:path>
              </a:pathLst>
            </a:custGeom>
            <a:gradFill>
              <a:gsLst>
                <a:gs pos="3000">
                  <a:schemeClr val="accent5"/>
                </a:gs>
                <a:gs pos="100000">
                  <a:schemeClr val="bg2"/>
                </a:gs>
              </a:gsLst>
              <a:lin ang="0" scaled="1"/>
            </a:gradFill>
            <a:ln w="12694" cap="flat">
              <a:noFill/>
              <a:prstDash val="solid"/>
              <a:miter/>
            </a:ln>
          </p:spPr>
          <p:txBody>
            <a:bodyPr rtlCol="0" anchor="ctr"/>
            <a:lstStyle/>
            <a:p>
              <a:endParaRPr lang="en-US" noProof="0" dirty="0"/>
            </a:p>
          </p:txBody>
        </p:sp>
        <p:sp>
          <p:nvSpPr>
            <p:cNvPr id="22" name="Freeform: Shape 21">
              <a:extLst>
                <a:ext uri="{FF2B5EF4-FFF2-40B4-BE49-F238E27FC236}">
                  <a16:creationId xmlns:a16="http://schemas.microsoft.com/office/drawing/2014/main" id="{65F2E539-DDA4-47DC-A929-17C7DB4D8C88}"/>
                </a:ext>
              </a:extLst>
            </p:cNvPr>
            <p:cNvSpPr/>
            <p:nvPr/>
          </p:nvSpPr>
          <p:spPr>
            <a:xfrm>
              <a:off x="5830609" y="-12700"/>
              <a:ext cx="5756144" cy="6150052"/>
            </a:xfrm>
            <a:custGeom>
              <a:avLst/>
              <a:gdLst>
                <a:gd name="connsiteX0" fmla="*/ 5715476 w 5756143"/>
                <a:gd name="connsiteY0" fmla="*/ 764938 h 6150052"/>
                <a:gd name="connsiteX1" fmla="*/ 4579496 w 5756143"/>
                <a:gd name="connsiteY1" fmla="*/ 6113197 h 6150052"/>
                <a:gd name="connsiteX2" fmla="*/ 43196 w 5756143"/>
                <a:gd name="connsiteY2" fmla="*/ 5150027 h 6150052"/>
                <a:gd name="connsiteX3" fmla="*/ 1134704 w 5756143"/>
                <a:gd name="connsiteY3" fmla="*/ 12700 h 6150052"/>
                <a:gd name="connsiteX4" fmla="*/ 1109290 w 5756143"/>
                <a:gd name="connsiteY4" fmla="*/ 12700 h 6150052"/>
                <a:gd name="connsiteX5" fmla="*/ 12700 w 5756143"/>
                <a:gd name="connsiteY5" fmla="*/ 5169087 h 6150052"/>
                <a:gd name="connsiteX6" fmla="*/ 4598556 w 5756143"/>
                <a:gd name="connsiteY6" fmla="*/ 6143693 h 6150052"/>
                <a:gd name="connsiteX7" fmla="*/ 5743431 w 5756143"/>
                <a:gd name="connsiteY7" fmla="*/ 757314 h 6150052"/>
                <a:gd name="connsiteX8" fmla="*/ 5745972 w 5756143"/>
                <a:gd name="connsiteY8" fmla="*/ 744607 h 6150052"/>
                <a:gd name="connsiteX9" fmla="*/ 2299910 w 5756143"/>
                <a:gd name="connsiteY9" fmla="*/ 12700 h 6150052"/>
                <a:gd name="connsiteX10" fmla="*/ 2177925 w 5756143"/>
                <a:gd name="connsiteY10" fmla="*/ 12700 h 6150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756143" h="6150052">
                  <a:moveTo>
                    <a:pt x="5715476" y="764938"/>
                  </a:moveTo>
                  <a:lnTo>
                    <a:pt x="4579496" y="6113197"/>
                  </a:lnTo>
                  <a:lnTo>
                    <a:pt x="43196" y="5150027"/>
                  </a:lnTo>
                  <a:lnTo>
                    <a:pt x="1134704" y="12700"/>
                  </a:lnTo>
                  <a:lnTo>
                    <a:pt x="1109290" y="12700"/>
                  </a:lnTo>
                  <a:lnTo>
                    <a:pt x="12700" y="5169087"/>
                  </a:lnTo>
                  <a:lnTo>
                    <a:pt x="4598556" y="6143693"/>
                  </a:lnTo>
                  <a:lnTo>
                    <a:pt x="5743431" y="757314"/>
                  </a:lnTo>
                  <a:lnTo>
                    <a:pt x="5745972" y="744607"/>
                  </a:lnTo>
                  <a:lnTo>
                    <a:pt x="2299910" y="12700"/>
                  </a:lnTo>
                  <a:lnTo>
                    <a:pt x="2177925" y="12700"/>
                  </a:lnTo>
                  <a:close/>
                </a:path>
              </a:pathLst>
            </a:custGeom>
            <a:solidFill>
              <a:schemeClr val="bg1"/>
            </a:solidFill>
            <a:ln w="12694" cap="flat">
              <a:noFill/>
              <a:prstDash val="solid"/>
              <a:miter/>
            </a:ln>
          </p:spPr>
          <p:txBody>
            <a:bodyPr rtlCol="0" anchor="ctr"/>
            <a:lstStyle/>
            <a:p>
              <a:endParaRPr lang="en-US" noProof="0" dirty="0"/>
            </a:p>
          </p:txBody>
        </p:sp>
      </p:grpSp>
      <p:sp>
        <p:nvSpPr>
          <p:cNvPr id="24" name="Picture Placeholder 23">
            <a:extLst>
              <a:ext uri="{FF2B5EF4-FFF2-40B4-BE49-F238E27FC236}">
                <a16:creationId xmlns:a16="http://schemas.microsoft.com/office/drawing/2014/main" id="{76641E2E-882B-485E-AD7C-2BC054BEA520}"/>
              </a:ext>
            </a:extLst>
          </p:cNvPr>
          <p:cNvSpPr>
            <a:spLocks noGrp="1"/>
          </p:cNvSpPr>
          <p:nvPr>
            <p:ph type="pic" sz="quarter" idx="14"/>
          </p:nvPr>
        </p:nvSpPr>
        <p:spPr>
          <a:xfrm rot="720000">
            <a:off x="6384187" y="209524"/>
            <a:ext cx="4647699" cy="5472101"/>
          </a:xfrm>
          <a:custGeom>
            <a:avLst/>
            <a:gdLst>
              <a:gd name="connsiteX0" fmla="*/ 0 w 4643879"/>
              <a:gd name="connsiteY0" fmla="*/ 5462044 h 5462044"/>
              <a:gd name="connsiteX1" fmla="*/ 1160970 w 4643879"/>
              <a:gd name="connsiteY1" fmla="*/ 0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1026146 w 4643879"/>
              <a:gd name="connsiteY2" fmla="*/ 8068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11990 w 4643879"/>
              <a:gd name="connsiteY1" fmla="*/ 13839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4634592 w 4643879"/>
              <a:gd name="connsiteY4" fmla="*/ 5460922 h 5462044"/>
              <a:gd name="connsiteX5" fmla="*/ 0 w 4643879"/>
              <a:gd name="connsiteY5" fmla="*/ 5462044 h 546204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72101 h 5472101"/>
              <a:gd name="connsiteX1" fmla="*/ 8345 w 4647218"/>
              <a:gd name="connsiteY1" fmla="*/ 21518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0 w 4647218"/>
              <a:gd name="connsiteY0" fmla="*/ 5472101 h 5472101"/>
              <a:gd name="connsiteX1" fmla="*/ 5908 w 4647218"/>
              <a:gd name="connsiteY1" fmla="*/ 22456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38412 w 4647699"/>
              <a:gd name="connsiteY4" fmla="*/ 5465839 h 5472101"/>
              <a:gd name="connsiteX5" fmla="*/ 481 w 4647699"/>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43537 w 4647699"/>
              <a:gd name="connsiteY4" fmla="*/ 5464749 h 5472101"/>
              <a:gd name="connsiteX5" fmla="*/ 481 w 4647699"/>
              <a:gd name="connsiteY5" fmla="*/ 5472101 h 5472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7699" h="5472101">
                <a:moveTo>
                  <a:pt x="481" y="5472101"/>
                </a:moveTo>
                <a:cubicBezTo>
                  <a:pt x="4478" y="3656033"/>
                  <a:pt x="-2747" y="2037289"/>
                  <a:pt x="1250" y="221221"/>
                </a:cubicBezTo>
                <a:lnTo>
                  <a:pt x="1049359" y="0"/>
                </a:lnTo>
                <a:lnTo>
                  <a:pt x="4647699" y="4917"/>
                </a:lnTo>
                <a:cubicBezTo>
                  <a:pt x="4644603" y="1825224"/>
                  <a:pt x="4646633" y="3644442"/>
                  <a:pt x="4643537" y="5464749"/>
                </a:cubicBezTo>
                <a:lnTo>
                  <a:pt x="481" y="5472101"/>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Tree>
    <p:extLst>
      <p:ext uri="{BB962C8B-B14F-4D97-AF65-F5344CB8AC3E}">
        <p14:creationId xmlns:p14="http://schemas.microsoft.com/office/powerpoint/2010/main" val="25967762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Video with Caption">
    <p:spTree>
      <p:nvGrpSpPr>
        <p:cNvPr id="1" name=""/>
        <p:cNvGrpSpPr/>
        <p:nvPr/>
      </p:nvGrpSpPr>
      <p:grpSpPr>
        <a:xfrm>
          <a:off x="0" y="0"/>
          <a:ext cx="0" cy="0"/>
          <a:chOff x="0" y="0"/>
          <a:chExt cx="0" cy="0"/>
        </a:xfrm>
      </p:grpSpPr>
      <p:grpSp>
        <p:nvGrpSpPr>
          <p:cNvPr id="9" name="Graphic 16">
            <a:extLst>
              <a:ext uri="{FF2B5EF4-FFF2-40B4-BE49-F238E27FC236}">
                <a16:creationId xmlns:a16="http://schemas.microsoft.com/office/drawing/2014/main" id="{10E52898-F619-494E-9A8E-D3CD0AF8B0E9}"/>
              </a:ext>
            </a:extLst>
          </p:cNvPr>
          <p:cNvGrpSpPr/>
          <p:nvPr userDrawn="1"/>
        </p:nvGrpSpPr>
        <p:grpSpPr>
          <a:xfrm>
            <a:off x="10962579" y="5678327"/>
            <a:ext cx="1234800" cy="1051200"/>
            <a:chOff x="5626893" y="3026568"/>
            <a:chExt cx="937260" cy="800760"/>
          </a:xfrm>
        </p:grpSpPr>
        <p:sp>
          <p:nvSpPr>
            <p:cNvPr id="10" name="Freeform: Shape 9">
              <a:extLst>
                <a:ext uri="{FF2B5EF4-FFF2-40B4-BE49-F238E27FC236}">
                  <a16:creationId xmlns:a16="http://schemas.microsoft.com/office/drawing/2014/main" id="{B07EB11E-BCCF-4D3D-94A5-C5461CC106A2}"/>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id="{760EF36E-DD5E-492D-AD65-5711A7E6D3CD}"/>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 name="Title 1">
            <a:extLst>
              <a:ext uri="{FF2B5EF4-FFF2-40B4-BE49-F238E27FC236}">
                <a16:creationId xmlns:a16="http://schemas.microsoft.com/office/drawing/2014/main" id="{CCF02D3A-D463-46FA-BA54-F231414BB71F}"/>
              </a:ext>
            </a:extLst>
          </p:cNvPr>
          <p:cNvSpPr>
            <a:spLocks noGrp="1"/>
          </p:cNvSpPr>
          <p:nvPr>
            <p:ph type="title" hasCustomPrompt="1"/>
          </p:nvPr>
        </p:nvSpPr>
        <p:spPr>
          <a:xfrm>
            <a:off x="4111752" y="5382175"/>
            <a:ext cx="3968496" cy="832104"/>
          </a:xfrm>
          <a:gradFill>
            <a:gsLst>
              <a:gs pos="0">
                <a:schemeClr val="tx2"/>
              </a:gs>
              <a:gs pos="100000">
                <a:schemeClr val="tx1"/>
              </a:gs>
            </a:gsLst>
            <a:lin ang="10800000" scaled="1"/>
          </a:gradFill>
        </p:spPr>
        <p:txBody>
          <a:bodyPr lIns="144000" anchor="ctr" anchorCtr="0">
            <a:normAutofit/>
          </a:bodyPr>
          <a:lstStyle>
            <a:lvl1pPr algn="l">
              <a:defRPr sz="2000" b="1">
                <a:solidFill>
                  <a:schemeClr val="bg1"/>
                </a:solidFill>
                <a:latin typeface="+mn-lt"/>
              </a:defRPr>
            </a:lvl1pPr>
          </a:lstStyle>
          <a:p>
            <a:r>
              <a:rPr lang="en-US" noProof="0"/>
              <a:t>CLICK TO EDIT MASTER TITLE STYLE</a:t>
            </a:r>
          </a:p>
        </p:txBody>
      </p:sp>
      <p:sp>
        <p:nvSpPr>
          <p:cNvPr id="6" name="Footer Placeholder 5">
            <a:extLst>
              <a:ext uri="{FF2B5EF4-FFF2-40B4-BE49-F238E27FC236}">
                <a16:creationId xmlns:a16="http://schemas.microsoft.com/office/drawing/2014/main" id="{0B13FE47-714B-440C-B0F1-CF020E287A09}"/>
              </a:ext>
            </a:extLst>
          </p:cNvPr>
          <p:cNvSpPr>
            <a:spLocks noGrp="1"/>
          </p:cNvSpPr>
          <p:nvPr>
            <p:ph type="ftr" sz="quarter" idx="11"/>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1FC9E707-512B-4E7C-A2EE-18CCAB032755}"/>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3" name="Media Placeholder 12">
            <a:extLst>
              <a:ext uri="{FF2B5EF4-FFF2-40B4-BE49-F238E27FC236}">
                <a16:creationId xmlns:a16="http://schemas.microsoft.com/office/drawing/2014/main" id="{60B14607-605B-4FF3-A0F5-BB2FCD9460CC}"/>
              </a:ext>
            </a:extLst>
          </p:cNvPr>
          <p:cNvSpPr>
            <a:spLocks noGrp="1"/>
          </p:cNvSpPr>
          <p:nvPr>
            <p:ph type="media" sz="quarter" idx="13"/>
          </p:nvPr>
        </p:nvSpPr>
        <p:spPr>
          <a:xfrm>
            <a:off x="1743456" y="1113044"/>
            <a:ext cx="8705088" cy="4050792"/>
          </a:xfrm>
        </p:spPr>
        <p:txBody>
          <a:bodyPr anchor="ctr" anchorCtr="0">
            <a:normAutofit/>
          </a:bodyPr>
          <a:lstStyle>
            <a:lvl1pPr marL="0" indent="0" algn="ctr">
              <a:buNone/>
              <a:defRPr sz="1400"/>
            </a:lvl1pPr>
          </a:lstStyle>
          <a:p>
            <a:r>
              <a:rPr lang="en-US" noProof="0"/>
              <a:t>Click icon to add media</a:t>
            </a:r>
            <a:endParaRPr lang="en-US" noProof="0" dirty="0"/>
          </a:p>
        </p:txBody>
      </p:sp>
      <p:sp>
        <p:nvSpPr>
          <p:cNvPr id="17" name="Freeform: Shape 16">
            <a:extLst>
              <a:ext uri="{FF2B5EF4-FFF2-40B4-BE49-F238E27FC236}">
                <a16:creationId xmlns:a16="http://schemas.microsoft.com/office/drawing/2014/main" id="{C014D0AB-6E42-4C38-96B3-E4512EF81B12}"/>
              </a:ext>
            </a:extLst>
          </p:cNvPr>
          <p:cNvSpPr/>
          <p:nvPr/>
        </p:nvSpPr>
        <p:spPr>
          <a:xfrm>
            <a:off x="-12729" y="3056551"/>
            <a:ext cx="1309593" cy="470436"/>
          </a:xfrm>
          <a:custGeom>
            <a:avLst/>
            <a:gdLst>
              <a:gd name="connsiteX0" fmla="*/ 1296892 w 1309592"/>
              <a:gd name="connsiteY0" fmla="*/ 12728 h 470436"/>
              <a:gd name="connsiteX1" fmla="*/ 544194 w 1309592"/>
              <a:gd name="connsiteY1" fmla="*/ 13999 h 470436"/>
              <a:gd name="connsiteX2" fmla="*/ 12728 w 1309592"/>
              <a:gd name="connsiteY2" fmla="*/ 128430 h 470436"/>
              <a:gd name="connsiteX3" fmla="*/ 12728 w 1309592"/>
              <a:gd name="connsiteY3" fmla="*/ 469178 h 470436"/>
              <a:gd name="connsiteX4" fmla="*/ 652267 w 1309592"/>
              <a:gd name="connsiteY4" fmla="*/ 335676 h 470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9592" h="470436">
                <a:moveTo>
                  <a:pt x="1296892" y="12728"/>
                </a:moveTo>
                <a:lnTo>
                  <a:pt x="544194" y="13999"/>
                </a:lnTo>
                <a:lnTo>
                  <a:pt x="12728" y="128430"/>
                </a:lnTo>
                <a:lnTo>
                  <a:pt x="12728" y="469178"/>
                </a:lnTo>
                <a:lnTo>
                  <a:pt x="652267" y="335676"/>
                </a:lnTo>
                <a:close/>
              </a:path>
            </a:pathLst>
          </a:custGeom>
          <a:gradFill>
            <a:gsLst>
              <a:gs pos="0">
                <a:schemeClr val="tx2">
                  <a:alpha val="5000"/>
                </a:schemeClr>
              </a:gs>
              <a:gs pos="100000">
                <a:schemeClr val="tx1">
                  <a:alpha val="20000"/>
                </a:schemeClr>
              </a:gs>
            </a:gsLst>
            <a:lin ang="9840000" scaled="0"/>
          </a:gradFill>
          <a:ln w="12713" cap="flat">
            <a:noFill/>
            <a:prstDash val="solid"/>
            <a:miter/>
          </a:ln>
        </p:spPr>
        <p:txBody>
          <a:bodyPr rtlCol="0" anchor="ctr"/>
          <a:lstStyle/>
          <a:p>
            <a:endParaRPr lang="en-US" noProof="0" dirty="0"/>
          </a:p>
        </p:txBody>
      </p:sp>
      <p:sp>
        <p:nvSpPr>
          <p:cNvPr id="16" name="Freeform: Shape 15">
            <a:extLst>
              <a:ext uri="{FF2B5EF4-FFF2-40B4-BE49-F238E27FC236}">
                <a16:creationId xmlns:a16="http://schemas.microsoft.com/office/drawing/2014/main" id="{D0C0C476-0F93-4FFD-8D6A-6F1E2859E1FF}"/>
              </a:ext>
            </a:extLst>
          </p:cNvPr>
          <p:cNvSpPr/>
          <p:nvPr/>
        </p:nvSpPr>
        <p:spPr>
          <a:xfrm>
            <a:off x="-12729" y="2995521"/>
            <a:ext cx="1525739" cy="737441"/>
          </a:xfrm>
          <a:custGeom>
            <a:avLst/>
            <a:gdLst>
              <a:gd name="connsiteX0" fmla="*/ 12728 w 1525739"/>
              <a:gd name="connsiteY0" fmla="*/ 736182 h 737440"/>
              <a:gd name="connsiteX1" fmla="*/ 1520667 w 1525739"/>
              <a:gd name="connsiteY1" fmla="*/ 415777 h 737440"/>
              <a:gd name="connsiteX2" fmla="*/ 1435480 w 1525739"/>
              <a:gd name="connsiteY2" fmla="*/ 12728 h 737440"/>
              <a:gd name="connsiteX3" fmla="*/ 12728 w 1525739"/>
              <a:gd name="connsiteY3" fmla="*/ 315333 h 737440"/>
            </a:gdLst>
            <a:ahLst/>
            <a:cxnLst>
              <a:cxn ang="0">
                <a:pos x="connsiteX0" y="connsiteY0"/>
              </a:cxn>
              <a:cxn ang="0">
                <a:pos x="connsiteX1" y="connsiteY1"/>
              </a:cxn>
              <a:cxn ang="0">
                <a:pos x="connsiteX2" y="connsiteY2"/>
              </a:cxn>
              <a:cxn ang="0">
                <a:pos x="connsiteX3" y="connsiteY3"/>
              </a:cxn>
            </a:cxnLst>
            <a:rect l="l" t="t" r="r" b="b"/>
            <a:pathLst>
              <a:path w="1525739" h="737440">
                <a:moveTo>
                  <a:pt x="12728" y="736182"/>
                </a:moveTo>
                <a:lnTo>
                  <a:pt x="1520667" y="415777"/>
                </a:lnTo>
                <a:lnTo>
                  <a:pt x="1435480" y="12728"/>
                </a:lnTo>
                <a:lnTo>
                  <a:pt x="12728" y="315333"/>
                </a:lnTo>
                <a:close/>
              </a:path>
            </a:pathLst>
          </a:custGeom>
          <a:blipFill>
            <a:blip r:embed="rId2"/>
            <a:srcRect/>
            <a:stretch>
              <a:fillRect l="-173104" t="23847" r="3068" b="-74795"/>
            </a:stretch>
          </a:blipFill>
          <a:ln w="12713" cap="flat">
            <a:noFill/>
            <a:prstDash val="solid"/>
            <a:miter/>
          </a:ln>
        </p:spPr>
        <p:txBody>
          <a:bodyPr rtlCol="0" anchor="ctr"/>
          <a:lstStyle/>
          <a:p>
            <a:r>
              <a:rPr lang="en-US" noProof="0" dirty="0"/>
              <a:t> </a:t>
            </a:r>
          </a:p>
        </p:txBody>
      </p:sp>
      <p:sp>
        <p:nvSpPr>
          <p:cNvPr id="19" name="Freeform: Shape 18">
            <a:extLst>
              <a:ext uri="{FF2B5EF4-FFF2-40B4-BE49-F238E27FC236}">
                <a16:creationId xmlns:a16="http://schemas.microsoft.com/office/drawing/2014/main" id="{37DED860-B2F3-4B02-B7C4-F0FC61CFA7AC}"/>
              </a:ext>
            </a:extLst>
          </p:cNvPr>
          <p:cNvSpPr/>
          <p:nvPr/>
        </p:nvSpPr>
        <p:spPr>
          <a:xfrm>
            <a:off x="10792048" y="-12728"/>
            <a:ext cx="1398594" cy="1665599"/>
          </a:xfrm>
          <a:custGeom>
            <a:avLst/>
            <a:gdLst>
              <a:gd name="connsiteX0" fmla="*/ 1206619 w 1398594"/>
              <a:gd name="connsiteY0" fmla="*/ 12728 h 1665598"/>
              <a:gd name="connsiteX1" fmla="*/ 333133 w 1398594"/>
              <a:gd name="connsiteY1" fmla="*/ 1010815 h 1665598"/>
              <a:gd name="connsiteX2" fmla="*/ 12728 w 1398594"/>
              <a:gd name="connsiteY2" fmla="*/ 1656712 h 1665598"/>
              <a:gd name="connsiteX3" fmla="*/ 612852 w 1398594"/>
              <a:gd name="connsiteY3" fmla="*/ 1202804 h 1665598"/>
              <a:gd name="connsiteX4" fmla="*/ 1394793 w 1398594"/>
              <a:gd name="connsiteY4" fmla="*/ 297532 h 1665598"/>
              <a:gd name="connsiteX5" fmla="*/ 1394793 w 1398594"/>
              <a:gd name="connsiteY5" fmla="*/ 12728 h 1665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8594" h="1665598">
                <a:moveTo>
                  <a:pt x="1206619" y="12728"/>
                </a:moveTo>
                <a:lnTo>
                  <a:pt x="333133" y="1010815"/>
                </a:lnTo>
                <a:lnTo>
                  <a:pt x="12728" y="1656712"/>
                </a:lnTo>
                <a:lnTo>
                  <a:pt x="612852" y="1202804"/>
                </a:lnTo>
                <a:lnTo>
                  <a:pt x="1394793" y="297532"/>
                </a:lnTo>
                <a:lnTo>
                  <a:pt x="1394793" y="12728"/>
                </a:lnTo>
                <a:close/>
              </a:path>
            </a:pathLst>
          </a:custGeom>
          <a:gradFill>
            <a:gsLst>
              <a:gs pos="0">
                <a:schemeClr val="accent5">
                  <a:alpha val="5000"/>
                </a:schemeClr>
              </a:gs>
              <a:gs pos="100000">
                <a:schemeClr val="bg2">
                  <a:alpha val="20000"/>
                </a:schemeClr>
              </a:gs>
            </a:gsLst>
            <a:lin ang="3180000" scaled="0"/>
          </a:gradFill>
          <a:ln w="12713" cap="flat">
            <a:noFill/>
            <a:prstDash val="solid"/>
            <a:miter/>
          </a:ln>
        </p:spPr>
        <p:txBody>
          <a:bodyPr rtlCol="0" anchor="ctr"/>
          <a:lstStyle/>
          <a:p>
            <a:endParaRPr lang="en-US" noProof="0" dirty="0"/>
          </a:p>
        </p:txBody>
      </p:sp>
      <p:sp>
        <p:nvSpPr>
          <p:cNvPr id="18" name="Freeform: Shape 17">
            <a:extLst>
              <a:ext uri="{FF2B5EF4-FFF2-40B4-BE49-F238E27FC236}">
                <a16:creationId xmlns:a16="http://schemas.microsoft.com/office/drawing/2014/main" id="{A8325BE9-BD79-4F37-99D7-6CE4487E9256}"/>
              </a:ext>
            </a:extLst>
          </p:cNvPr>
          <p:cNvSpPr/>
          <p:nvPr/>
        </p:nvSpPr>
        <p:spPr>
          <a:xfrm>
            <a:off x="10686456" y="-12728"/>
            <a:ext cx="1513025" cy="1983461"/>
          </a:xfrm>
          <a:custGeom>
            <a:avLst/>
            <a:gdLst>
              <a:gd name="connsiteX0" fmla="*/ 1505410 w 1513024"/>
              <a:gd name="connsiteY0" fmla="*/ 12728 h 1983460"/>
              <a:gd name="connsiteX1" fmla="*/ 1504139 w 1513024"/>
              <a:gd name="connsiteY1" fmla="*/ 12728 h 1983460"/>
              <a:gd name="connsiteX2" fmla="*/ 12728 w 1513024"/>
              <a:gd name="connsiteY2" fmla="*/ 1699941 h 1983460"/>
              <a:gd name="connsiteX3" fmla="*/ 321691 w 1513024"/>
              <a:gd name="connsiteY3" fmla="*/ 1972031 h 1983460"/>
              <a:gd name="connsiteX4" fmla="*/ 1505410 w 1513024"/>
              <a:gd name="connsiteY4" fmla="*/ 633195 h 1983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3024" h="1983460">
                <a:moveTo>
                  <a:pt x="1505410" y="12728"/>
                </a:moveTo>
                <a:lnTo>
                  <a:pt x="1504139" y="12728"/>
                </a:lnTo>
                <a:lnTo>
                  <a:pt x="12728" y="1699941"/>
                </a:lnTo>
                <a:lnTo>
                  <a:pt x="321691" y="1972031"/>
                </a:lnTo>
                <a:lnTo>
                  <a:pt x="1505410" y="633195"/>
                </a:lnTo>
                <a:close/>
              </a:path>
            </a:pathLst>
          </a:custGeom>
          <a:blipFill>
            <a:blip r:embed="rId3"/>
            <a:srcRect/>
            <a:stretch>
              <a:fillRect l="10185" t="-69719" r="-101663" b="6375"/>
            </a:stretch>
          </a:blipFill>
          <a:ln w="12713"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2856957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B665BA1-66C5-4C23-B9BA-F1EDD450FA3F}" type="datetime3">
              <a:rPr lang="en-US" smtClean="0"/>
              <a:t>23 August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25319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F4F4428-25CE-497A-9941-367C16ECCEA0}" type="datetime3">
              <a:rPr lang="en-US" smtClean="0"/>
              <a:t>23 August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16557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A53F8D-8F5F-4D98-B67F-54B571C7FB47}" type="datetime3">
              <a:rPr lang="en-US" smtClean="0"/>
              <a:t>23 August 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522863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6C29FF-CCF6-46F0-B460-CA0EFD3579DE}" type="datetime3">
              <a:rPr lang="en-US" smtClean="0"/>
              <a:t>23 August 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305190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AE4715-3104-467E-A5F5-3DDF7E4FA2A3}" type="datetime3">
              <a:rPr lang="en-US" smtClean="0"/>
              <a:t>23 August 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2085898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573F583-97E1-40F8-841A-DA31DC16C36F}" type="datetime3">
              <a:rPr lang="en-US" smtClean="0"/>
              <a:t>23 August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813189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6A5538-93A8-4427-B2D0-69F246BC64D3}" type="datetime3">
              <a:rPr lang="en-US" smtClean="0"/>
              <a:t>23 August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432530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6487B0-7C3C-4749-A2B6-DB540BDFBDD3}" type="datetime3">
              <a:rPr lang="en-US" smtClean="0"/>
              <a:t>23 August 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F8585A-9C13-4586-A4AB-6DF698F2DFD9}" type="slidenum">
              <a:rPr lang="en-US" smtClean="0"/>
              <a:t>‹#›</a:t>
            </a:fld>
            <a:endParaRPr lang="en-US"/>
          </a:p>
        </p:txBody>
      </p:sp>
    </p:spTree>
    <p:extLst>
      <p:ext uri="{BB962C8B-B14F-4D97-AF65-F5344CB8AC3E}">
        <p14:creationId xmlns:p14="http://schemas.microsoft.com/office/powerpoint/2010/main" val="4197963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3" r:id="rId1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AC4949-77A1-40BB-B52A-9D549E788AAB}" type="datetime3">
              <a:rPr lang="en-US" smtClean="0"/>
              <a:t>23 August 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9F505-338F-4A63-8E60-F3E66EC2060F}" type="slidenum">
              <a:rPr lang="en-GB" smtClean="0"/>
              <a:t>‹#›</a:t>
            </a:fld>
            <a:endParaRPr lang="en-GB"/>
          </a:p>
        </p:txBody>
      </p:sp>
    </p:spTree>
    <p:extLst>
      <p:ext uri="{BB962C8B-B14F-4D97-AF65-F5344CB8AC3E}">
        <p14:creationId xmlns:p14="http://schemas.microsoft.com/office/powerpoint/2010/main" val="15111286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4" r:id="rId12"/>
    <p:sldLayoutId id="2147483675" r:id="rId13"/>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9.xml"/><Relationship Id="rId5" Type="http://schemas.openxmlformats.org/officeDocument/2006/relationships/hyperlink" Target="https://creativecommons.org/licenses/by-sa/3.0/" TargetMode="External"/><Relationship Id="rId4" Type="http://schemas.openxmlformats.org/officeDocument/2006/relationships/hyperlink" Target="https://ar.wikipedia.org/wiki/%D8%A8%D8%B1%D8%AC_%D8%AE%D9%84%D9%8A%D9%81%D8%A9"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2LaIBgvzIRY" TargetMode="External"/><Relationship Id="rId2" Type="http://schemas.openxmlformats.org/officeDocument/2006/relationships/notesSlide" Target="../notesSlides/notesSlide4.xml"/><Relationship Id="rId1" Type="http://schemas.openxmlformats.org/officeDocument/2006/relationships/slideLayout" Target="../slideLayouts/slideLayout19.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www.youtube.com/watch?v=2LaIBgvzIRY" TargetMode="External"/><Relationship Id="rId1" Type="http://schemas.openxmlformats.org/officeDocument/2006/relationships/slideLayout" Target="../slideLayouts/slideLayout25.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Kids on Desk Looking at Notebook">
            <a:extLst>
              <a:ext uri="{FF2B5EF4-FFF2-40B4-BE49-F238E27FC236}">
                <a16:creationId xmlns:a16="http://schemas.microsoft.com/office/drawing/2014/main" id="{F1EACC03-9DC7-4C77-9BAE-11CBF767B58D}"/>
              </a:ext>
            </a:extLst>
          </p:cNvPr>
          <p:cNvPicPr>
            <a:picLocks noGrp="1" noChangeAspect="1"/>
          </p:cNvPicPr>
          <p:nvPr>
            <p:ph type="pic" sz="quarter" idx="15"/>
          </p:nvPr>
        </p:nvPicPr>
        <p:blipFill rotWithShape="1">
          <a:blip r:embed="rId2">
            <a:extLst>
              <a:ext uri="{28A0092B-C50C-407E-A947-70E740481C1C}">
                <a14:useLocalDpi xmlns:a14="http://schemas.microsoft.com/office/drawing/2010/main" val="0"/>
              </a:ext>
            </a:extLst>
          </a:blip>
          <a:srcRect/>
          <a:stretch/>
        </p:blipFill>
        <p:spPr/>
      </p:pic>
      <p:sp>
        <p:nvSpPr>
          <p:cNvPr id="2" name="Title 1">
            <a:extLst>
              <a:ext uri="{FF2B5EF4-FFF2-40B4-BE49-F238E27FC236}">
                <a16:creationId xmlns:a16="http://schemas.microsoft.com/office/drawing/2014/main" id="{2FF535A0-9A52-40AD-972C-D0F96C905295}"/>
              </a:ext>
            </a:extLst>
          </p:cNvPr>
          <p:cNvSpPr>
            <a:spLocks noGrp="1"/>
          </p:cNvSpPr>
          <p:nvPr>
            <p:ph type="ctrTitle"/>
          </p:nvPr>
        </p:nvSpPr>
        <p:spPr>
          <a:xfrm rot="840000">
            <a:off x="7260528" y="2998134"/>
            <a:ext cx="4851352" cy="1298505"/>
          </a:xfrm>
        </p:spPr>
        <p:txBody>
          <a:bodyPr>
            <a:normAutofit/>
          </a:bodyPr>
          <a:lstStyle/>
          <a:p>
            <a:pPr algn="ctr" rtl="1"/>
            <a:r>
              <a:rPr lang="ar-EG" sz="2800" dirty="0">
                <a:solidFill>
                  <a:schemeClr val="tx1"/>
                </a:solidFill>
                <a:latin typeface="Arial" panose="020B0604020202020204" pitchFamily="34" charset="0"/>
                <a:cs typeface="Arial" panose="020B0604020202020204" pitchFamily="34" charset="0"/>
              </a:rPr>
              <a:t>يضع 6 أوتاد على لوحة الأوتاد. </a:t>
            </a:r>
            <a:endParaRPr lang="ru-RU" sz="2800" dirty="0">
              <a:solidFill>
                <a:schemeClr val="tx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4E0FD7FD-E53D-4B54-A23B-373352D9EA19}"/>
              </a:ext>
            </a:extLst>
          </p:cNvPr>
          <p:cNvSpPr txBox="1"/>
          <p:nvPr/>
        </p:nvSpPr>
        <p:spPr>
          <a:xfrm rot="622950">
            <a:off x="8796017" y="5369388"/>
            <a:ext cx="2402559" cy="369332"/>
          </a:xfrm>
          <a:prstGeom prst="rect">
            <a:avLst/>
          </a:prstGeom>
          <a:noFill/>
        </p:spPr>
        <p:txBody>
          <a:bodyPr wrap="square">
            <a:spAutoFit/>
          </a:bodyPr>
          <a:lstStyle/>
          <a:p>
            <a:pPr algn="ctr"/>
            <a:r>
              <a:rPr lang="ar-EG" dirty="0">
                <a:solidFill>
                  <a:schemeClr val="bg1"/>
                </a:solidFill>
              </a:rPr>
              <a:t>المجال الوظيفى </a:t>
            </a:r>
            <a:endParaRPr lang="en-US" dirty="0">
              <a:solidFill>
                <a:schemeClr val="bg1"/>
              </a:solidFill>
            </a:endParaRPr>
          </a:p>
        </p:txBody>
      </p:sp>
    </p:spTree>
    <p:extLst>
      <p:ext uri="{BB962C8B-B14F-4D97-AF65-F5344CB8AC3E}">
        <p14:creationId xmlns:p14="http://schemas.microsoft.com/office/powerpoint/2010/main" val="2243528733"/>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3753130" y="554691"/>
            <a:ext cx="4685739" cy="832104"/>
          </a:xfrm>
        </p:spPr>
        <p:txBody>
          <a:bodyPr>
            <a:normAutofit/>
          </a:bodyPr>
          <a:lstStyle/>
          <a:p>
            <a:pPr algn="ctr"/>
            <a:r>
              <a:rPr lang="ar-EG" sz="2000" b="1" dirty="0">
                <a:latin typeface="Sakkal Majalla" panose="02000000000000000000" pitchFamily="2" charset="-78"/>
                <a:cs typeface="Sakkal Majalla" panose="02000000000000000000" pitchFamily="2" charset="-78"/>
              </a:rPr>
              <a:t>يضع 6 أوتاد على لوحة الأوتاد. </a:t>
            </a:r>
            <a:endParaRPr lang="en-US" dirty="0">
              <a:latin typeface="Sakkal Majalla" panose="02000000000000000000" pitchFamily="2" charset="-78"/>
              <a:cs typeface="Sakkal Majalla" panose="02000000000000000000" pitchFamily="2" charset="-78"/>
            </a:endParaRP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3" name="Picture 2" descr="A book sitting on top of a wooden table&#10;&#10;Description automatically generated">
            <a:extLst>
              <a:ext uri="{FF2B5EF4-FFF2-40B4-BE49-F238E27FC236}">
                <a16:creationId xmlns:a16="http://schemas.microsoft.com/office/drawing/2014/main" id="{3D242526-1C77-4175-9C13-D3062BDD3C44}"/>
              </a:ext>
            </a:extLst>
          </p:cNvPr>
          <p:cNvPicPr>
            <a:picLocks noChangeAspect="1"/>
          </p:cNvPicPr>
          <p:nvPr/>
        </p:nvPicPr>
        <p:blipFill rotWithShape="1">
          <a:blip r:embed="rId2">
            <a:extLst>
              <a:ext uri="{28A0092B-C50C-407E-A947-70E740481C1C}">
                <a14:useLocalDpi xmlns:a14="http://schemas.microsoft.com/office/drawing/2010/main" val="0"/>
              </a:ext>
            </a:extLst>
          </a:blip>
          <a:srcRect l="-1" t="1407" r="-457" b="1235"/>
          <a:stretch/>
        </p:blipFill>
        <p:spPr>
          <a:xfrm>
            <a:off x="4192717" y="1778504"/>
            <a:ext cx="3806564" cy="3721147"/>
          </a:xfrm>
          <a:prstGeom prst="rect">
            <a:avLst/>
          </a:prstGeom>
        </p:spPr>
      </p:pic>
    </p:spTree>
    <p:extLst>
      <p:ext uri="{BB962C8B-B14F-4D97-AF65-F5344CB8AC3E}">
        <p14:creationId xmlns:p14="http://schemas.microsoft.com/office/powerpoint/2010/main" val="3076038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3612271" y="320484"/>
            <a:ext cx="4685739" cy="832104"/>
          </a:xfrm>
        </p:spPr>
        <p:txBody>
          <a:bodyPr>
            <a:normAutofit/>
          </a:bodyPr>
          <a:lstStyle/>
          <a:p>
            <a:pPr algn="ctr"/>
            <a:r>
              <a:rPr lang="ar-EG" sz="2000" b="1" dirty="0">
                <a:latin typeface="Sakkal Majalla" panose="02000000000000000000" pitchFamily="2" charset="-78"/>
                <a:cs typeface="Sakkal Majalla" panose="02000000000000000000" pitchFamily="2" charset="-78"/>
              </a:rPr>
              <a:t>يضع 6 أوتاد على لوحة الأوتاد. </a:t>
            </a:r>
            <a:endParaRPr lang="en-US" dirty="0">
              <a:latin typeface="Sakkal Majalla" panose="02000000000000000000" pitchFamily="2" charset="-78"/>
              <a:cs typeface="Sakkal Majalla" panose="02000000000000000000" pitchFamily="2" charset="-78"/>
            </a:endParaRP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Rounded Rectangle 8"/>
          <p:cNvSpPr/>
          <p:nvPr/>
        </p:nvSpPr>
        <p:spPr>
          <a:xfrm>
            <a:off x="4254107" y="3501298"/>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dirty="0"/>
          </a:p>
        </p:txBody>
      </p:sp>
      <p:sp>
        <p:nvSpPr>
          <p:cNvPr id="10" name="Rectangle 9"/>
          <p:cNvSpPr/>
          <p:nvPr/>
        </p:nvSpPr>
        <p:spPr>
          <a:xfrm>
            <a:off x="4429711" y="3523252"/>
            <a:ext cx="3425489" cy="276999"/>
          </a:xfrm>
          <a:prstGeom prst="rect">
            <a:avLst/>
          </a:prstGeom>
        </p:spPr>
        <p:txBody>
          <a:bodyPr wrap="none">
            <a:spAutoFit/>
          </a:bodyPr>
          <a:lstStyle/>
          <a:p>
            <a:pPr lvl="0" algn="r" rtl="1">
              <a:defRPr/>
            </a:pPr>
            <a:r>
              <a:rPr lang="en-US" sz="1200" dirty="0">
                <a:solidFill>
                  <a:schemeClr val="accent1">
                    <a:lumMod val="50000"/>
                  </a:schemeClr>
                </a:solidFill>
                <a:latin typeface="Arial" panose="020B0604020202020204" pitchFamily="34" charset="0"/>
                <a:cs typeface="Arial" panose="020B0604020202020204" pitchFamily="34" charset="0"/>
              </a:rPr>
              <a:t>https://www.youtube.com/watch?v=t5-8yQytLe8</a:t>
            </a:r>
            <a:endParaRPr lang="ar-SA" sz="1200" dirty="0">
              <a:solidFill>
                <a:schemeClr val="accent1">
                  <a:lumMod val="50000"/>
                </a:schemeClr>
              </a:solidFill>
              <a:latin typeface="Arial" panose="020B0604020202020204" pitchFamily="34" charset="0"/>
            </a:endParaRPr>
          </a:p>
        </p:txBody>
      </p:sp>
      <p:pic>
        <p:nvPicPr>
          <p:cNvPr id="3074" name="Picture 2" descr="فورى_العيد لعبة عمود الحلقات الخشبى... - Assiut Montessori Toys ...">
            <a:extLst>
              <a:ext uri="{FF2B5EF4-FFF2-40B4-BE49-F238E27FC236}">
                <a16:creationId xmlns:a16="http://schemas.microsoft.com/office/drawing/2014/main" id="{7AF0C63B-101B-4375-A305-FD4A74D8CCB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0837"/>
          <a:stretch/>
        </p:blipFill>
        <p:spPr bwMode="auto">
          <a:xfrm>
            <a:off x="3612271" y="1697510"/>
            <a:ext cx="4819858" cy="455282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5947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3667289" y="353900"/>
            <a:ext cx="4685739" cy="673856"/>
          </a:xfrm>
        </p:spPr>
        <p:txBody>
          <a:bodyPr>
            <a:normAutofit/>
          </a:bodyPr>
          <a:lstStyle/>
          <a:p>
            <a:pPr algn="ctr"/>
            <a:r>
              <a:rPr lang="ar-EG" sz="2000" b="1" dirty="0">
                <a:latin typeface="Sakkal Majalla" panose="02000000000000000000" pitchFamily="2" charset="-78"/>
                <a:cs typeface="Sakkal Majalla" panose="02000000000000000000" pitchFamily="2" charset="-78"/>
              </a:rPr>
              <a:t>يضع 6 أوتاد على لوحة الأوتاد. </a:t>
            </a:r>
            <a:endParaRPr lang="en-US" dirty="0">
              <a:latin typeface="Sakkal Majalla" panose="02000000000000000000" pitchFamily="2" charset="-78"/>
              <a:cs typeface="Sakkal Majalla" panose="02000000000000000000" pitchFamily="2" charset="-78"/>
            </a:endParaRP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7172" name="Picture 4">
            <a:extLst>
              <a:ext uri="{FF2B5EF4-FFF2-40B4-BE49-F238E27FC236}">
                <a16:creationId xmlns:a16="http://schemas.microsoft.com/office/drawing/2014/main" id="{B88081AD-39B2-4FB5-91CD-07951F6EA1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3273" y="1364974"/>
            <a:ext cx="6690483" cy="485885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7742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351140588"/>
              </p:ext>
            </p:extLst>
          </p:nvPr>
        </p:nvGraphicFramePr>
        <p:xfrm>
          <a:off x="675861" y="224444"/>
          <a:ext cx="11384594" cy="6512174"/>
        </p:xfrm>
        <a:graphic>
          <a:graphicData uri="http://schemas.openxmlformats.org/drawingml/2006/table">
            <a:tbl>
              <a:tblPr firstRow="1" bandRow="1">
                <a:tableStyleId>{5940675A-B579-460E-94D1-54222C63F5DA}</a:tableStyleId>
              </a:tblPr>
              <a:tblGrid>
                <a:gridCol w="3776573">
                  <a:extLst>
                    <a:ext uri="{9D8B030D-6E8A-4147-A177-3AD203B41FA5}">
                      <a16:colId xmlns:a16="http://schemas.microsoft.com/office/drawing/2014/main" val="20000"/>
                    </a:ext>
                  </a:extLst>
                </a:gridCol>
                <a:gridCol w="3413704">
                  <a:extLst>
                    <a:ext uri="{9D8B030D-6E8A-4147-A177-3AD203B41FA5}">
                      <a16:colId xmlns:a16="http://schemas.microsoft.com/office/drawing/2014/main" val="2032493190"/>
                    </a:ext>
                  </a:extLst>
                </a:gridCol>
                <a:gridCol w="2907879">
                  <a:extLst>
                    <a:ext uri="{9D8B030D-6E8A-4147-A177-3AD203B41FA5}">
                      <a16:colId xmlns:a16="http://schemas.microsoft.com/office/drawing/2014/main" val="4078435238"/>
                    </a:ext>
                  </a:extLst>
                </a:gridCol>
                <a:gridCol w="1286438">
                  <a:extLst>
                    <a:ext uri="{9D8B030D-6E8A-4147-A177-3AD203B41FA5}">
                      <a16:colId xmlns:a16="http://schemas.microsoft.com/office/drawing/2014/main" val="20001"/>
                    </a:ext>
                  </a:extLst>
                </a:gridCol>
              </a:tblGrid>
              <a:tr h="462492">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err="1" smtClean="0">
                          <a:latin typeface="Sakkal Majalla" panose="02000000000000000000" pitchFamily="2" charset="-78"/>
                          <a:cs typeface="Sakkal Majalla" panose="02000000000000000000" pitchFamily="2" charset="-78"/>
                        </a:rPr>
                        <a:t>المراجعة:أ</a:t>
                      </a:r>
                      <a:r>
                        <a:rPr lang="ar-AE" sz="1200" b="1" dirty="0" smtClean="0">
                          <a:latin typeface="Sakkal Majalla" panose="02000000000000000000" pitchFamily="2" charset="-78"/>
                          <a:cs typeface="Sakkal Majalla" panose="02000000000000000000" pitchFamily="2" charset="-78"/>
                        </a:rPr>
                        <a:t>. </a:t>
                      </a:r>
                      <a:r>
                        <a:rPr lang="ar-AE" sz="1200" b="1" dirty="0">
                          <a:latin typeface="Sakkal Majalla" panose="02000000000000000000" pitchFamily="2" charset="-78"/>
                          <a:cs typeface="Sakkal Majalla" panose="02000000000000000000" pitchFamily="2" charset="-78"/>
                        </a:rPr>
                        <a:t>جمعه شعيب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الإعداد :</a:t>
                      </a:r>
                      <a:r>
                        <a:rPr lang="ar-EG" sz="1200" b="1" dirty="0">
                          <a:latin typeface="Sakkal Majalla" panose="02000000000000000000" pitchFamily="2" charset="-78"/>
                          <a:cs typeface="Sakkal Majalla" panose="02000000000000000000" pitchFamily="2" charset="-78"/>
                        </a:rPr>
                        <a:t> وفاء بخيت بولس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fontAlgn="ctr"/>
                      <a:r>
                        <a:rPr lang="ar-EG" sz="1200" b="1" i="0" u="none" strike="noStrike" dirty="0">
                          <a:solidFill>
                            <a:srgbClr val="000000"/>
                          </a:solidFill>
                          <a:effectLst/>
                          <a:latin typeface="Sakkal Majalla" panose="02000000000000000000" pitchFamily="2" charset="-78"/>
                          <a:cs typeface="Sakkal Majalla" panose="02000000000000000000" pitchFamily="2" charset="-78"/>
                        </a:rPr>
                        <a:t> </a:t>
                      </a:r>
                      <a:r>
                        <a:rPr lang="ar-AE" sz="1200" b="1" i="0" u="none" strike="noStrike" dirty="0">
                          <a:solidFill>
                            <a:srgbClr val="000000"/>
                          </a:solidFill>
                          <a:effectLst/>
                          <a:latin typeface="Sakkal Majalla" panose="02000000000000000000" pitchFamily="2" charset="-78"/>
                          <a:cs typeface="Sakkal Majalla" panose="02000000000000000000" pitchFamily="2" charset="-78"/>
                        </a:rPr>
                        <a:t>يضع 6 أوتاد على لوحة الأوتاد. </a:t>
                      </a:r>
                      <a:endParaRPr lang="en-US" sz="1200" b="1" i="0" u="none" strike="noStrike" dirty="0" smtClean="0">
                        <a:solidFill>
                          <a:srgbClr val="000000"/>
                        </a:solidFill>
                        <a:effectLst/>
                        <a:latin typeface="Sakkal Majalla" panose="02000000000000000000" pitchFamily="2" charset="-78"/>
                        <a:cs typeface="Sakkal Majalla" panose="02000000000000000000" pitchFamily="2" charset="-78"/>
                      </a:endParaRPr>
                    </a:p>
                    <a:p>
                      <a:pPr marL="0" marR="0" lvl="0" indent="0" algn="ctr" defTabSz="914400" rtl="1" eaLnBrk="1" fontAlgn="ctr" latinLnBrk="0" hangingPunct="1">
                        <a:lnSpc>
                          <a:spcPct val="100000"/>
                        </a:lnSpc>
                        <a:spcBef>
                          <a:spcPts val="0"/>
                        </a:spcBef>
                        <a:spcAft>
                          <a:spcPts val="0"/>
                        </a:spcAft>
                        <a:buClrTx/>
                        <a:buSzTx/>
                        <a:buFontTx/>
                        <a:buNone/>
                        <a:tabLst/>
                        <a:defRPr/>
                      </a:pPr>
                      <a:r>
                        <a:rPr lang="ar-AE" sz="1200" b="1" i="0" u="none" strike="noStrike" dirty="0" smtClean="0">
                          <a:solidFill>
                            <a:srgbClr val="FF0000"/>
                          </a:solidFill>
                          <a:effectLst/>
                          <a:latin typeface="Sakkal Majalla" panose="02000000000000000000" pitchFamily="2" charset="-78"/>
                          <a:cs typeface="Sakkal Majalla" panose="02000000000000000000" pitchFamily="2" charset="-78"/>
                        </a:rPr>
                        <a:t>رقم الهدف :(</a:t>
                      </a:r>
                      <a:r>
                        <a:rPr lang="en-US" sz="1200" b="1" i="0" u="none" strike="noStrike" smtClean="0">
                          <a:solidFill>
                            <a:srgbClr val="FF0000"/>
                          </a:solidFill>
                          <a:effectLst/>
                          <a:latin typeface="Sakkal Majalla" panose="02000000000000000000" pitchFamily="2" charset="-78"/>
                          <a:cs typeface="Sakkal Majalla" panose="02000000000000000000" pitchFamily="2" charset="-78"/>
                        </a:rPr>
                        <a:t>1136</a:t>
                      </a:r>
                      <a:r>
                        <a:rPr lang="ar-AE" sz="1200" b="1" i="0" u="none" strike="noStrike" baseline="0" smtClean="0">
                          <a:solidFill>
                            <a:srgbClr val="FF0000"/>
                          </a:solidFill>
                          <a:effectLst/>
                          <a:latin typeface="Sakkal Majalla" panose="02000000000000000000" pitchFamily="2" charset="-78"/>
                          <a:cs typeface="Sakkal Majalla" panose="02000000000000000000" pitchFamily="2" charset="-78"/>
                        </a:rPr>
                        <a:t>)</a:t>
                      </a:r>
                      <a:r>
                        <a:rPr lang="ar-AE" sz="1200" b="1" i="0" u="none" strike="noStrike" smtClean="0">
                          <a:solidFill>
                            <a:srgbClr val="FF0000"/>
                          </a:solidFill>
                          <a:effectLst/>
                          <a:latin typeface="Sakkal Majalla" panose="02000000000000000000" pitchFamily="2" charset="-78"/>
                          <a:cs typeface="Sakkal Majalla" panose="02000000000000000000" pitchFamily="2" charset="-78"/>
                        </a:rPr>
                        <a:t>  </a:t>
                      </a:r>
                    </a:p>
                    <a:p>
                      <a:pPr algn="ctr" rtl="1" fontAlgn="ctr"/>
                      <a:endParaRPr lang="ar-AE" sz="1200" b="1" i="0" u="none" strike="noStrike" dirty="0">
                        <a:solidFill>
                          <a:srgbClr val="000000"/>
                        </a:solidFill>
                        <a:effectLst/>
                        <a:latin typeface="Sakkal Majalla" panose="02000000000000000000" pitchFamily="2" charset="-78"/>
                        <a:cs typeface="Sakkal Majalla" panose="02000000000000000000" pitchFamily="2" charset="-78"/>
                      </a:endParaRP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8540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الفئة العمرية:</a:t>
                      </a:r>
                      <a:r>
                        <a:rPr lang="ar-EG" sz="1200" b="1" dirty="0">
                          <a:latin typeface="Sakkal Majalla" panose="02000000000000000000" pitchFamily="2" charset="-78"/>
                          <a:cs typeface="Sakkal Majalla" panose="02000000000000000000" pitchFamily="2" charset="-78"/>
                        </a:rPr>
                        <a:t> 10-11 سنة </a:t>
                      </a:r>
                      <a:endParaRPr lang="ar-AE"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مستوى الشدة: متوسطة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فئة الإعاقة : الاعاقة الذهنية</a:t>
                      </a:r>
                      <a:r>
                        <a:rPr lang="en-US" sz="1200" b="1" baseline="0" dirty="0">
                          <a:latin typeface="Sakkal Majalla" panose="02000000000000000000" pitchFamily="2" charset="-78"/>
                          <a:cs typeface="Sakkal Majalla" panose="02000000000000000000" pitchFamily="2" charset="-78"/>
                        </a:rPr>
                        <a:t>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بيانات 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628275"/>
                  </a:ext>
                </a:extLst>
              </a:tr>
              <a:tr h="5568603">
                <a:tc gridSpan="3">
                  <a:txBody>
                    <a:bodyPr/>
                    <a:lstStyle/>
                    <a:p>
                      <a:pPr algn="r" rtl="1"/>
                      <a:r>
                        <a:rPr lang="ar-EG" sz="1400" b="1" dirty="0">
                          <a:solidFill>
                            <a:srgbClr val="FF0000"/>
                          </a:solidFill>
                          <a:latin typeface="Sakkal Majalla" panose="02000000000000000000" pitchFamily="2" charset="-78"/>
                          <a:cs typeface="Akhbar MT" pitchFamily="2" charset="-78"/>
                        </a:rPr>
                        <a:t>درس :الاوتاد </a:t>
                      </a:r>
                    </a:p>
                    <a:p>
                      <a:pPr algn="r" rtl="1"/>
                      <a:r>
                        <a:rPr lang="ar-EG" sz="1400" dirty="0">
                          <a:solidFill>
                            <a:srgbClr val="FF0000"/>
                          </a:solidFill>
                          <a:latin typeface="Sanskrit Text" panose="020B0502040204020203" pitchFamily="18" charset="0"/>
                          <a:cs typeface="Akhbar MT" pitchFamily="2" charset="-78"/>
                        </a:rPr>
                        <a:t>الهدف :يضع 6 أوتاد على لوحة الأوتاد. </a:t>
                      </a:r>
                    </a:p>
                    <a:p>
                      <a:pPr algn="r" rtl="1"/>
                      <a:r>
                        <a:rPr lang="ar-EG" sz="1400" b="0" i="0" u="none" kern="1200" baseline="0" dirty="0">
                          <a:solidFill>
                            <a:srgbClr val="FF0000"/>
                          </a:solidFill>
                          <a:effectLst/>
                          <a:latin typeface="Sanskrit Text" panose="020B0502040204020203" pitchFamily="18" charset="0"/>
                          <a:ea typeface="+mn-ea"/>
                          <a:cs typeface="Akhbar MT" pitchFamily="2" charset="-78"/>
                        </a:rPr>
                        <a:t>قصة :برج الخليفة .</a:t>
                      </a:r>
                      <a:endParaRPr lang="ar-EG" sz="1400" b="0" i="0" u="none" kern="1200" baseline="0" dirty="0">
                        <a:solidFill>
                          <a:schemeClr val="tx1"/>
                        </a:solidFill>
                        <a:effectLst/>
                        <a:latin typeface="+mn-lt"/>
                        <a:ea typeface="+mn-ea"/>
                        <a:cs typeface="+mn-cs"/>
                      </a:endParaRPr>
                    </a:p>
                    <a:p>
                      <a:pPr algn="r" rtl="1"/>
                      <a:r>
                        <a:rPr lang="ar-EG" sz="1400" b="1" u="none" baseline="0" dirty="0">
                          <a:latin typeface="Sakkal Majalla" panose="02000000000000000000" pitchFamily="2" charset="-78"/>
                          <a:cs typeface="Sakkal Majalla" panose="02000000000000000000" pitchFamily="2" charset="-78"/>
                        </a:rPr>
                        <a:t>سأل فاطمة خلبفة أين ذهبت فى الأجازة فقال خليفة لقد ذهبت الى برج خليفة  وماذا رأيت هناك </a:t>
                      </a:r>
                    </a:p>
                    <a:p>
                      <a:pPr algn="r"/>
                      <a:r>
                        <a:rPr lang="ar-EG" sz="1200" b="0" i="0" kern="1200" dirty="0">
                          <a:solidFill>
                            <a:schemeClr val="tx1"/>
                          </a:solidFill>
                          <a:effectLst/>
                          <a:latin typeface="+mn-lt"/>
                          <a:ea typeface="+mn-ea"/>
                          <a:cs typeface="+mn-cs"/>
                        </a:rPr>
                        <a:t>لقد أصبح برج خليفة هو أطول برج في العالم ؛ لذلك يتميز بأنه يضم أعلى مسجد ، وأعلى حوض سباحة ، كما يحتوي على أعلى مطعم ، وأعلى غرفة مشاهدة متاحة للمواطنين ، يُعتبر برج خليفة أول مدينة عمودية متناسقة في العالم ؛ ولقد استهلك الكثير من المواد المختلفة في بناءه من الفولاذ ، والزجاج ، وكمية هائلة من الأسمنت كانت لتكفي لرصف الطريق من دبي إلى دمشق .</a:t>
                      </a:r>
                    </a:p>
                    <a:p>
                      <a:pPr algn="r"/>
                      <a:r>
                        <a:rPr lang="ar-EG" sz="1200" b="0" i="0" kern="1200" dirty="0">
                          <a:solidFill>
                            <a:schemeClr val="tx1"/>
                          </a:solidFill>
                          <a:effectLst/>
                          <a:latin typeface="+mn-lt"/>
                          <a:ea typeface="+mn-ea"/>
                          <a:cs typeface="+mn-cs"/>
                        </a:rPr>
                        <a:t>حاز برج خليفة على أرقام قياسية عدة ؛ حيث هو الأطول في العالم من حيث الارتفاع ؛ فأصبح أطول بناء قام بإنجازه الإنسان ؛ وهو المبنى الذي يحتوي على أكثر عدد من الطوابق ، وبه أعلى مسجد في العالم ، وأيضًا أعلى مصعد يسير بأقصى سرعة البرج قد أخذ شهرة واسعة جدا لتكافئ مع عظمته الإنشائية .</a:t>
                      </a: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rtl="1"/>
                      <a:endParaRPr lang="ar-AE" sz="1600" b="1" dirty="0">
                        <a:latin typeface="Sakkal Majalla" panose="02000000000000000000" pitchFamily="2" charset="-78"/>
                        <a:cs typeface="Sakkal Majalla" panose="02000000000000000000" pitchFamily="2" charset="-78"/>
                      </a:endParaRPr>
                    </a:p>
                    <a:p>
                      <a:pPr algn="ctr" rtl="1"/>
                      <a:r>
                        <a:rPr lang="ar-AE" sz="1600" b="1" dirty="0">
                          <a:latin typeface="Sakkal Majalla" panose="02000000000000000000" pitchFamily="2" charset="-78"/>
                          <a:cs typeface="Sakkal Majalla" panose="02000000000000000000" pitchFamily="2" charset="-78"/>
                        </a:rPr>
                        <a:t>كتاب</a:t>
                      </a:r>
                      <a:r>
                        <a:rPr lang="ar-AE" sz="1600" b="1" baseline="0" dirty="0">
                          <a:latin typeface="Sakkal Majalla" panose="02000000000000000000" pitchFamily="2" charset="-78"/>
                          <a:cs typeface="Sakkal Majalla" panose="02000000000000000000" pitchFamily="2" charset="-78"/>
                        </a:rPr>
                        <a:t> الطالب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F81D01CF-05FC-40DD-9306-5E37CEF60A8F}" type="datetime3">
              <a:rPr lang="en-US" smtClean="0"/>
              <a:pPr/>
              <a:t>23 August 2020</a:t>
            </a:fld>
            <a:endParaRPr lang="en-GB"/>
          </a:p>
        </p:txBody>
      </p:sp>
      <p:sp>
        <p:nvSpPr>
          <p:cNvPr id="15" name="Slide Number Placeholder 14"/>
          <p:cNvSpPr>
            <a:spLocks noGrp="1"/>
          </p:cNvSpPr>
          <p:nvPr>
            <p:ph type="sldNum" sz="quarter" idx="12"/>
          </p:nvPr>
        </p:nvSpPr>
        <p:spPr>
          <a:xfrm>
            <a:off x="7858541" y="5951183"/>
            <a:ext cx="2743200" cy="365125"/>
          </a:xfrm>
        </p:spPr>
        <p:txBody>
          <a:bodyPr/>
          <a:lstStyle/>
          <a:p>
            <a:endParaRPr lang="en-GB" dirty="0"/>
          </a:p>
        </p:txBody>
      </p:sp>
      <p:pic>
        <p:nvPicPr>
          <p:cNvPr id="4" name="Picture 3" descr="A bridge over a body of water&#10;&#10;Description automatically generated">
            <a:extLst>
              <a:ext uri="{FF2B5EF4-FFF2-40B4-BE49-F238E27FC236}">
                <a16:creationId xmlns:a16="http://schemas.microsoft.com/office/drawing/2014/main" id="{EFA39BBB-9771-46E7-BFA4-A32CC5F10DAA}"/>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 xmlns:a1611="http://schemas.microsoft.com/office/drawing/2016/11/main" r:id="rId4"/>
              </a:ext>
            </a:extLst>
          </a:blip>
          <a:stretch>
            <a:fillRect/>
          </a:stretch>
        </p:blipFill>
        <p:spPr>
          <a:xfrm>
            <a:off x="1974573" y="2782669"/>
            <a:ext cx="2358888" cy="3538332"/>
          </a:xfrm>
          <a:prstGeom prst="rect">
            <a:avLst/>
          </a:prstGeom>
          <a:ln>
            <a:noFill/>
          </a:ln>
          <a:effectLst>
            <a:outerShdw blurRad="292100" dist="139700" dir="2700000" algn="tl" rotWithShape="0">
              <a:srgbClr val="333333">
                <a:alpha val="65000"/>
              </a:srgbClr>
            </a:outerShdw>
          </a:effectLst>
        </p:spPr>
      </p:pic>
      <p:sp>
        <p:nvSpPr>
          <p:cNvPr id="5" name="TextBox 4">
            <a:extLst>
              <a:ext uri="{FF2B5EF4-FFF2-40B4-BE49-F238E27FC236}">
                <a16:creationId xmlns:a16="http://schemas.microsoft.com/office/drawing/2014/main" id="{20BDAFE8-0807-4CCA-916F-3E1EB3E5CBA9}"/>
              </a:ext>
            </a:extLst>
          </p:cNvPr>
          <p:cNvSpPr txBox="1"/>
          <p:nvPr/>
        </p:nvSpPr>
        <p:spPr>
          <a:xfrm>
            <a:off x="3498573" y="6503867"/>
            <a:ext cx="1219200" cy="646331"/>
          </a:xfrm>
          <a:prstGeom prst="rect">
            <a:avLst/>
          </a:prstGeom>
          <a:noFill/>
        </p:spPr>
        <p:txBody>
          <a:bodyPr wrap="square" rtlCol="0">
            <a:spAutoFit/>
          </a:bodyPr>
          <a:lstStyle/>
          <a:p>
            <a:r>
              <a:rPr lang="en-US" sz="900">
                <a:hlinkClick r:id="rId4" tooltip="https://ar.wikipedia.org/wiki/%D8%A8%D8%B1%D8%AC_%D8%AE%D9%84%D9%8A%D9%81%D8%A9"/>
              </a:rPr>
              <a:t>This Photo</a:t>
            </a:r>
            <a:r>
              <a:rPr lang="en-US" sz="900"/>
              <a:t> by Unknown Author is licensed under </a:t>
            </a:r>
            <a:r>
              <a:rPr lang="en-US" sz="900">
                <a:hlinkClick r:id="rId5" tooltip="https://creativecommons.org/licenses/by-sa/3.0/"/>
              </a:rPr>
              <a:t>CC BY-SA</a:t>
            </a:r>
            <a:endParaRPr lang="en-US" sz="900"/>
          </a:p>
        </p:txBody>
      </p:sp>
    </p:spTree>
    <p:extLst>
      <p:ext uri="{BB962C8B-B14F-4D97-AF65-F5344CB8AC3E}">
        <p14:creationId xmlns:p14="http://schemas.microsoft.com/office/powerpoint/2010/main" val="3973422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130719870"/>
              </p:ext>
            </p:extLst>
          </p:nvPr>
        </p:nvGraphicFramePr>
        <p:xfrm>
          <a:off x="675861" y="224444"/>
          <a:ext cx="11384594" cy="6416501"/>
        </p:xfrm>
        <a:graphic>
          <a:graphicData uri="http://schemas.openxmlformats.org/drawingml/2006/table">
            <a:tbl>
              <a:tblPr firstRow="1" bandRow="1">
                <a:tableStyleId>{5940675A-B579-460E-94D1-54222C63F5DA}</a:tableStyleId>
              </a:tblPr>
              <a:tblGrid>
                <a:gridCol w="3776573">
                  <a:extLst>
                    <a:ext uri="{9D8B030D-6E8A-4147-A177-3AD203B41FA5}">
                      <a16:colId xmlns:a16="http://schemas.microsoft.com/office/drawing/2014/main" val="20000"/>
                    </a:ext>
                  </a:extLst>
                </a:gridCol>
                <a:gridCol w="3413704">
                  <a:extLst>
                    <a:ext uri="{9D8B030D-6E8A-4147-A177-3AD203B41FA5}">
                      <a16:colId xmlns:a16="http://schemas.microsoft.com/office/drawing/2014/main" val="2032493190"/>
                    </a:ext>
                  </a:extLst>
                </a:gridCol>
                <a:gridCol w="2907879">
                  <a:extLst>
                    <a:ext uri="{9D8B030D-6E8A-4147-A177-3AD203B41FA5}">
                      <a16:colId xmlns:a16="http://schemas.microsoft.com/office/drawing/2014/main" val="4078435238"/>
                    </a:ext>
                  </a:extLst>
                </a:gridCol>
                <a:gridCol w="1286438">
                  <a:extLst>
                    <a:ext uri="{9D8B030D-6E8A-4147-A177-3AD203B41FA5}">
                      <a16:colId xmlns:a16="http://schemas.microsoft.com/office/drawing/2014/main" val="20001"/>
                    </a:ext>
                  </a:extLst>
                </a:gridCol>
              </a:tblGrid>
              <a:tr h="462492">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smtClean="0">
                          <a:latin typeface="Sakkal Majalla" panose="02000000000000000000" pitchFamily="2" charset="-78"/>
                          <a:cs typeface="Sakkal Majalla" panose="02000000000000000000" pitchFamily="2" charset="-78"/>
                        </a:rPr>
                        <a:t>المراجعة </a:t>
                      </a:r>
                      <a:r>
                        <a:rPr lang="ar-AE" sz="1200" b="1" dirty="0">
                          <a:latin typeface="Sakkal Majalla" panose="02000000000000000000" pitchFamily="2" charset="-78"/>
                          <a:cs typeface="Sakkal Majalla" panose="02000000000000000000" pitchFamily="2" charset="-78"/>
                        </a:rPr>
                        <a:t>أ. جمعه شعيب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الإعداد :</a:t>
                      </a:r>
                      <a:r>
                        <a:rPr lang="ar-EG" sz="1200" b="1" dirty="0">
                          <a:latin typeface="Sakkal Majalla" panose="02000000000000000000" pitchFamily="2" charset="-78"/>
                          <a:cs typeface="Sakkal Majalla" panose="02000000000000000000" pitchFamily="2" charset="-78"/>
                        </a:rPr>
                        <a:t> وفاء بخيت بولس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fontAlgn="ctr"/>
                      <a:r>
                        <a:rPr lang="ar-EG" sz="1200" b="1" i="0" u="none" strike="noStrike" dirty="0">
                          <a:solidFill>
                            <a:srgbClr val="000000"/>
                          </a:solidFill>
                          <a:effectLst/>
                          <a:latin typeface="Sakkal Majalla" panose="02000000000000000000" pitchFamily="2" charset="-78"/>
                          <a:cs typeface="Sakkal Majalla" panose="02000000000000000000" pitchFamily="2" charset="-78"/>
                        </a:rPr>
                        <a:t> </a:t>
                      </a:r>
                      <a:r>
                        <a:rPr lang="ar-AE" sz="1200" b="1" i="0" u="none" strike="noStrike" dirty="0">
                          <a:solidFill>
                            <a:srgbClr val="000000"/>
                          </a:solidFill>
                          <a:effectLst/>
                          <a:latin typeface="Sakkal Majalla" panose="02000000000000000000" pitchFamily="2" charset="-78"/>
                          <a:cs typeface="Sakkal Majalla" panose="02000000000000000000" pitchFamily="2" charset="-78"/>
                        </a:rPr>
                        <a:t>يضع 6 أوتاد على لوحة الأوتاد. </a:t>
                      </a: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8540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الفئة العمرية:</a:t>
                      </a:r>
                      <a:r>
                        <a:rPr lang="ar-EG" sz="1200" b="1" dirty="0">
                          <a:latin typeface="Sakkal Majalla" panose="02000000000000000000" pitchFamily="2" charset="-78"/>
                          <a:cs typeface="Sakkal Majalla" panose="02000000000000000000" pitchFamily="2" charset="-78"/>
                        </a:rPr>
                        <a:t> 10-11 سنة </a:t>
                      </a:r>
                      <a:endParaRPr lang="ar-AE"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مستوى الشدة: متوسطة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فئة الإعاقة : الاعاقة الذهنية</a:t>
                      </a:r>
                      <a:r>
                        <a:rPr lang="en-US" sz="1200" b="1" baseline="0" dirty="0">
                          <a:latin typeface="Sakkal Majalla" panose="02000000000000000000" pitchFamily="2" charset="-78"/>
                          <a:cs typeface="Sakkal Majalla" panose="02000000000000000000" pitchFamily="2" charset="-78"/>
                        </a:rPr>
                        <a:t>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بيانات 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628275"/>
                  </a:ext>
                </a:extLst>
              </a:tr>
              <a:tr h="5568603">
                <a:tc gridSpan="3">
                  <a:txBody>
                    <a:bodyPr/>
                    <a:lstStyle/>
                    <a:p>
                      <a:pPr algn="r" rtl="1"/>
                      <a:r>
                        <a:rPr lang="ar-EG" sz="1400" b="0" dirty="0">
                          <a:solidFill>
                            <a:srgbClr val="FF0000"/>
                          </a:solidFill>
                          <a:latin typeface="Sakkal Majalla" panose="02000000000000000000" pitchFamily="2" charset="-78"/>
                          <a:cs typeface="Akhbar MT" pitchFamily="2" charset="-78"/>
                        </a:rPr>
                        <a:t>درس :</a:t>
                      </a:r>
                      <a:r>
                        <a:rPr lang="ar-EG" sz="1400" b="0" dirty="0">
                          <a:solidFill>
                            <a:srgbClr val="FF0000"/>
                          </a:solidFill>
                          <a:latin typeface="Sanskrit Text" panose="020B0502040204020203" pitchFamily="18" charset="0"/>
                          <a:cs typeface="Akhbar MT" pitchFamily="2" charset="-78"/>
                        </a:rPr>
                        <a:t>يضع 6 أوتاد على لوحة الأوتاد. </a:t>
                      </a:r>
                      <a:endParaRPr lang="ar-EG" sz="1200" b="0" dirty="0">
                        <a:solidFill>
                          <a:srgbClr val="FF0000"/>
                        </a:solidFill>
                        <a:latin typeface="Sanskrit Text" panose="020B0502040204020203" pitchFamily="18" charset="0"/>
                        <a:cs typeface="Akhbar MT" pitchFamily="2" charset="-78"/>
                      </a:endParaRPr>
                    </a:p>
                    <a:p>
                      <a:pPr algn="r" rtl="1"/>
                      <a:r>
                        <a:rPr lang="ar-EG" sz="1200" b="0" dirty="0">
                          <a:solidFill>
                            <a:schemeClr val="tx1"/>
                          </a:solidFill>
                          <a:latin typeface="Sanskrit Text" panose="020B0502040204020203" pitchFamily="18" charset="0"/>
                          <a:cs typeface="Akhbar MT" pitchFamily="2" charset="-78"/>
                        </a:rPr>
                        <a:t>هذا النشاط ينمى العديد من المهارات لدى الطفل : </a:t>
                      </a:r>
                      <a:endParaRPr lang="en-US" sz="1200" b="0" i="0" u="none" kern="1200" baseline="0" dirty="0">
                        <a:solidFill>
                          <a:schemeClr val="tx1"/>
                        </a:solidFill>
                        <a:effectLst/>
                        <a:latin typeface="+mn-lt"/>
                        <a:ea typeface="+mn-ea"/>
                        <a:cs typeface="+mn-cs"/>
                      </a:endParaRPr>
                    </a:p>
                    <a:p>
                      <a:pPr algn="r" fontAlgn="base" latinLnBrk="0"/>
                      <a:r>
                        <a:rPr lang="ar-EG" sz="1200" b="0" i="1" kern="1200" dirty="0">
                          <a:solidFill>
                            <a:srgbClr val="FF0000"/>
                          </a:solidFill>
                          <a:effectLst/>
                          <a:latin typeface="+mn-lt"/>
                          <a:ea typeface="+mn-ea"/>
                          <a:cs typeface="+mn-cs"/>
                        </a:rPr>
                        <a:t>المهارات الحسي الحركي</a:t>
                      </a:r>
                      <a:endParaRPr lang="ar-EG" sz="1200" b="0" i="0" kern="1200" dirty="0">
                        <a:solidFill>
                          <a:srgbClr val="FF0000"/>
                        </a:solidFill>
                        <a:effectLst/>
                        <a:latin typeface="+mn-lt"/>
                        <a:ea typeface="+mn-ea"/>
                        <a:cs typeface="+mn-cs"/>
                      </a:endParaRPr>
                    </a:p>
                    <a:p>
                      <a:pPr algn="r" fontAlgn="base" latinLnBrk="0"/>
                      <a:r>
                        <a:rPr lang="ar-EG" sz="1200" b="0" i="0" kern="1200" dirty="0">
                          <a:solidFill>
                            <a:schemeClr val="tx1"/>
                          </a:solidFill>
                          <a:effectLst/>
                          <a:latin typeface="+mn-lt"/>
                          <a:ea typeface="+mn-ea"/>
                          <a:cs typeface="+mn-cs"/>
                        </a:rPr>
                        <a:t>حواس الإنسان مثل بصر، سمع، لمس وغيرها، فإذا أعطي الطفل لعبة يمسكها بيده ويتعرف عليها وينمي حواسه بحسب اللعبة الموجودة معه.</a:t>
                      </a:r>
                    </a:p>
                    <a:p>
                      <a:pPr algn="r" fontAlgn="base" latinLnBrk="0"/>
                      <a:r>
                        <a:rPr lang="ar-EG" sz="1200" b="0" i="0" kern="1200" dirty="0">
                          <a:solidFill>
                            <a:schemeClr val="tx1"/>
                          </a:solidFill>
                          <a:effectLst/>
                          <a:latin typeface="+mn-lt"/>
                          <a:ea typeface="+mn-ea"/>
                          <a:cs typeface="+mn-cs"/>
                        </a:rPr>
                        <a:t>الألعاب تساعد في تطوير المهارات الحركية لديه</a:t>
                      </a:r>
                    </a:p>
                    <a:p>
                      <a:pPr algn="r" fontAlgn="base" latinLnBrk="0"/>
                      <a:r>
                        <a:rPr lang="ar-EG" sz="1200" b="0" i="0" kern="1200" dirty="0">
                          <a:solidFill>
                            <a:schemeClr val="tx1"/>
                          </a:solidFill>
                          <a:effectLst/>
                          <a:latin typeface="+mn-lt"/>
                          <a:ea typeface="+mn-ea"/>
                          <a:cs typeface="+mn-cs"/>
                        </a:rPr>
                        <a:t>- مهارات حركية كبرى</a:t>
                      </a:r>
                    </a:p>
                    <a:p>
                      <a:pPr algn="r" fontAlgn="base" latinLnBrk="0"/>
                      <a:r>
                        <a:rPr lang="ar-EG" sz="1200" b="0" i="0" kern="1200" dirty="0">
                          <a:solidFill>
                            <a:schemeClr val="tx1"/>
                          </a:solidFill>
                          <a:effectLst/>
                          <a:latin typeface="+mn-lt"/>
                          <a:ea typeface="+mn-ea"/>
                          <a:cs typeface="+mn-cs"/>
                        </a:rPr>
                        <a:t>- مهارات حركية دقيقه</a:t>
                      </a:r>
                    </a:p>
                    <a:p>
                      <a:pPr algn="r" fontAlgn="base" latinLnBrk="0"/>
                      <a:r>
                        <a:rPr lang="ar-EG" sz="1200" b="0" i="0" kern="1200" dirty="0">
                          <a:solidFill>
                            <a:schemeClr val="tx1"/>
                          </a:solidFill>
                          <a:effectLst/>
                          <a:latin typeface="+mn-lt"/>
                          <a:ea typeface="+mn-ea"/>
                          <a:cs typeface="+mn-cs"/>
                        </a:rPr>
                        <a:t>المهارات الكبرى ما يساعد على تطويرها المشي الركض القفز اللعب بالكرة.</a:t>
                      </a:r>
                    </a:p>
                    <a:p>
                      <a:pPr algn="r" fontAlgn="base" latinLnBrk="0"/>
                      <a:r>
                        <a:rPr lang="ar-EG" sz="1200" b="0" i="0" kern="1200" dirty="0">
                          <a:solidFill>
                            <a:schemeClr val="tx1"/>
                          </a:solidFill>
                          <a:effectLst/>
                          <a:latin typeface="+mn-lt"/>
                          <a:ea typeface="+mn-ea"/>
                          <a:cs typeface="+mn-cs"/>
                        </a:rPr>
                        <a:t>والمهارات الدقيقة ما يساعد على نموها وتطورها فعاليات وألعاب يشغل الطفل بها ومن خلالها العضلات الدقيقة في كف اليد، وهنا نتحدث عن تطوير الملاءمة بين العين واليد والملاءمة بين اليدين الاثنتين.</a:t>
                      </a:r>
                    </a:p>
                    <a:p>
                      <a:pPr algn="r" fontAlgn="base" latinLnBrk="0"/>
                      <a:r>
                        <a:rPr lang="ar-EG" sz="1200" b="0" i="1" kern="1200" dirty="0">
                          <a:solidFill>
                            <a:srgbClr val="FF0000"/>
                          </a:solidFill>
                          <a:effectLst/>
                          <a:latin typeface="+mn-lt"/>
                          <a:ea typeface="+mn-ea"/>
                          <a:cs typeface="+mn-cs"/>
                        </a:rPr>
                        <a:t> المهارات التفكيري</a:t>
                      </a:r>
                      <a:endParaRPr lang="ar-EG" sz="1200" b="0" i="0" kern="1200" dirty="0">
                        <a:solidFill>
                          <a:srgbClr val="FF0000"/>
                        </a:solidFill>
                        <a:effectLst/>
                        <a:latin typeface="+mn-lt"/>
                        <a:ea typeface="+mn-ea"/>
                        <a:cs typeface="+mn-cs"/>
                      </a:endParaRPr>
                    </a:p>
                    <a:p>
                      <a:pPr algn="r" fontAlgn="base" latinLnBrk="0"/>
                      <a:r>
                        <a:rPr lang="ar-EG" sz="1200" b="0" i="0" kern="1200" dirty="0">
                          <a:solidFill>
                            <a:schemeClr val="tx1"/>
                          </a:solidFill>
                          <a:effectLst/>
                          <a:latin typeface="+mn-lt"/>
                          <a:ea typeface="+mn-ea"/>
                          <a:cs typeface="+mn-cs"/>
                        </a:rPr>
                        <a:t>هنالك ألعاب تطور مهارات فكرية مختلفة لدى الطفل مثل تطبيق تعليمات معينة، التحليل، الاستنتاج، حل مشكلات، تعلم الألوان، الأشكال الهندسية، الأحجام، أشكال مختلفة وغيرها.</a:t>
                      </a:r>
                    </a:p>
                    <a:p>
                      <a:pPr algn="r" fontAlgn="base" latinLnBrk="0"/>
                      <a:r>
                        <a:rPr lang="ar-EG" sz="1200" b="0" i="1" kern="1200" dirty="0">
                          <a:solidFill>
                            <a:srgbClr val="FF0000"/>
                          </a:solidFill>
                          <a:effectLst/>
                          <a:latin typeface="+mn-lt"/>
                          <a:ea typeface="+mn-ea"/>
                          <a:cs typeface="+mn-cs"/>
                        </a:rPr>
                        <a:t>الجانب العاطفي</a:t>
                      </a:r>
                      <a:endParaRPr lang="ar-EG" sz="1200" b="0" i="0" kern="1200" dirty="0">
                        <a:solidFill>
                          <a:srgbClr val="FF0000"/>
                        </a:solidFill>
                        <a:effectLst/>
                        <a:latin typeface="+mn-lt"/>
                        <a:ea typeface="+mn-ea"/>
                        <a:cs typeface="+mn-cs"/>
                      </a:endParaRPr>
                    </a:p>
                    <a:p>
                      <a:pPr algn="r" fontAlgn="base" latinLnBrk="0"/>
                      <a:r>
                        <a:rPr lang="ar-EG" sz="1200" b="0" i="0" kern="1200" dirty="0">
                          <a:solidFill>
                            <a:schemeClr val="tx1"/>
                          </a:solidFill>
                          <a:effectLst/>
                          <a:latin typeface="+mn-lt"/>
                          <a:ea typeface="+mn-ea"/>
                          <a:cs typeface="+mn-cs"/>
                        </a:rPr>
                        <a:t>عن طريق الألعاب يتعلم الطفل كيف يعبر عن مشاعره المختلفة مثل غضب، حزن، فرح وغيرها، وذلك عن الطريق اللعب المشترك مع شخص آخر إن كان أهل، معلمة أخ/ت، صديق فهو يشعر بالأمان لكون البيئة تدعمه وذلك من شأنه أن يعزز ثقته بنفسه. </a:t>
                      </a:r>
                    </a:p>
                    <a:p>
                      <a:pPr algn="r" fontAlgn="base" latinLnBrk="0"/>
                      <a:r>
                        <a:rPr lang="ar-EG" sz="1200" b="0" i="1" kern="1200" dirty="0">
                          <a:solidFill>
                            <a:srgbClr val="FF0000"/>
                          </a:solidFill>
                          <a:effectLst/>
                          <a:latin typeface="+mn-lt"/>
                          <a:ea typeface="+mn-ea"/>
                          <a:cs typeface="+mn-cs"/>
                        </a:rPr>
                        <a:t>المهارات الاجتماعية</a:t>
                      </a:r>
                      <a:endParaRPr lang="ar-EG" sz="1200" b="0" i="0" kern="1200" dirty="0">
                        <a:solidFill>
                          <a:srgbClr val="FF0000"/>
                        </a:solidFill>
                        <a:effectLst/>
                        <a:latin typeface="+mn-lt"/>
                        <a:ea typeface="+mn-ea"/>
                        <a:cs typeface="+mn-cs"/>
                      </a:endParaRPr>
                    </a:p>
                    <a:p>
                      <a:pPr algn="r" fontAlgn="base" latinLnBrk="0"/>
                      <a:r>
                        <a:rPr lang="ar-EG" sz="1200" b="0" i="0" kern="1200" dirty="0">
                          <a:solidFill>
                            <a:schemeClr val="tx1"/>
                          </a:solidFill>
                          <a:effectLst/>
                          <a:latin typeface="+mn-lt"/>
                          <a:ea typeface="+mn-ea"/>
                          <a:cs typeface="+mn-cs"/>
                        </a:rPr>
                        <a:t>عن طريق ألألعاب يتعلم الطفل مهارات اجتماعية مختلفة، يتحكم بنفسه ويتقبل ألخساره، ينتظر بالدور، يتقبل الآخر ومهارات مختلفة أخرى.</a:t>
                      </a:r>
                    </a:p>
                    <a:p>
                      <a:pPr algn="r" fontAlgn="base" latinLnBrk="0"/>
                      <a:r>
                        <a:rPr lang="ar-EG" sz="1200" b="0" i="1" kern="1200" dirty="0">
                          <a:solidFill>
                            <a:srgbClr val="FF0000"/>
                          </a:solidFill>
                          <a:effectLst/>
                          <a:latin typeface="+mn-lt"/>
                          <a:ea typeface="+mn-ea"/>
                          <a:cs typeface="+mn-cs"/>
                        </a:rPr>
                        <a:t>التواصل واللغة</a:t>
                      </a:r>
                      <a:endParaRPr lang="ar-EG" sz="1200" b="0" i="0" kern="1200" dirty="0">
                        <a:solidFill>
                          <a:srgbClr val="FF0000"/>
                        </a:solidFill>
                        <a:effectLst/>
                        <a:latin typeface="+mn-lt"/>
                        <a:ea typeface="+mn-ea"/>
                        <a:cs typeface="+mn-cs"/>
                      </a:endParaRPr>
                    </a:p>
                    <a:p>
                      <a:pPr algn="r" fontAlgn="base" latinLnBrk="0"/>
                      <a:r>
                        <a:rPr lang="ar-EG" sz="1200" b="0" i="0" kern="1200" dirty="0">
                          <a:solidFill>
                            <a:schemeClr val="tx1"/>
                          </a:solidFill>
                          <a:effectLst/>
                          <a:latin typeface="+mn-lt"/>
                          <a:ea typeface="+mn-ea"/>
                          <a:cs typeface="+mn-cs"/>
                        </a:rPr>
                        <a:t>عن طريق اللعب يتعلم كيف يتواصل مع الشخص القريب منه أخ/ت أم، أب، صديق، فهو يبني علاقة ويتعلم مصطلحات جديدة وثروته اللغوية تزداد. لذلك أثناء اللعب من المهم أن نستعمل  الكلمات الصحيحة ونذكر المصطلحات بدقة ونسمي الأشياء بشكل سليم.</a:t>
                      </a:r>
                    </a:p>
                    <a:p>
                      <a:pPr algn="r" fontAlgn="base" latinLnBrk="0"/>
                      <a:endParaRPr lang="ar-EG" sz="1400" b="0" u="none" baseline="0" dirty="0">
                        <a:latin typeface="Sakkal Majalla" panose="02000000000000000000" pitchFamily="2" charset="-78"/>
                        <a:cs typeface="Sakkal Majalla" panose="02000000000000000000" pitchFamily="2" charset="-78"/>
                      </a:endParaRPr>
                    </a:p>
                    <a:p>
                      <a:pPr algn="r" rtl="1"/>
                      <a:endParaRPr lang="ar-EG" sz="1400" b="0" u="none"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rtl="1"/>
                      <a:endParaRPr lang="ar-AE" sz="1600" b="1" dirty="0">
                        <a:latin typeface="Sakkal Majalla" panose="02000000000000000000" pitchFamily="2" charset="-78"/>
                        <a:cs typeface="Sakkal Majalla" panose="02000000000000000000" pitchFamily="2" charset="-78"/>
                      </a:endParaRPr>
                    </a:p>
                    <a:p>
                      <a:pPr algn="ctr" rtl="1"/>
                      <a:r>
                        <a:rPr lang="ar-AE" sz="1600" b="1" dirty="0">
                          <a:latin typeface="Sakkal Majalla" panose="02000000000000000000" pitchFamily="2" charset="-78"/>
                          <a:cs typeface="Sakkal Majalla" panose="02000000000000000000" pitchFamily="2" charset="-78"/>
                        </a:rPr>
                        <a:t>كتاب</a:t>
                      </a:r>
                      <a:r>
                        <a:rPr lang="ar-AE" sz="1600" b="1" baseline="0" dirty="0">
                          <a:latin typeface="Sakkal Majalla" panose="02000000000000000000" pitchFamily="2" charset="-78"/>
                          <a:cs typeface="Sakkal Majalla" panose="02000000000000000000" pitchFamily="2" charset="-78"/>
                        </a:rPr>
                        <a:t> الطالب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F81D01CF-05FC-40DD-9306-5E37CEF60A8F}" type="datetime3">
              <a:rPr lang="en-US" smtClean="0"/>
              <a:pPr/>
              <a:t>23 August 2020</a:t>
            </a:fld>
            <a:endParaRPr lang="en-GB"/>
          </a:p>
        </p:txBody>
      </p:sp>
      <p:pic>
        <p:nvPicPr>
          <p:cNvPr id="10" name="Picture 2" descr="لعبة ترتيب الحلقات">
            <a:extLst>
              <a:ext uri="{FF2B5EF4-FFF2-40B4-BE49-F238E27FC236}">
                <a16:creationId xmlns:a16="http://schemas.microsoft.com/office/drawing/2014/main" id="{E2ECF482-5B4F-4A3B-931E-B1F0F57AD3B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1240212"/>
            <a:ext cx="2492382" cy="182104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3815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826152717"/>
              </p:ext>
            </p:extLst>
          </p:nvPr>
        </p:nvGraphicFramePr>
        <p:xfrm>
          <a:off x="622852" y="224444"/>
          <a:ext cx="11437603" cy="6425738"/>
        </p:xfrm>
        <a:graphic>
          <a:graphicData uri="http://schemas.openxmlformats.org/drawingml/2006/table">
            <a:tbl>
              <a:tblPr firstRow="1" bandRow="1">
                <a:tableStyleId>{5940675A-B579-460E-94D1-54222C63F5DA}</a:tableStyleId>
              </a:tblPr>
              <a:tblGrid>
                <a:gridCol w="3829582">
                  <a:extLst>
                    <a:ext uri="{9D8B030D-6E8A-4147-A177-3AD203B41FA5}">
                      <a16:colId xmlns:a16="http://schemas.microsoft.com/office/drawing/2014/main" val="20000"/>
                    </a:ext>
                  </a:extLst>
                </a:gridCol>
                <a:gridCol w="3413704">
                  <a:extLst>
                    <a:ext uri="{9D8B030D-6E8A-4147-A177-3AD203B41FA5}">
                      <a16:colId xmlns:a16="http://schemas.microsoft.com/office/drawing/2014/main" val="2032493190"/>
                    </a:ext>
                  </a:extLst>
                </a:gridCol>
                <a:gridCol w="2921132">
                  <a:extLst>
                    <a:ext uri="{9D8B030D-6E8A-4147-A177-3AD203B41FA5}">
                      <a16:colId xmlns:a16="http://schemas.microsoft.com/office/drawing/2014/main" val="4078435238"/>
                    </a:ext>
                  </a:extLst>
                </a:gridCol>
                <a:gridCol w="1273185">
                  <a:extLst>
                    <a:ext uri="{9D8B030D-6E8A-4147-A177-3AD203B41FA5}">
                      <a16:colId xmlns:a16="http://schemas.microsoft.com/office/drawing/2014/main" val="20001"/>
                    </a:ext>
                  </a:extLst>
                </a:gridCol>
              </a:tblGrid>
              <a:tr h="462492">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err="1" smtClean="0">
                          <a:latin typeface="Sakkal Majalla" panose="02000000000000000000" pitchFamily="2" charset="-78"/>
                          <a:cs typeface="Sakkal Majalla" panose="02000000000000000000" pitchFamily="2" charset="-78"/>
                        </a:rPr>
                        <a:t>المراجعة:أ</a:t>
                      </a:r>
                      <a:r>
                        <a:rPr lang="ar-AE" sz="1200" b="1" dirty="0">
                          <a:latin typeface="Sakkal Majalla" panose="02000000000000000000" pitchFamily="2" charset="-78"/>
                          <a:cs typeface="Sakkal Majalla" panose="02000000000000000000" pitchFamily="2" charset="-78"/>
                        </a:rPr>
                        <a:t>. جمعه شعيب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الإعداد :</a:t>
                      </a:r>
                      <a:r>
                        <a:rPr lang="ar-EG" sz="1200" b="1" dirty="0">
                          <a:latin typeface="Sakkal Majalla" panose="02000000000000000000" pitchFamily="2" charset="-78"/>
                          <a:cs typeface="Sakkal Majalla" panose="02000000000000000000" pitchFamily="2" charset="-78"/>
                        </a:rPr>
                        <a:t> وفاء بخيت بولس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fontAlgn="ctr"/>
                      <a:r>
                        <a:rPr lang="ar-AE" sz="1200" b="1" i="0" u="none" strike="noStrike" dirty="0">
                          <a:solidFill>
                            <a:srgbClr val="000000"/>
                          </a:solidFill>
                          <a:effectLst/>
                          <a:latin typeface="Sakkal Majalla" panose="02000000000000000000" pitchFamily="2" charset="-78"/>
                          <a:cs typeface="Sakkal Majalla" panose="02000000000000000000" pitchFamily="2" charset="-78"/>
                        </a:rPr>
                        <a:t>يضع 6 أوتاد على لوحة الأوتاد. </a:t>
                      </a: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8540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الفئة العمرية:</a:t>
                      </a:r>
                      <a:r>
                        <a:rPr lang="ar-EG" sz="1200" b="1" dirty="0">
                          <a:latin typeface="Sakkal Majalla" panose="02000000000000000000" pitchFamily="2" charset="-78"/>
                          <a:cs typeface="Sakkal Majalla" panose="02000000000000000000" pitchFamily="2" charset="-78"/>
                        </a:rPr>
                        <a:t> 10-11 سنة </a:t>
                      </a:r>
                      <a:endParaRPr lang="ar-AE"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مستوى الشدة: متوسطة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فئة الإعاقة : الاعاقة الذهنية</a:t>
                      </a:r>
                      <a:r>
                        <a:rPr lang="en-US" sz="1200" b="1" baseline="0" dirty="0">
                          <a:latin typeface="Sakkal Majalla" panose="02000000000000000000" pitchFamily="2" charset="-78"/>
                          <a:cs typeface="Sakkal Majalla" panose="02000000000000000000" pitchFamily="2" charset="-78"/>
                        </a:rPr>
                        <a:t>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بيانات 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628275"/>
                  </a:ext>
                </a:extLst>
              </a:tr>
              <a:tr h="5568603">
                <a:tc gridSpan="3">
                  <a:txBody>
                    <a:bodyPr/>
                    <a:lstStyle/>
                    <a:p>
                      <a:pPr algn="r" rtl="1"/>
                      <a:r>
                        <a:rPr lang="ar-EG" sz="1200" b="1" dirty="0">
                          <a:solidFill>
                            <a:srgbClr val="FF0000"/>
                          </a:solidFill>
                          <a:latin typeface="Sakkal Majalla" panose="02000000000000000000" pitchFamily="2" charset="-78"/>
                          <a:cs typeface="Sakkal Majalla" panose="02000000000000000000" pitchFamily="2" charset="-78"/>
                        </a:rPr>
                        <a:t>درس : الاوتاد </a:t>
                      </a:r>
                      <a:endParaRPr lang="en-US" sz="1200" b="1" dirty="0">
                        <a:solidFill>
                          <a:srgbClr val="FF0000"/>
                        </a:solidFill>
                        <a:latin typeface="Sakkal Majalla" panose="02000000000000000000" pitchFamily="2" charset="-78"/>
                        <a:cs typeface="Sakkal Majalla" panose="02000000000000000000" pitchFamily="2" charset="-78"/>
                      </a:endParaRPr>
                    </a:p>
                    <a:p>
                      <a:pPr algn="r" rtl="1"/>
                      <a:r>
                        <a:rPr lang="ar-EG" sz="1200" b="1" dirty="0">
                          <a:solidFill>
                            <a:srgbClr val="FF0000"/>
                          </a:solidFill>
                          <a:latin typeface="Sakkal Majalla" panose="02000000000000000000" pitchFamily="2" charset="-78"/>
                          <a:cs typeface="Sakkal Majalla" panose="02000000000000000000" pitchFamily="2" charset="-78"/>
                        </a:rPr>
                        <a:t>الهدف :</a:t>
                      </a:r>
                      <a:r>
                        <a:rPr lang="ar-EG" sz="1200" dirty="0">
                          <a:solidFill>
                            <a:srgbClr val="FF0000"/>
                          </a:solidFill>
                          <a:latin typeface="Sakkal Majalla" panose="02000000000000000000" pitchFamily="2" charset="-78"/>
                          <a:cs typeface="Sakkal Majalla" panose="02000000000000000000" pitchFamily="2" charset="-78"/>
                        </a:rPr>
                        <a:t>يضع 6 أوتاد على لوحة الأوتاد. </a:t>
                      </a:r>
                      <a:endParaRPr lang="ar-EG" sz="1200" b="1" u="none" baseline="0" dirty="0">
                        <a:latin typeface="Sakkal Majalla" panose="02000000000000000000" pitchFamily="2" charset="-78"/>
                        <a:cs typeface="Sakkal Majalla" panose="02000000000000000000" pitchFamily="2" charset="-78"/>
                      </a:endParaRPr>
                    </a:p>
                    <a:p>
                      <a:pPr algn="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تساهم الحلقات الملونة في تحفيز الإدراك البصري عند الطفل بسبب </a:t>
                      </a:r>
                    </a:p>
                    <a:p>
                      <a:pPr algn="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ألوانها، كما أن أسطحها محكمة مما يساعد في تنمية اللمس.</a:t>
                      </a:r>
                    </a:p>
                    <a:p>
                      <a:pPr algn="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تساعد هذه اللعبة في تنمية الذكاء للأطفال من خلال محاولته لترتيب </a:t>
                      </a:r>
                    </a:p>
                    <a:p>
                      <a:pPr algn="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الحلقات فيتعلّم مهارة حل المشكلات، ويمكن مع الوقت وتقدمه في العمر، </a:t>
                      </a:r>
                    </a:p>
                    <a:p>
                      <a:pPr algn="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وزيادة إدراكه يُطلب منه ترتيبها حسب تحديد الألوان، مما يزيد من مهارته.</a:t>
                      </a:r>
                    </a:p>
                    <a:p>
                      <a:pPr algn="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كما أنّه لا توجد أي تحذيرات من اللعبة، فهي آمنة كليًا للطفل في الاستخدام</a:t>
                      </a:r>
                    </a:p>
                    <a:p>
                      <a:pPr algn="r"/>
                      <a:r>
                        <a:rPr lang="ar-EG" sz="1200" b="1" u="none" baseline="0" dirty="0">
                          <a:solidFill>
                            <a:srgbClr val="FF0000"/>
                          </a:solidFill>
                          <a:latin typeface="Sakkal Majalla" panose="02000000000000000000" pitchFamily="2" charset="-78"/>
                          <a:cs typeface="Sakkal Majalla" panose="02000000000000000000" pitchFamily="2" charset="-78"/>
                        </a:rPr>
                        <a:t>:</a:t>
                      </a:r>
                      <a:r>
                        <a:rPr lang="ar-EG" sz="1200" b="1" i="0" u="none" strike="noStrike" kern="1200" dirty="0">
                          <a:solidFill>
                            <a:srgbClr val="FF0000"/>
                          </a:solidFill>
                          <a:effectLst/>
                          <a:latin typeface="+mn-lt"/>
                          <a:ea typeface="+mn-ea"/>
                          <a:cs typeface="+mn-cs"/>
                        </a:rPr>
                        <a:t>كيفية تقديم النشاط للطفل :</a:t>
                      </a:r>
                      <a:endParaRPr lang="ar-EG" sz="1200" b="1" u="none" baseline="0" dirty="0">
                        <a:solidFill>
                          <a:srgbClr val="FF0000"/>
                        </a:solidFill>
                        <a:latin typeface="Sakkal Majalla" panose="02000000000000000000" pitchFamily="2" charset="-78"/>
                        <a:cs typeface="Sakkal Majalla" panose="02000000000000000000" pitchFamily="2" charset="-78"/>
                      </a:endParaRPr>
                    </a:p>
                    <a:p>
                      <a:pPr algn="r"/>
                      <a:r>
                        <a:rPr lang="ar-EG" sz="1200" b="0" i="0" u="none" strike="noStrike" kern="1200" dirty="0">
                          <a:solidFill>
                            <a:schemeClr val="tx1"/>
                          </a:solidFill>
                          <a:effectLst/>
                          <a:latin typeface="+mn-lt"/>
                          <a:ea typeface="+mn-ea"/>
                          <a:cs typeface="+mn-cs"/>
                        </a:rPr>
                        <a:t>1- نفرش على الارض السجادة الصغيرة المخصصة للعب عشان نحدد منطقة اللعب و لا تتناثر القطع فى الفصل </a:t>
                      </a:r>
                      <a:endParaRPr lang="ar-EG" sz="1200" b="0" i="0" kern="1200" dirty="0">
                        <a:solidFill>
                          <a:schemeClr val="tx1"/>
                        </a:solidFill>
                        <a:effectLst/>
                        <a:latin typeface="+mn-lt"/>
                        <a:ea typeface="+mn-ea"/>
                        <a:cs typeface="+mn-cs"/>
                      </a:endParaRPr>
                    </a:p>
                    <a:p>
                      <a:pPr algn="r"/>
                      <a:r>
                        <a:rPr lang="ar-EG" sz="1200" b="0" i="0" u="none" strike="noStrike" kern="1200" dirty="0">
                          <a:solidFill>
                            <a:schemeClr val="tx1"/>
                          </a:solidFill>
                          <a:effectLst/>
                          <a:latin typeface="+mn-lt"/>
                          <a:ea typeface="+mn-ea"/>
                          <a:cs typeface="+mn-cs"/>
                        </a:rPr>
                        <a:t>2- نزيل الحلقات حلقة حلقة  و نضعهم بالترتيب جمب بعض على السجادة</a:t>
                      </a:r>
                      <a:r>
                        <a:rPr lang="ar-EG" sz="1200" dirty="0"/>
                        <a:t/>
                      </a:r>
                      <a:br>
                        <a:rPr lang="ar-EG" sz="1200" dirty="0"/>
                      </a:br>
                      <a:r>
                        <a:rPr lang="ar-EG" sz="1200" b="0" i="0" u="none" strike="noStrike" kern="1200" dirty="0">
                          <a:solidFill>
                            <a:schemeClr val="tx1"/>
                          </a:solidFill>
                          <a:effectLst/>
                          <a:latin typeface="+mn-lt"/>
                          <a:ea typeface="+mn-ea"/>
                          <a:cs typeface="+mn-cs"/>
                        </a:rPr>
                        <a:t>3- نمسك اصغر حلقة و نضعه مرة على كل حلقة اكبر منها مع الاشارة باصبعنا دون كلام حتى يلاحظ الطفل ان كل حلقة تكبر عن الذى </a:t>
                      </a:r>
                    </a:p>
                    <a:p>
                      <a:pPr algn="r"/>
                      <a:r>
                        <a:rPr lang="ar-EG" sz="1200" b="0" i="0" u="none" strike="noStrike" kern="1200" dirty="0">
                          <a:solidFill>
                            <a:schemeClr val="tx1"/>
                          </a:solidFill>
                          <a:effectLst/>
                          <a:latin typeface="+mn-lt"/>
                          <a:ea typeface="+mn-ea"/>
                          <a:cs typeface="+mn-cs"/>
                        </a:rPr>
                        <a:t>قبله " الخطوة دى لما الطفل بيعملها بنفسه .. هايقدر يكتشف بنفسه اذا كان فى خطأ فى ترتيب الحلقات او لأ .. دون اى مساعدة خارجية من احد </a:t>
                      </a:r>
                    </a:p>
                    <a:p>
                      <a:pPr algn="r"/>
                      <a:r>
                        <a:rPr lang="ar-EG" sz="1200" b="0" i="0" u="none" strike="noStrike" kern="1200" dirty="0">
                          <a:solidFill>
                            <a:schemeClr val="tx1"/>
                          </a:solidFill>
                          <a:effectLst/>
                          <a:latin typeface="+mn-lt"/>
                          <a:ea typeface="+mn-ea"/>
                          <a:cs typeface="+mn-cs"/>
                        </a:rPr>
                        <a:t>4- ناخد اصغر حلقة و اكبر حلقة و نقوله </a:t>
                      </a:r>
                      <a:endParaRPr lang="ar-EG" sz="1200" b="0" i="0" kern="1200" dirty="0">
                        <a:solidFill>
                          <a:schemeClr val="tx1"/>
                        </a:solidFill>
                        <a:effectLst/>
                        <a:latin typeface="+mn-lt"/>
                        <a:ea typeface="+mn-ea"/>
                        <a:cs typeface="+mn-cs"/>
                      </a:endParaRPr>
                    </a:p>
                    <a:p>
                      <a:pPr algn="r"/>
                      <a:r>
                        <a:rPr lang="ar-EG" sz="1200" b="0" i="0" u="none" strike="noStrike" kern="1200" dirty="0">
                          <a:solidFill>
                            <a:schemeClr val="tx1"/>
                          </a:solidFill>
                          <a:effectLst/>
                          <a:latin typeface="+mn-lt"/>
                          <a:ea typeface="+mn-ea"/>
                          <a:cs typeface="+mn-cs"/>
                        </a:rPr>
                        <a:t>ده صغير ... ده كبير </a:t>
                      </a:r>
                      <a:endParaRPr lang="ar-EG" sz="1200" b="0" i="0" kern="1200" dirty="0">
                        <a:solidFill>
                          <a:schemeClr val="tx1"/>
                        </a:solidFill>
                        <a:effectLst/>
                        <a:latin typeface="+mn-lt"/>
                        <a:ea typeface="+mn-ea"/>
                        <a:cs typeface="+mn-cs"/>
                      </a:endParaRPr>
                    </a:p>
                    <a:p>
                      <a:pPr algn="r"/>
                      <a:r>
                        <a:rPr lang="ar-EG" sz="1200" b="0" i="0" u="none" strike="noStrike" kern="1200" dirty="0">
                          <a:solidFill>
                            <a:schemeClr val="tx1"/>
                          </a:solidFill>
                          <a:effectLst/>
                          <a:latin typeface="+mn-lt"/>
                          <a:ea typeface="+mn-ea"/>
                          <a:cs typeface="+mn-cs"/>
                        </a:rPr>
                        <a:t>و نكررها</a:t>
                      </a:r>
                    </a:p>
                    <a:p>
                      <a:pPr algn="r"/>
                      <a:r>
                        <a:rPr lang="ar-EG" sz="1200" b="0" i="0" u="none" strike="noStrike" kern="1200" dirty="0">
                          <a:solidFill>
                            <a:schemeClr val="tx1"/>
                          </a:solidFill>
                          <a:effectLst/>
                          <a:latin typeface="+mn-lt"/>
                          <a:ea typeface="+mn-ea"/>
                          <a:cs typeface="+mn-cs"/>
                        </a:rPr>
                        <a:t>بعدين نسأله فين الصغير ؟ ... فين الكبير ؟</a:t>
                      </a:r>
                      <a:endParaRPr lang="ar-EG" sz="1200" b="0" i="0" kern="1200" dirty="0">
                        <a:solidFill>
                          <a:schemeClr val="tx1"/>
                        </a:solidFill>
                        <a:effectLst/>
                        <a:latin typeface="+mn-lt"/>
                        <a:ea typeface="+mn-ea"/>
                        <a:cs typeface="+mn-cs"/>
                      </a:endParaRPr>
                    </a:p>
                    <a:p>
                      <a:pPr algn="r"/>
                      <a:r>
                        <a:rPr lang="ar-EG" sz="1200" b="0" i="0" u="none" strike="noStrike" kern="1200" dirty="0">
                          <a:solidFill>
                            <a:schemeClr val="tx1"/>
                          </a:solidFill>
                          <a:effectLst/>
                          <a:latin typeface="+mn-lt"/>
                          <a:ea typeface="+mn-ea"/>
                          <a:cs typeface="+mn-cs"/>
                        </a:rPr>
                        <a:t>و بعدين نسأل</a:t>
                      </a:r>
                      <a:endParaRPr lang="ar-EG" sz="1200" b="0" i="0" kern="1200" dirty="0">
                        <a:solidFill>
                          <a:schemeClr val="tx1"/>
                        </a:solidFill>
                        <a:effectLst/>
                        <a:latin typeface="+mn-lt"/>
                        <a:ea typeface="+mn-ea"/>
                        <a:cs typeface="+mn-cs"/>
                      </a:endParaRPr>
                    </a:p>
                    <a:p>
                      <a:pPr algn="r"/>
                      <a:r>
                        <a:rPr lang="ar-EG" sz="1200" b="0" i="0" u="none" strike="noStrike" kern="1200" dirty="0">
                          <a:solidFill>
                            <a:schemeClr val="tx1"/>
                          </a:solidFill>
                          <a:effectLst/>
                          <a:latin typeface="+mn-lt"/>
                          <a:ea typeface="+mn-ea"/>
                          <a:cs typeface="+mn-cs"/>
                        </a:rPr>
                        <a:t>ده ايه ؟ ... و ده ايه ؟</a:t>
                      </a:r>
                      <a:endParaRPr lang="ar-EG" sz="1200" b="0" i="0" kern="1200" dirty="0">
                        <a:solidFill>
                          <a:schemeClr val="tx1"/>
                        </a:solidFill>
                        <a:effectLst/>
                        <a:latin typeface="+mn-lt"/>
                        <a:ea typeface="+mn-ea"/>
                        <a:cs typeface="+mn-cs"/>
                      </a:endParaRPr>
                    </a:p>
                    <a:p>
                      <a:pPr algn="r"/>
                      <a:r>
                        <a:rPr lang="ar-EG" sz="1200" b="0" i="0" u="none" strike="noStrike" kern="1200" dirty="0">
                          <a:solidFill>
                            <a:schemeClr val="tx1"/>
                          </a:solidFill>
                          <a:effectLst/>
                          <a:latin typeface="+mn-lt"/>
                          <a:ea typeface="+mn-ea"/>
                          <a:cs typeface="+mn-cs"/>
                        </a:rPr>
                        <a:t>" الخطوة دى من دروس اللغة انه بيتعلم ينطق و يتعلم معنى الكلمة اللى بينطقها "</a:t>
                      </a:r>
                      <a:r>
                        <a:rPr lang="ar-EG" sz="1200" dirty="0"/>
                        <a:t/>
                      </a:r>
                      <a:br>
                        <a:rPr lang="ar-EG" sz="1200" dirty="0"/>
                      </a:br>
                      <a:r>
                        <a:rPr lang="ar-EG" sz="1200" b="0" i="0" u="none" strike="noStrike" kern="1200" dirty="0">
                          <a:solidFill>
                            <a:schemeClr val="tx1"/>
                          </a:solidFill>
                          <a:effectLst/>
                          <a:latin typeface="+mn-lt"/>
                          <a:ea typeface="+mn-ea"/>
                          <a:cs typeface="+mn-cs"/>
                        </a:rPr>
                        <a:t>5- ناخد تلات حلقات و نقوله</a:t>
                      </a:r>
                      <a:endParaRPr lang="ar-EG" sz="1200" b="0" i="0" kern="1200" dirty="0">
                        <a:solidFill>
                          <a:schemeClr val="tx1"/>
                        </a:solidFill>
                        <a:effectLst/>
                        <a:latin typeface="+mn-lt"/>
                        <a:ea typeface="+mn-ea"/>
                        <a:cs typeface="+mn-cs"/>
                      </a:endParaRPr>
                    </a:p>
                    <a:p>
                      <a:pPr algn="r"/>
                      <a:r>
                        <a:rPr lang="ar-EG" sz="1200" b="0" i="0" u="none" strike="noStrike" kern="1200" dirty="0">
                          <a:solidFill>
                            <a:schemeClr val="tx1"/>
                          </a:solidFill>
                          <a:effectLst/>
                          <a:latin typeface="+mn-lt"/>
                          <a:ea typeface="+mn-ea"/>
                          <a:cs typeface="+mn-cs"/>
                        </a:rPr>
                        <a:t>ده كبير ... ده اكبر ... ده الاكبر </a:t>
                      </a:r>
                      <a:r>
                        <a:rPr lang="ar-EG" sz="1200" dirty="0"/>
                        <a:t/>
                      </a:r>
                      <a:br>
                        <a:rPr lang="ar-EG" sz="1200" dirty="0"/>
                      </a:br>
                      <a:r>
                        <a:rPr lang="ar-EG" sz="1200" b="0" i="0" u="none" strike="noStrike" kern="1200" dirty="0">
                          <a:solidFill>
                            <a:schemeClr val="tx1"/>
                          </a:solidFill>
                          <a:effectLst/>
                          <a:latin typeface="+mn-lt"/>
                          <a:ea typeface="+mn-ea"/>
                          <a:cs typeface="+mn-cs"/>
                        </a:rPr>
                        <a:t>و نكررهم</a:t>
                      </a:r>
                      <a:endParaRPr lang="ar-EG" sz="1200" b="0" i="0" kern="1200" dirty="0">
                        <a:solidFill>
                          <a:schemeClr val="tx1"/>
                        </a:solidFill>
                        <a:effectLst/>
                        <a:latin typeface="+mn-lt"/>
                        <a:ea typeface="+mn-ea"/>
                        <a:cs typeface="+mn-cs"/>
                      </a:endParaRPr>
                    </a:p>
                    <a:p>
                      <a:pPr algn="r"/>
                      <a:r>
                        <a:rPr lang="ar-EG" sz="1200" b="0" i="0" u="none" strike="noStrike" kern="1200" dirty="0">
                          <a:solidFill>
                            <a:schemeClr val="tx1"/>
                          </a:solidFill>
                          <a:effectLst/>
                          <a:latin typeface="+mn-lt"/>
                          <a:ea typeface="+mn-ea"/>
                          <a:cs typeface="+mn-cs"/>
                        </a:rPr>
                        <a:t>و نعيد نفس الدرس السابق</a:t>
                      </a:r>
                      <a:endParaRPr lang="ar-EG" sz="1200" b="0" i="0" kern="1200" dirty="0">
                        <a:solidFill>
                          <a:schemeClr val="tx1"/>
                        </a:solidFill>
                        <a:effectLst/>
                        <a:latin typeface="+mn-lt"/>
                        <a:ea typeface="+mn-ea"/>
                        <a:cs typeface="+mn-cs"/>
                      </a:endParaRPr>
                    </a:p>
                    <a:p>
                      <a:pPr algn="r"/>
                      <a:r>
                        <a:rPr lang="ar-EG" sz="1200" b="0" i="0" u="none" strike="noStrike" kern="1200" dirty="0">
                          <a:solidFill>
                            <a:schemeClr val="tx1"/>
                          </a:solidFill>
                          <a:effectLst/>
                          <a:latin typeface="+mn-lt"/>
                          <a:ea typeface="+mn-ea"/>
                          <a:cs typeface="+mn-cs"/>
                        </a:rPr>
                        <a:t>" الخطوة دى بتعلم الطفل المقارنة بين الاجسام ، وناخد بالنا ان لما الطفل غلط ما قالتلوش لا غلط ... لان ده بيهز ثقته بنفسه .. هى فقط اعادت وصف المكعبات تانى ببساطة و الولد فهم و ماتلخبطش تانى "</a:t>
                      </a:r>
                      <a:endParaRPr lang="ar-EG" sz="1200" b="0" i="0" kern="1200" dirty="0">
                        <a:solidFill>
                          <a:schemeClr val="tx1"/>
                        </a:solidFill>
                        <a:effectLst/>
                        <a:latin typeface="+mn-lt"/>
                        <a:ea typeface="+mn-ea"/>
                        <a:cs typeface="+mn-cs"/>
                      </a:endParaRPr>
                    </a:p>
                    <a:p>
                      <a:pPr algn="r"/>
                      <a:r>
                        <a:rPr lang="ar-EG" sz="1200" b="0" i="0" u="none" strike="noStrike" kern="1200" dirty="0">
                          <a:solidFill>
                            <a:schemeClr val="tx1"/>
                          </a:solidFill>
                          <a:effectLst/>
                          <a:latin typeface="+mn-lt"/>
                          <a:ea typeface="+mn-ea"/>
                          <a:cs typeface="+mn-cs"/>
                        </a:rPr>
                        <a:t>6- فى نهاية الفيديو هى عرضت بدائل اخرى البرج الوردى متوفرة كتير فى محلات لعب الاطفال</a:t>
                      </a:r>
                      <a:endParaRPr lang="ar-EG" sz="1200" b="0" i="0" kern="1200" dirty="0">
                        <a:solidFill>
                          <a:schemeClr val="tx1"/>
                        </a:solidFill>
                        <a:effectLst/>
                        <a:latin typeface="+mn-lt"/>
                        <a:ea typeface="+mn-ea"/>
                        <a:cs typeface="+mn-cs"/>
                      </a:endParaRPr>
                    </a:p>
                    <a:p>
                      <a:pPr algn="r"/>
                      <a:r>
                        <a:rPr lang="ar-EG" sz="1200" b="0" i="0" u="none" strike="noStrike" kern="1200" dirty="0">
                          <a:solidFill>
                            <a:schemeClr val="tx1"/>
                          </a:solidFill>
                          <a:effectLst/>
                          <a:latin typeface="+mn-lt"/>
                          <a:ea typeface="+mn-ea"/>
                          <a:cs typeface="+mn-cs"/>
                        </a:rPr>
                        <a:t>للاطفال الاصغر سنا</a:t>
                      </a:r>
                      <a:endParaRPr lang="ar-EG" sz="1200" b="1" u="none" baseline="0" dirty="0">
                        <a:latin typeface="Sakkal Majalla" panose="02000000000000000000" pitchFamily="2" charset="-78"/>
                        <a:cs typeface="Sakkal Majalla" panose="02000000000000000000" pitchFamily="2" charset="-78"/>
                      </a:endParaRPr>
                    </a:p>
                    <a:p>
                      <a:pPr algn="r" rtl="1"/>
                      <a:endParaRPr lang="ar-EG" sz="1200" b="1" u="none" baseline="0" dirty="0">
                        <a:latin typeface="Sakkal Majalla" panose="02000000000000000000" pitchFamily="2" charset="-78"/>
                        <a:cs typeface="Sakkal Majalla" panose="02000000000000000000" pitchFamily="2" charset="-78"/>
                      </a:endParaRPr>
                    </a:p>
                    <a:p>
                      <a:pPr algn="r" rtl="1"/>
                      <a:endParaRPr lang="ar-EG" sz="1200" b="1" u="none" baseline="0" dirty="0">
                        <a:latin typeface="Sakkal Majalla" panose="02000000000000000000" pitchFamily="2" charset="-78"/>
                        <a:cs typeface="Sakkal Majalla" panose="02000000000000000000" pitchFamily="2" charset="-78"/>
                      </a:endParaRPr>
                    </a:p>
                    <a:p>
                      <a:pPr algn="r" rtl="1"/>
                      <a:endParaRPr lang="ar-EG" sz="1200" b="1" u="none"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rtl="1"/>
                      <a:endParaRPr lang="ar-AE" sz="1600" b="1" dirty="0">
                        <a:latin typeface="Sakkal Majalla" panose="02000000000000000000" pitchFamily="2" charset="-78"/>
                        <a:cs typeface="Sakkal Majalla" panose="02000000000000000000" pitchFamily="2" charset="-78"/>
                      </a:endParaRPr>
                    </a:p>
                    <a:p>
                      <a:pPr algn="ctr" rtl="1"/>
                      <a:r>
                        <a:rPr lang="ar-AE" sz="1600" b="1" dirty="0">
                          <a:latin typeface="Sakkal Majalla" panose="02000000000000000000" pitchFamily="2" charset="-78"/>
                          <a:cs typeface="Sakkal Majalla" panose="02000000000000000000" pitchFamily="2" charset="-78"/>
                        </a:rPr>
                        <a:t>كتاب</a:t>
                      </a:r>
                      <a:r>
                        <a:rPr lang="ar-AE" sz="1600" b="1" baseline="0" dirty="0">
                          <a:latin typeface="Sakkal Majalla" panose="02000000000000000000" pitchFamily="2" charset="-78"/>
                          <a:cs typeface="Sakkal Majalla" panose="02000000000000000000" pitchFamily="2" charset="-78"/>
                        </a:rPr>
                        <a:t> الطالب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F81D01CF-05FC-40DD-9306-5E37CEF60A8F}" type="datetime3">
              <a:rPr lang="en-US" smtClean="0"/>
              <a:pPr/>
              <a:t>23 August 2020</a:t>
            </a:fld>
            <a:endParaRPr lang="en-GB"/>
          </a:p>
        </p:txBody>
      </p:sp>
      <p:pic>
        <p:nvPicPr>
          <p:cNvPr id="5" name="Picture 6">
            <a:extLst>
              <a:ext uri="{FF2B5EF4-FFF2-40B4-BE49-F238E27FC236}">
                <a16:creationId xmlns:a16="http://schemas.microsoft.com/office/drawing/2014/main" id="{76EC39D7-97C4-4025-9EAE-2C31A0C426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1" y="1177919"/>
            <a:ext cx="2965173" cy="403018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441045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577832046"/>
              </p:ext>
            </p:extLst>
          </p:nvPr>
        </p:nvGraphicFramePr>
        <p:xfrm>
          <a:off x="119269" y="189534"/>
          <a:ext cx="11873947" cy="6416358"/>
        </p:xfrm>
        <a:graphic>
          <a:graphicData uri="http://schemas.openxmlformats.org/drawingml/2006/table">
            <a:tbl>
              <a:tblPr firstRow="1" bandRow="1">
                <a:tableStyleId>{5940675A-B579-460E-94D1-54222C63F5DA}</a:tableStyleId>
              </a:tblPr>
              <a:tblGrid>
                <a:gridCol w="10668001">
                  <a:extLst>
                    <a:ext uri="{9D8B030D-6E8A-4147-A177-3AD203B41FA5}">
                      <a16:colId xmlns:a16="http://schemas.microsoft.com/office/drawing/2014/main" val="20000"/>
                    </a:ext>
                  </a:extLst>
                </a:gridCol>
                <a:gridCol w="1205946">
                  <a:extLst>
                    <a:ext uri="{9D8B030D-6E8A-4147-A177-3AD203B41FA5}">
                      <a16:colId xmlns:a16="http://schemas.microsoft.com/office/drawing/2014/main" val="20001"/>
                    </a:ext>
                  </a:extLst>
                </a:gridCol>
              </a:tblGrid>
              <a:tr h="288393">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i="0" u="none" strike="noStrike" dirty="0">
                          <a:solidFill>
                            <a:srgbClr val="000000"/>
                          </a:solidFill>
                          <a:effectLst/>
                          <a:latin typeface="Sakkal Majalla" panose="02000000000000000000" pitchFamily="2" charset="-78"/>
                          <a:cs typeface="Sakkal Majalla" panose="02000000000000000000" pitchFamily="2" charset="-78"/>
                        </a:rPr>
                        <a:t>التعرف على الاختلاف بين صورتين</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288393">
                <a:tc>
                  <a:txBody>
                    <a:bodyPr/>
                    <a:lstStyle/>
                    <a:p>
                      <a:pPr algn="r" rtl="1"/>
                      <a:r>
                        <a:rPr lang="ar-SA" sz="1200" b="1" dirty="0">
                          <a:latin typeface="Sakkal Majalla" panose="02000000000000000000" pitchFamily="2" charset="-78"/>
                          <a:cs typeface="Sakkal Majalla" panose="02000000000000000000" pitchFamily="2" charset="-78"/>
                        </a:rPr>
                        <a:t>انشطه</a:t>
                      </a:r>
                      <a:r>
                        <a:rPr lang="ar-SA" sz="1200" b="1" baseline="0" dirty="0">
                          <a:latin typeface="Sakkal Majalla" panose="02000000000000000000" pitchFamily="2" charset="-78"/>
                          <a:cs typeface="Sakkal Majalla" panose="02000000000000000000" pitchFamily="2" charset="-78"/>
                        </a:rPr>
                        <a:t> مهارية</a:t>
                      </a:r>
                      <a:endParaRPr lang="ar-AE"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r>
                        <a:rPr lang="ar-AE" sz="1400" b="1" dirty="0">
                          <a:latin typeface="Sakkal Majalla" panose="02000000000000000000" pitchFamily="2" charset="-78"/>
                          <a:cs typeface="Sakkal Majalla" panose="02000000000000000000" pitchFamily="2" charset="-78"/>
                        </a:rPr>
                        <a:t>المكونات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5806758">
                <a:tc>
                  <a:txBody>
                    <a:bodyPr/>
                    <a:lstStyle/>
                    <a:p>
                      <a:pPr marL="0" indent="0" algn="r" rtl="1">
                        <a:buFont typeface="Arial" panose="020B0604020202020204" pitchFamily="34" charset="0"/>
                        <a:buNone/>
                      </a:pPr>
                      <a:r>
                        <a:rPr lang="ar-SA" sz="1200" b="1" u="sng" baseline="0" dirty="0">
                          <a:solidFill>
                            <a:srgbClr val="FF0000"/>
                          </a:solidFill>
                          <a:latin typeface="Sakkal Majalla" panose="02000000000000000000" pitchFamily="2" charset="-78"/>
                          <a:cs typeface="Sakkal Majalla" panose="02000000000000000000" pitchFamily="2" charset="-78"/>
                        </a:rPr>
                        <a:t>الانشطه الصفية </a:t>
                      </a:r>
                      <a:endParaRPr lang="ar-EG" sz="1200" b="1" u="sng" baseline="0" dirty="0">
                        <a:solidFill>
                          <a:srgbClr val="FF0000"/>
                        </a:solidFill>
                        <a:latin typeface="Sakkal Majalla" panose="02000000000000000000" pitchFamily="2" charset="-78"/>
                        <a:cs typeface="Sakkal Majalla" panose="02000000000000000000" pitchFamily="2" charset="-78"/>
                      </a:endParaRPr>
                    </a:p>
                    <a:p>
                      <a:pPr algn="r"/>
                      <a:r>
                        <a:rPr lang="ar-EG" sz="1200" b="0" i="0" kern="1200" dirty="0">
                          <a:solidFill>
                            <a:schemeClr val="tx1"/>
                          </a:solidFill>
                          <a:effectLst/>
                          <a:latin typeface="+mn-lt"/>
                          <a:ea typeface="+mn-ea"/>
                          <a:cs typeface="+mn-cs"/>
                        </a:rPr>
                        <a:t>نشاط الاوتاد هو نشاط حسى حركى .</a:t>
                      </a:r>
                    </a:p>
                    <a:p>
                      <a:pPr algn="r"/>
                      <a:r>
                        <a:rPr lang="ar-EG" sz="1200" b="1" i="0" u="none" strike="noStrike" kern="1200" dirty="0">
                          <a:solidFill>
                            <a:srgbClr val="FF0000"/>
                          </a:solidFill>
                          <a:effectLst/>
                          <a:latin typeface="+mn-lt"/>
                          <a:ea typeface="+mn-ea"/>
                          <a:cs typeface="+mn-cs"/>
                        </a:rPr>
                        <a:t>1- نشاط حركى للحياة العملية</a:t>
                      </a:r>
                      <a:endParaRPr lang="ar-EG" sz="1200" b="0" i="0" u="none" kern="1200" dirty="0">
                        <a:solidFill>
                          <a:srgbClr val="FF0000"/>
                        </a:solidFill>
                        <a:effectLst/>
                        <a:latin typeface="+mn-lt"/>
                        <a:ea typeface="+mn-ea"/>
                        <a:cs typeface="+mn-cs"/>
                      </a:endParaRPr>
                    </a:p>
                    <a:p>
                      <a:pPr algn="r"/>
                      <a:r>
                        <a:rPr lang="ar-EG" sz="1200" b="0" i="0" u="none" strike="noStrike" kern="1200" dirty="0">
                          <a:solidFill>
                            <a:schemeClr val="tx1"/>
                          </a:solidFill>
                          <a:effectLst/>
                          <a:latin typeface="+mn-lt"/>
                          <a:ea typeface="+mn-ea"/>
                          <a:cs typeface="+mn-cs"/>
                        </a:rPr>
                        <a:t>" كل انشطة الحياة العملية - بالإضافة انها تحسن التآزر البصرى العضلى ، و التحكم فى العضلات - تهدف لزيادة قدرة الطفل على التركيز ، و ايضا تعلم مثلا ان يتحرك فى </a:t>
                      </a:r>
                      <a:endParaRPr lang="ar-EG" sz="1200" b="0" i="0" kern="1200" dirty="0">
                        <a:solidFill>
                          <a:schemeClr val="tx1"/>
                        </a:solidFill>
                        <a:effectLst/>
                        <a:latin typeface="+mn-lt"/>
                        <a:ea typeface="+mn-ea"/>
                        <a:cs typeface="+mn-cs"/>
                      </a:endParaRPr>
                    </a:p>
                    <a:p>
                      <a:pPr algn="r"/>
                      <a:r>
                        <a:rPr lang="ar-EG" sz="1200" b="0" i="0" u="none" strike="noStrike" kern="1200" dirty="0">
                          <a:solidFill>
                            <a:schemeClr val="tx1"/>
                          </a:solidFill>
                          <a:effectLst/>
                          <a:latin typeface="+mn-lt"/>
                          <a:ea typeface="+mn-ea"/>
                          <a:cs typeface="+mn-cs"/>
                        </a:rPr>
                        <a:t>اتجاه محدد من الاكبر للا صغير </a:t>
                      </a:r>
                      <a:r>
                        <a:rPr lang="en-US" sz="1200" b="0" i="0" u="none" strike="noStrike" kern="1200" dirty="0">
                          <a:solidFill>
                            <a:schemeClr val="tx1"/>
                          </a:solidFill>
                          <a:effectLst/>
                          <a:latin typeface="+mn-lt"/>
                          <a:ea typeface="+mn-ea"/>
                          <a:cs typeface="+mn-cs"/>
                        </a:rPr>
                        <a:t/>
                      </a:r>
                      <a:br>
                        <a:rPr lang="en-US" sz="1200" b="0" i="0" u="none" strike="noStrike" kern="1200" dirty="0">
                          <a:solidFill>
                            <a:schemeClr val="tx1"/>
                          </a:solidFill>
                          <a:effectLst/>
                          <a:latin typeface="+mn-lt"/>
                          <a:ea typeface="+mn-ea"/>
                          <a:cs typeface="+mn-cs"/>
                        </a:rPr>
                      </a:br>
                      <a:r>
                        <a:rPr lang="ar-EG" sz="1200" b="0" i="0" u="none" strike="noStrike" kern="1200" dirty="0">
                          <a:solidFill>
                            <a:schemeClr val="tx1"/>
                          </a:solidFill>
                          <a:effectLst/>
                          <a:latin typeface="+mn-lt"/>
                          <a:ea typeface="+mn-ea"/>
                          <a:cs typeface="+mn-cs"/>
                        </a:rPr>
                        <a:t>اللوحة الوتدية توفر هذه المتطلبات حيث تستلزم حركة اصابع دقيقة و تركيز من الطفل لتثبيت الحلقات حول الاوتاد</a:t>
                      </a:r>
                      <a:br>
                        <a:rPr lang="ar-EG" sz="1200" b="0" i="0" u="none" strike="noStrike" kern="1200" dirty="0">
                          <a:solidFill>
                            <a:schemeClr val="tx1"/>
                          </a:solidFill>
                          <a:effectLst/>
                          <a:latin typeface="+mn-lt"/>
                          <a:ea typeface="+mn-ea"/>
                          <a:cs typeface="+mn-cs"/>
                        </a:rPr>
                      </a:br>
                      <a:r>
                        <a:rPr lang="ar-EG" sz="1200" b="1" i="0" u="none" strike="noStrike" kern="1200" dirty="0">
                          <a:solidFill>
                            <a:srgbClr val="FF0000"/>
                          </a:solidFill>
                          <a:effectLst/>
                          <a:latin typeface="+mn-lt"/>
                          <a:ea typeface="+mn-ea"/>
                          <a:cs typeface="+mn-cs"/>
                        </a:rPr>
                        <a:t>2- نشاط حسى</a:t>
                      </a:r>
                      <a:r>
                        <a:rPr lang="ar-EG" sz="1200" b="1" i="0" u="sng" strike="noStrike" kern="1200" dirty="0">
                          <a:solidFill>
                            <a:schemeClr val="tx1"/>
                          </a:solidFill>
                          <a:effectLst/>
                          <a:latin typeface="+mn-lt"/>
                          <a:ea typeface="+mn-ea"/>
                          <a:cs typeface="+mn-cs"/>
                        </a:rPr>
                        <a:t/>
                      </a:r>
                      <a:br>
                        <a:rPr lang="ar-EG" sz="1200" b="1" i="0" u="sng" strike="noStrike" kern="1200" dirty="0">
                          <a:solidFill>
                            <a:schemeClr val="tx1"/>
                          </a:solidFill>
                          <a:effectLst/>
                          <a:latin typeface="+mn-lt"/>
                          <a:ea typeface="+mn-ea"/>
                          <a:cs typeface="+mn-cs"/>
                        </a:rPr>
                      </a:br>
                      <a:r>
                        <a:rPr lang="ar-EG" sz="1200" b="0" i="0" u="none" strike="noStrike" kern="1200" dirty="0">
                          <a:solidFill>
                            <a:schemeClr val="tx1"/>
                          </a:solidFill>
                          <a:effectLst/>
                          <a:latin typeface="+mn-lt"/>
                          <a:ea typeface="+mn-ea"/>
                          <a:cs typeface="+mn-cs"/>
                        </a:rPr>
                        <a:t>حيث يتعامل الطفل مع الحلقات الدائرية فى بعض هنها ذات ملمس مختلف  ومختلفة الاحجام والثقل .</a:t>
                      </a:r>
                      <a:br>
                        <a:rPr lang="ar-EG" sz="1200" b="0" i="0" u="none" strike="noStrike" kern="1200" dirty="0">
                          <a:solidFill>
                            <a:schemeClr val="tx1"/>
                          </a:solidFill>
                          <a:effectLst/>
                          <a:latin typeface="+mn-lt"/>
                          <a:ea typeface="+mn-ea"/>
                          <a:cs typeface="+mn-cs"/>
                        </a:rPr>
                      </a:br>
                      <a:r>
                        <a:rPr lang="ar-EG" sz="1200" b="0" i="0" u="none" strike="noStrike" kern="1200" dirty="0">
                          <a:solidFill>
                            <a:schemeClr val="tx1"/>
                          </a:solidFill>
                          <a:effectLst/>
                          <a:latin typeface="+mn-lt"/>
                          <a:ea typeface="+mn-ea"/>
                          <a:cs typeface="+mn-cs"/>
                        </a:rPr>
                        <a:t>و هذا يعتبر تمرين ما قبل مرحلة القراءة حيث يتعلم الطفل ان يتعامل مع اشكال معينة و يسميها باسماءها</a:t>
                      </a:r>
                      <a:br>
                        <a:rPr lang="ar-EG" sz="1200" b="0" i="0" u="none" strike="noStrike" kern="1200" dirty="0">
                          <a:solidFill>
                            <a:schemeClr val="tx1"/>
                          </a:solidFill>
                          <a:effectLst/>
                          <a:latin typeface="+mn-lt"/>
                          <a:ea typeface="+mn-ea"/>
                          <a:cs typeface="+mn-cs"/>
                        </a:rPr>
                      </a:br>
                      <a:r>
                        <a:rPr lang="ar-EG" sz="1200" b="0" i="0" u="none" strike="noStrike" kern="1200" dirty="0">
                          <a:solidFill>
                            <a:schemeClr val="tx1"/>
                          </a:solidFill>
                          <a:effectLst/>
                          <a:latin typeface="+mn-lt"/>
                          <a:ea typeface="+mn-ea"/>
                          <a:cs typeface="+mn-cs"/>
                        </a:rPr>
                        <a:t>و هذا يوصله لفكرة ان لكل حرف فى اللغة شكل معين و اسم مختلف</a:t>
                      </a:r>
                      <a:br>
                        <a:rPr lang="ar-EG" sz="1200" b="0" i="0" u="none" strike="noStrike" kern="1200" dirty="0">
                          <a:solidFill>
                            <a:schemeClr val="tx1"/>
                          </a:solidFill>
                          <a:effectLst/>
                          <a:latin typeface="+mn-lt"/>
                          <a:ea typeface="+mn-ea"/>
                          <a:cs typeface="+mn-cs"/>
                        </a:rPr>
                      </a:br>
                      <a:endParaRPr lang="ar-EG" sz="1200" b="1" i="0" u="sng" kern="1200" baseline="0" dirty="0">
                        <a:solidFill>
                          <a:srgbClr val="FF0000"/>
                        </a:solidFill>
                        <a:effectLst/>
                        <a:latin typeface="Sakkal Majalla" panose="02000000000000000000" pitchFamily="2" charset="-78"/>
                        <a:ea typeface="+mn-ea"/>
                        <a:cs typeface="Sakkal Majalla" panose="02000000000000000000" pitchFamily="2" charset="-78"/>
                      </a:endParaRPr>
                    </a:p>
                    <a:p>
                      <a:endParaRPr lang="ar-EG" sz="1800" b="1" i="0" u="sng" kern="1200" baseline="0" dirty="0">
                        <a:solidFill>
                          <a:srgbClr val="FF0000"/>
                        </a:solidFill>
                        <a:effectLst/>
                        <a:latin typeface="Sakkal Majalla" panose="02000000000000000000" pitchFamily="2" charset="-78"/>
                        <a:ea typeface="+mn-ea"/>
                        <a:cs typeface="Sakkal Majalla" panose="02000000000000000000" pitchFamily="2" charset="-78"/>
                      </a:endParaRPr>
                    </a:p>
                    <a:p>
                      <a:endParaRPr lang="ar-EG" sz="1800" b="1" i="0" u="sng" kern="1200" baseline="0" dirty="0">
                        <a:solidFill>
                          <a:srgbClr val="FF0000"/>
                        </a:solidFill>
                        <a:effectLst/>
                        <a:latin typeface="Sakkal Majalla" panose="02000000000000000000" pitchFamily="2" charset="-78"/>
                        <a:ea typeface="+mn-ea"/>
                        <a:cs typeface="Sakkal Majalla" panose="02000000000000000000" pitchFamily="2" charset="-78"/>
                      </a:endParaRPr>
                    </a:p>
                    <a:p>
                      <a:endParaRPr lang="ar-EG" sz="1200" b="1" i="0" u="sng" kern="1200" baseline="0" dirty="0">
                        <a:solidFill>
                          <a:srgbClr val="FF0000"/>
                        </a:solidFill>
                        <a:effectLst/>
                        <a:latin typeface="Sakkal Majalla" panose="02000000000000000000" pitchFamily="2" charset="-78"/>
                        <a:ea typeface="+mn-ea"/>
                        <a:cs typeface="Sakkal Majalla" panose="02000000000000000000" pitchFamily="2" charset="-78"/>
                      </a:endParaRPr>
                    </a:p>
                    <a:p>
                      <a:endParaRPr lang="ar-EG" sz="1200" b="1" i="0" u="sng" kern="1200" baseline="0" dirty="0">
                        <a:solidFill>
                          <a:srgbClr val="FF0000"/>
                        </a:solidFill>
                        <a:effectLst/>
                        <a:latin typeface="Sakkal Majalla" panose="02000000000000000000" pitchFamily="2" charset="-78"/>
                        <a:ea typeface="+mn-ea"/>
                        <a:cs typeface="Sakkal Majalla" panose="02000000000000000000" pitchFamily="2" charset="-78"/>
                      </a:endParaRPr>
                    </a:p>
                    <a:p>
                      <a:endParaRPr lang="ar-EG" sz="1200" b="1" i="0" u="sng" kern="1200" baseline="0" dirty="0">
                        <a:solidFill>
                          <a:srgbClr val="FF0000"/>
                        </a:solidFill>
                        <a:effectLst/>
                        <a:latin typeface="Sakkal Majalla" panose="02000000000000000000" pitchFamily="2" charset="-78"/>
                        <a:ea typeface="+mn-ea"/>
                        <a:cs typeface="Sakkal Majalla" panose="02000000000000000000" pitchFamily="2" charset="-78"/>
                      </a:endParaRPr>
                    </a:p>
                    <a:p>
                      <a:endParaRPr lang="ar-EG" sz="1200" b="1" i="0" u="sng" kern="1200" baseline="0" dirty="0">
                        <a:solidFill>
                          <a:srgbClr val="FF0000"/>
                        </a:solidFill>
                        <a:effectLst/>
                        <a:latin typeface="Sakkal Majalla" panose="02000000000000000000" pitchFamily="2" charset="-78"/>
                        <a:ea typeface="+mn-ea"/>
                        <a:cs typeface="Sakkal Majalla" panose="02000000000000000000" pitchFamily="2" charset="-78"/>
                      </a:endParaRPr>
                    </a:p>
                    <a:p>
                      <a:endParaRPr lang="ar-EG" sz="1200" b="1" i="0" u="sng" kern="1200" baseline="0" dirty="0">
                        <a:solidFill>
                          <a:srgbClr val="FF0000"/>
                        </a:solidFill>
                        <a:effectLst/>
                        <a:latin typeface="Sakkal Majalla" panose="02000000000000000000" pitchFamily="2" charset="-78"/>
                        <a:ea typeface="+mn-ea"/>
                        <a:cs typeface="Sakkal Majalla" panose="02000000000000000000" pitchFamily="2" charset="-78"/>
                      </a:endParaRPr>
                    </a:p>
                    <a:p>
                      <a:endParaRPr lang="ar-EG" sz="1200" b="1" i="0" u="sng" kern="1200" baseline="0" dirty="0">
                        <a:solidFill>
                          <a:srgbClr val="FF0000"/>
                        </a:solidFill>
                        <a:effectLst/>
                        <a:latin typeface="Sakkal Majalla" panose="02000000000000000000" pitchFamily="2" charset="-78"/>
                        <a:ea typeface="+mn-ea"/>
                        <a:cs typeface="Sakkal Majalla" panose="02000000000000000000" pitchFamily="2" charset="-78"/>
                      </a:endParaRPr>
                    </a:p>
                    <a:p>
                      <a:endParaRPr lang="ar-EG" sz="1200" b="1" i="0" u="sng" kern="1200" baseline="0" dirty="0">
                        <a:solidFill>
                          <a:srgbClr val="FF0000"/>
                        </a:solidFill>
                        <a:effectLst/>
                        <a:latin typeface="Sakkal Majalla" panose="02000000000000000000" pitchFamily="2" charset="-78"/>
                        <a:ea typeface="+mn-ea"/>
                        <a:cs typeface="Sakkal Majalla" panose="02000000000000000000" pitchFamily="2" charset="-78"/>
                      </a:endParaRPr>
                    </a:p>
                    <a:p>
                      <a:endParaRPr lang="ar-EG" sz="1200" b="1" i="0" u="sng" kern="1200" baseline="0" dirty="0">
                        <a:solidFill>
                          <a:srgbClr val="FF0000"/>
                        </a:solidFill>
                        <a:effectLst/>
                        <a:latin typeface="Sakkal Majalla" panose="02000000000000000000" pitchFamily="2" charset="-78"/>
                        <a:ea typeface="+mn-ea"/>
                        <a:cs typeface="Sakkal Majalla" panose="02000000000000000000" pitchFamily="2" charset="-78"/>
                      </a:endParaRPr>
                    </a:p>
                    <a:p>
                      <a:endParaRPr lang="ar-EG" sz="1200" b="1" i="0" u="sng" kern="1200" baseline="0" dirty="0">
                        <a:solidFill>
                          <a:srgbClr val="FF0000"/>
                        </a:solidFill>
                        <a:effectLst/>
                        <a:latin typeface="Sakkal Majalla" panose="02000000000000000000" pitchFamily="2" charset="-78"/>
                        <a:ea typeface="+mn-ea"/>
                        <a:cs typeface="Sakkal Majalla" panose="02000000000000000000" pitchFamily="2" charset="-78"/>
                      </a:endParaRPr>
                    </a:p>
                    <a:p>
                      <a:pPr algn="r" rtl="1"/>
                      <a:endParaRPr lang="ar-SA" sz="1600" b="1" u="none" baseline="0" dirty="0">
                        <a:latin typeface="Sakkal Majalla" panose="02000000000000000000" pitchFamily="2" charset="-78"/>
                        <a:cs typeface="Sakkal Majalla" panose="02000000000000000000" pitchFamily="2" charset="-78"/>
                      </a:endParaRPr>
                    </a:p>
                    <a:p>
                      <a:pPr algn="r" rtl="1"/>
                      <a:endParaRPr lang="ar-SA" sz="1600" b="1" u="none" baseline="0" dirty="0">
                        <a:latin typeface="Sakkal Majalla" panose="02000000000000000000" pitchFamily="2" charset="-78"/>
                        <a:cs typeface="Sakkal Majalla" panose="02000000000000000000" pitchFamily="2" charset="-78"/>
                      </a:endParaRPr>
                    </a:p>
                    <a:p>
                      <a:pPr algn="r" rtl="1"/>
                      <a:endParaRPr lang="ar-SA" sz="1600" b="1" u="none"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dirty="0">
                        <a:latin typeface="Sakkal Majalla" panose="02000000000000000000" pitchFamily="2" charset="-78"/>
                        <a:cs typeface="Sakkal Majalla" panose="02000000000000000000" pitchFamily="2" charset="-78"/>
                      </a:endParaRPr>
                    </a:p>
                    <a:p>
                      <a:pPr algn="ctr" rtl="1"/>
                      <a:r>
                        <a:rPr lang="ar-AE" sz="1400" b="1" baseline="0" dirty="0">
                          <a:latin typeface="Sakkal Majalla" panose="02000000000000000000" pitchFamily="2" charset="-78"/>
                          <a:cs typeface="Sakkal Majalla" panose="02000000000000000000" pitchFamily="2" charset="-78"/>
                        </a:rPr>
                        <a:t>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5" name="TextBox 4"/>
          <p:cNvSpPr txBox="1"/>
          <p:nvPr/>
        </p:nvSpPr>
        <p:spPr>
          <a:xfrm>
            <a:off x="6987136" y="3275111"/>
            <a:ext cx="1410120" cy="307777"/>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AE" sz="14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انشودة ال</a:t>
            </a:r>
            <a:r>
              <a:rPr kumimoji="0" lang="ar-EG" sz="14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أختلافات</a:t>
            </a:r>
            <a:r>
              <a:rPr kumimoji="0" lang="ar-AE" sz="14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 </a:t>
            </a:r>
            <a:endParaRPr kumimoji="0" lang="en-GB" sz="14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endParaRPr>
          </a:p>
        </p:txBody>
      </p:sp>
      <p:sp>
        <p:nvSpPr>
          <p:cNvPr id="2" name="Rounded Rectangle 1"/>
          <p:cNvSpPr/>
          <p:nvPr/>
        </p:nvSpPr>
        <p:spPr>
          <a:xfrm>
            <a:off x="5811983" y="3897767"/>
            <a:ext cx="4170217" cy="601489"/>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dirty="0"/>
          </a:p>
        </p:txBody>
      </p:sp>
      <p:sp>
        <p:nvSpPr>
          <p:cNvPr id="6" name="TextBox 5"/>
          <p:cNvSpPr txBox="1"/>
          <p:nvPr/>
        </p:nvSpPr>
        <p:spPr>
          <a:xfrm>
            <a:off x="5948047" y="4044622"/>
            <a:ext cx="3898087" cy="307777"/>
          </a:xfrm>
          <a:prstGeom prst="rect">
            <a:avLst/>
          </a:prstGeom>
          <a:solidFill>
            <a:schemeClr val="accent4">
              <a:lumMod val="20000"/>
              <a:lumOff val="8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hlinkClick r:id="rId3"/>
              </a:rPr>
              <a:t>https://www.youtube.com/watch?v=2LaIBgvzIRY</a:t>
            </a:r>
            <a:endPar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
        <p:nvSpPr>
          <p:cNvPr id="18" name="Date Placeholder 17"/>
          <p:cNvSpPr>
            <a:spLocks noGrp="1"/>
          </p:cNvSpPr>
          <p:nvPr>
            <p:ph type="dt" sz="half" idx="10"/>
          </p:nvPr>
        </p:nvSpPr>
        <p:spPr/>
        <p:txBody>
          <a:bodyPr/>
          <a:lstStyle/>
          <a:p>
            <a:fld id="{8CADBA5E-4532-4792-A258-A0D67C635858}" type="datetime3">
              <a:rPr lang="en-US" smtClean="0"/>
              <a:t>23 August 2020</a:t>
            </a:fld>
            <a:endParaRPr lang="en-GB" dirty="0"/>
          </a:p>
        </p:txBody>
      </p:sp>
      <p:pic>
        <p:nvPicPr>
          <p:cNvPr id="4" name="Picture 2">
            <a:extLst>
              <a:ext uri="{FF2B5EF4-FFF2-40B4-BE49-F238E27FC236}">
                <a16:creationId xmlns:a16="http://schemas.microsoft.com/office/drawing/2014/main" id="{60836CA9-D663-4CAD-9E33-74DC309EF5C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6200000">
            <a:off x="235654" y="2623273"/>
            <a:ext cx="3948291" cy="3150473"/>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964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8069" y="98386"/>
            <a:ext cx="184731"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AE"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420798968"/>
              </p:ext>
            </p:extLst>
          </p:nvPr>
        </p:nvGraphicFramePr>
        <p:xfrm>
          <a:off x="0" y="136525"/>
          <a:ext cx="11804073" cy="6480564"/>
        </p:xfrm>
        <a:graphic>
          <a:graphicData uri="http://schemas.openxmlformats.org/drawingml/2006/table">
            <a:tbl>
              <a:tblPr firstRow="1" bandRow="1">
                <a:tableStyleId>{5940675A-B579-460E-94D1-54222C63F5DA}</a:tableStyleId>
              </a:tblPr>
              <a:tblGrid>
                <a:gridCol w="10827288">
                  <a:extLst>
                    <a:ext uri="{9D8B030D-6E8A-4147-A177-3AD203B41FA5}">
                      <a16:colId xmlns:a16="http://schemas.microsoft.com/office/drawing/2014/main" val="20000"/>
                    </a:ext>
                  </a:extLst>
                </a:gridCol>
                <a:gridCol w="976785">
                  <a:extLst>
                    <a:ext uri="{9D8B030D-6E8A-4147-A177-3AD203B41FA5}">
                      <a16:colId xmlns:a16="http://schemas.microsoft.com/office/drawing/2014/main" val="20001"/>
                    </a:ext>
                  </a:extLst>
                </a:gridCol>
              </a:tblGrid>
              <a:tr h="3340904">
                <a:tc>
                  <a:txBody>
                    <a:bodyPr/>
                    <a:lstStyle/>
                    <a:p>
                      <a:pPr algn="r" rtl="1"/>
                      <a:r>
                        <a:rPr lang="ar-AE" sz="1200" b="1" u="none" baseline="0" dirty="0">
                          <a:solidFill>
                            <a:srgbClr val="FF0000"/>
                          </a:solidFill>
                          <a:latin typeface="Sakkal Majalla" panose="02000000000000000000" pitchFamily="2" charset="-78"/>
                          <a:cs typeface="Sakkal Majalla" panose="02000000000000000000" pitchFamily="2" charset="-78"/>
                        </a:rPr>
                        <a:t>الحصة الدراسية:</a:t>
                      </a:r>
                      <a:endParaRPr lang="ar-AE" sz="1200" b="1" u="none" baseline="0" dirty="0">
                        <a:latin typeface="Sakkal Majalla" panose="02000000000000000000" pitchFamily="2" charset="-78"/>
                        <a:cs typeface="Sakkal Majalla" panose="02000000000000000000" pitchFamily="2" charset="-78"/>
                      </a:endParaRPr>
                    </a:p>
                    <a:p>
                      <a:pPr algn="r" rtl="1"/>
                      <a:r>
                        <a:rPr lang="ar-EG" sz="1200" b="1" u="none" baseline="0" dirty="0">
                          <a:solidFill>
                            <a:srgbClr val="FF0000"/>
                          </a:solidFill>
                          <a:latin typeface="Sakkal Majalla" panose="02000000000000000000" pitchFamily="2" charset="-78"/>
                          <a:cs typeface="Sakkal Majalla" panose="02000000000000000000" pitchFamily="2" charset="-78"/>
                        </a:rPr>
                        <a:t>الهدف :</a:t>
                      </a:r>
                    </a:p>
                    <a:p>
                      <a:pPr algn="r" rtl="1"/>
                      <a:r>
                        <a:rPr lang="ar-EG" sz="1200" b="1" u="none" baseline="0" dirty="0">
                          <a:solidFill>
                            <a:schemeClr val="tx1"/>
                          </a:solidFill>
                          <a:latin typeface="Sakkal Majalla" panose="02000000000000000000" pitchFamily="2" charset="-78"/>
                          <a:cs typeface="Sakkal Majalla" panose="02000000000000000000" pitchFamily="2" charset="-78"/>
                        </a:rPr>
                        <a:t>يضع 6 أوتاد على لوحة الأوتاد. </a:t>
                      </a:r>
                    </a:p>
                    <a:p>
                      <a:pPr algn="r" rtl="1"/>
                      <a:r>
                        <a:rPr lang="ar-EG" sz="1200" b="1" u="none" baseline="0" dirty="0">
                          <a:solidFill>
                            <a:schemeClr val="tx1"/>
                          </a:solidFill>
                          <a:latin typeface="Sakkal Majalla" panose="02000000000000000000" pitchFamily="2" charset="-78"/>
                          <a:cs typeface="Sakkal Majalla" panose="02000000000000000000" pitchFamily="2" charset="-78"/>
                        </a:rPr>
                        <a:t> </a:t>
                      </a:r>
                    </a:p>
                    <a:p>
                      <a:pPr algn="r" rtl="1"/>
                      <a:r>
                        <a:rPr lang="ar-AE" sz="1200" b="1" u="none" baseline="0" dirty="0">
                          <a:solidFill>
                            <a:srgbClr val="FF0000"/>
                          </a:solidFill>
                          <a:latin typeface="Sakkal Majalla" panose="02000000000000000000" pitchFamily="2" charset="-78"/>
                          <a:cs typeface="Sakkal Majalla" panose="02000000000000000000" pitchFamily="2" charset="-78"/>
                        </a:rPr>
                        <a:t>النشاط الرياضي  </a:t>
                      </a:r>
                    </a:p>
                    <a:p>
                      <a:pPr algn="r" rtl="1"/>
                      <a:r>
                        <a:rPr lang="ar-AE" sz="1200" b="1" u="none" baseline="0" dirty="0">
                          <a:solidFill>
                            <a:schemeClr val="tx1"/>
                          </a:solidFill>
                          <a:latin typeface="Sakkal Majalla" panose="02000000000000000000" pitchFamily="2" charset="-78"/>
                          <a:cs typeface="Sakkal Majalla" panose="02000000000000000000" pitchFamily="2" charset="-78"/>
                        </a:rPr>
                        <a:t>ان </a:t>
                      </a:r>
                      <a:r>
                        <a:rPr lang="ar-EG" sz="1200" b="1" u="none" baseline="0" dirty="0">
                          <a:solidFill>
                            <a:schemeClr val="tx1"/>
                          </a:solidFill>
                          <a:latin typeface="Sakkal Majalla" panose="02000000000000000000" pitchFamily="2" charset="-78"/>
                          <a:cs typeface="Sakkal Majalla" panose="02000000000000000000" pitchFamily="2" charset="-78"/>
                        </a:rPr>
                        <a:t>ت</a:t>
                      </a:r>
                      <a:r>
                        <a:rPr lang="ar-AE" sz="1200" b="1" u="none" baseline="0" dirty="0">
                          <a:solidFill>
                            <a:schemeClr val="tx1"/>
                          </a:solidFill>
                          <a:latin typeface="Sakkal Majalla" panose="02000000000000000000" pitchFamily="2" charset="-78"/>
                          <a:cs typeface="Sakkal Majalla" panose="02000000000000000000" pitchFamily="2" charset="-78"/>
                        </a:rPr>
                        <a:t>قوم ال</a:t>
                      </a:r>
                      <a:r>
                        <a:rPr lang="ar-EG" sz="1200" b="1" u="none" baseline="0" dirty="0">
                          <a:solidFill>
                            <a:schemeClr val="tx1"/>
                          </a:solidFill>
                          <a:latin typeface="Sakkal Majalla" panose="02000000000000000000" pitchFamily="2" charset="-78"/>
                          <a:cs typeface="Sakkal Majalla" panose="02000000000000000000" pitchFamily="2" charset="-78"/>
                        </a:rPr>
                        <a:t>معلمة بالزق مجموعة من الدوائر  متتدرجة فى الحجام على شكل هرامى وتطلب من الطفل القفز </a:t>
                      </a:r>
                    </a:p>
                    <a:p>
                      <a:pPr algn="r" rtl="1"/>
                      <a:r>
                        <a:rPr lang="ar-EG" sz="1200" b="1" u="none" baseline="0" dirty="0">
                          <a:solidFill>
                            <a:schemeClr val="tx1"/>
                          </a:solidFill>
                          <a:latin typeface="Sakkal Majalla" panose="02000000000000000000" pitchFamily="2" charset="-78"/>
                          <a:cs typeface="Sakkal Majalla" panose="02000000000000000000" pitchFamily="2" charset="-78"/>
                        </a:rPr>
                        <a:t>عند سماع الموسيقى  وهنا يشعر الطفل بالحيز  الفراغى حواله .</a:t>
                      </a:r>
                    </a:p>
                    <a:p>
                      <a:pPr algn="r" rtl="1"/>
                      <a:endParaRPr lang="ar-EG" sz="1200" b="1" u="none" baseline="0" dirty="0">
                        <a:solidFill>
                          <a:schemeClr val="tx1"/>
                        </a:solidFill>
                        <a:latin typeface="Sakkal Majalla" panose="02000000000000000000" pitchFamily="2" charset="-78"/>
                        <a:cs typeface="Sakkal Majalla" panose="02000000000000000000" pitchFamily="2" charset="-78"/>
                      </a:endParaRPr>
                    </a:p>
                    <a:p>
                      <a:pPr algn="r" rtl="1"/>
                      <a:r>
                        <a:rPr lang="ar-AE" sz="1200" b="1" u="none" baseline="0" dirty="0">
                          <a:solidFill>
                            <a:srgbClr val="FF0000"/>
                          </a:solidFill>
                          <a:latin typeface="Sakkal Majalla" panose="02000000000000000000" pitchFamily="2" charset="-78"/>
                          <a:cs typeface="Sakkal Majalla" panose="02000000000000000000" pitchFamily="2" charset="-78"/>
                        </a:rPr>
                        <a:t>النشاط الفني: </a:t>
                      </a:r>
                      <a:endParaRPr lang="ar-EG" sz="1200" b="1" u="none" baseline="0" dirty="0">
                        <a:solidFill>
                          <a:srgbClr val="FF0000"/>
                        </a:solidFill>
                        <a:latin typeface="Sakkal Majalla" panose="02000000000000000000" pitchFamily="2" charset="-78"/>
                        <a:cs typeface="Sakkal Majalla" panose="02000000000000000000" pitchFamily="2" charset="-78"/>
                      </a:endParaRPr>
                    </a:p>
                    <a:p>
                      <a:pPr algn="r" rtl="1"/>
                      <a:r>
                        <a:rPr lang="ar-EG" sz="1200" b="1" u="none" baseline="0" dirty="0">
                          <a:solidFill>
                            <a:schemeClr val="tx1"/>
                          </a:solidFill>
                          <a:latin typeface="Sakkal Majalla" panose="02000000000000000000" pitchFamily="2" charset="-78"/>
                          <a:cs typeface="Sakkal Majalla" panose="02000000000000000000" pitchFamily="2" charset="-78"/>
                        </a:rPr>
                        <a:t>عمل حلقات متتدرحة المقاس ورميها فى الوتاد المثبت بالارض </a:t>
                      </a:r>
                    </a:p>
                    <a:p>
                      <a:pPr algn="r" rtl="1"/>
                      <a:r>
                        <a:rPr lang="ar-AE" sz="1200" b="1" u="none" baseline="0" dirty="0">
                          <a:solidFill>
                            <a:srgbClr val="FF0000"/>
                          </a:solidFill>
                          <a:latin typeface="Sakkal Majalla" panose="02000000000000000000" pitchFamily="2" charset="-78"/>
                          <a:cs typeface="Sakkal Majalla" panose="02000000000000000000" pitchFamily="2" charset="-78"/>
                        </a:rPr>
                        <a:t>النشاط الموسيقى:</a:t>
                      </a:r>
                    </a:p>
                    <a:p>
                      <a:pPr algn="r" rtl="1"/>
                      <a:endParaRPr lang="ar-AE" sz="1200" b="1" u="none" baseline="0" dirty="0">
                        <a:solidFill>
                          <a:schemeClr val="tx1"/>
                        </a:solidFill>
                        <a:latin typeface="Sakkal Majalla" panose="02000000000000000000" pitchFamily="2" charset="-78"/>
                        <a:cs typeface="Sakkal Majalla" panose="02000000000000000000" pitchFamily="2" charset="-78"/>
                      </a:endParaRPr>
                    </a:p>
                    <a:p>
                      <a:pPr algn="r" rtl="1"/>
                      <a:r>
                        <a:rPr lang="ar-AE" sz="1200" b="1" u="none" baseline="0" dirty="0">
                          <a:solidFill>
                            <a:schemeClr val="tx1"/>
                          </a:solidFill>
                          <a:latin typeface="Sakkal Majalla" panose="02000000000000000000" pitchFamily="2" charset="-78"/>
                          <a:cs typeface="Sakkal Majalla" panose="02000000000000000000" pitchFamily="2" charset="-78"/>
                        </a:rPr>
                        <a:t>ان يقوم الطالب بتقليد المعلم ب</a:t>
                      </a:r>
                      <a:r>
                        <a:rPr lang="ar-EG" sz="1200" b="1" u="none" baseline="0" dirty="0">
                          <a:solidFill>
                            <a:schemeClr val="tx1"/>
                          </a:solidFill>
                          <a:latin typeface="Sakkal Majalla" panose="02000000000000000000" pitchFamily="2" charset="-78"/>
                          <a:cs typeface="Sakkal Majalla" panose="02000000000000000000" pitchFamily="2" charset="-78"/>
                        </a:rPr>
                        <a:t>الغناء والحركات .</a:t>
                      </a:r>
                      <a:endParaRPr lang="ar-AE" sz="1200" b="1" baseline="0" dirty="0">
                        <a:solidFill>
                          <a:schemeClr val="tx1"/>
                        </a:solidFill>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baseline="0" dirty="0">
                        <a:latin typeface="Sakkal Majalla" panose="02000000000000000000" pitchFamily="2" charset="-78"/>
                        <a:cs typeface="Sakkal Majalla" panose="02000000000000000000" pitchFamily="2" charset="-78"/>
                      </a:endParaRPr>
                    </a:p>
                    <a:p>
                      <a:pPr algn="ctr" rtl="1"/>
                      <a:r>
                        <a:rPr lang="ar-AE" sz="1400" b="1" baseline="0" dirty="0">
                          <a:latin typeface="Sakkal Majalla" panose="02000000000000000000" pitchFamily="2" charset="-78"/>
                          <a:cs typeface="Sakkal Majalla" panose="02000000000000000000" pitchFamily="2" charset="-78"/>
                        </a:rPr>
                        <a:t>دليل للمعلم</a:t>
                      </a:r>
                    </a:p>
                    <a:p>
                      <a:pPr algn="ctr" rtl="1"/>
                      <a:endParaRPr lang="ar-AE" sz="14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54492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a:latin typeface="Sakkal Majalla" panose="02000000000000000000" pitchFamily="2" charset="-78"/>
                          <a:cs typeface="Sakkal Majalla" panose="02000000000000000000" pitchFamily="2" charset="-78"/>
                        </a:rPr>
                        <a:t> </a:t>
                      </a:r>
                      <a:r>
                        <a:rPr lang="ar-EG" sz="1200" b="1" baseline="0" dirty="0">
                          <a:latin typeface="Sakkal Majalla" panose="02000000000000000000" pitchFamily="2" charset="-78"/>
                          <a:cs typeface="Sakkal Majalla" panose="02000000000000000000" pitchFamily="2" charset="-78"/>
                        </a:rPr>
                        <a:t>تقدم الام مجموعة بلاستكية متتدرجة المقاس وتطلب من الطفل ترتبهم .</a:t>
                      </a:r>
                      <a:endParaRPr lang="ar-AE" sz="12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Sakkal Majalla" panose="02000000000000000000" pitchFamily="2" charset="-78"/>
                          <a:cs typeface="Sakkal Majalla" panose="02000000000000000000" pitchFamily="2" charset="-78"/>
                        </a:rPr>
                        <a:t>الواجب المنزلي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1816429">
                <a:tc>
                  <a:txBody>
                    <a:bodyPr/>
                    <a:lstStyle/>
                    <a:p>
                      <a:pPr algn="r" rtl="1"/>
                      <a:r>
                        <a:rPr lang="ar-AE" sz="1200" b="1" baseline="0" dirty="0">
                          <a:latin typeface="Sakkal Majalla" panose="02000000000000000000" pitchFamily="2" charset="-78"/>
                          <a:cs typeface="Sakkal Majalla" panose="02000000000000000000" pitchFamily="2" charset="-78"/>
                        </a:rPr>
                        <a:t>مجموعة تدريبات على الأيباد تتضمن:</a:t>
                      </a:r>
                    </a:p>
                    <a:p>
                      <a:pPr marL="0" marR="0" lvl="0" indent="0" algn="r" defTabSz="914400" rtl="1" eaLnBrk="1" fontAlgn="auto" latinLnBrk="0" hangingPunct="1">
                        <a:lnSpc>
                          <a:spcPct val="100000"/>
                        </a:lnSpc>
                        <a:spcBef>
                          <a:spcPts val="0"/>
                        </a:spcBef>
                        <a:spcAft>
                          <a:spcPts val="0"/>
                        </a:spcAft>
                        <a:buClrTx/>
                        <a:buSzTx/>
                        <a:buFontTx/>
                        <a:buNone/>
                        <a:tabLst/>
                        <a:defRPr/>
                      </a:pPr>
                      <a:r>
                        <a:rPr lang="ar-SA" sz="1200" b="1" baseline="0" dirty="0">
                          <a:latin typeface="Sakkal Majalla" panose="02000000000000000000" pitchFamily="2" charset="-78"/>
                          <a:cs typeface="Sakkal Majalla" panose="02000000000000000000" pitchFamily="2" charset="-78"/>
                        </a:rPr>
                        <a:t>1</a:t>
                      </a:r>
                      <a:r>
                        <a:rPr lang="ar-EG" sz="1200" b="1" baseline="0" dirty="0">
                          <a:latin typeface="Sakkal Majalla" panose="02000000000000000000" pitchFamily="2" charset="-78"/>
                          <a:cs typeface="Sakkal Majalla" panose="02000000000000000000" pitchFamily="2" charset="-78"/>
                        </a:rPr>
                        <a:t>- تحمل لعبة  التتدرج من الكبير لصغير .</a:t>
                      </a:r>
                      <a:endParaRPr lang="en-US" sz="1200" b="1" baseline="0"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en-US" sz="1200" b="1" baseline="0"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a:latin typeface="Sakkal Majalla" panose="02000000000000000000" pitchFamily="2" charset="-78"/>
                          <a:cs typeface="Sakkal Majalla" panose="02000000000000000000" pitchFamily="2" charset="-78"/>
                        </a:rPr>
                        <a:t> </a:t>
                      </a:r>
                      <a:endParaRPr lang="ar-SA" sz="1200" b="1" dirty="0">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Sakkal Majalla" panose="02000000000000000000" pitchFamily="2" charset="-78"/>
                          <a:cs typeface="Sakkal Majalla" panose="02000000000000000000" pitchFamily="2" charset="-78"/>
                        </a:rPr>
                        <a:t>تمارين الكترونية</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78302">
                <a:tc>
                  <a:txBody>
                    <a:bodyPr/>
                    <a:lstStyle/>
                    <a:p>
                      <a:pPr algn="r" rtl="1"/>
                      <a:r>
                        <a:rPr lang="ar-EG" sz="1200" b="1" baseline="0" dirty="0">
                          <a:latin typeface="Sakkal Majalla" panose="02000000000000000000" pitchFamily="2" charset="-78"/>
                          <a:cs typeface="Sakkal Majalla" panose="02000000000000000000" pitchFamily="2" charset="-78"/>
                        </a:rPr>
                        <a:t>جيد :- يرتيب الطفل 4 حلقات من 6                          متوسط:- يرتيب  الطفل 3 من 6                     ضعيف :-يرتيب   الطفل 2 من 6 .</a:t>
                      </a:r>
                      <a:endParaRPr lang="ar-AE" sz="12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التقييم</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4" name="TextBox 3"/>
          <p:cNvSpPr txBox="1"/>
          <p:nvPr/>
        </p:nvSpPr>
        <p:spPr>
          <a:xfrm>
            <a:off x="6209901" y="4787077"/>
            <a:ext cx="3507741" cy="307777"/>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AE" sz="14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انشود</a:t>
            </a:r>
            <a:r>
              <a:rPr kumimoji="0" lang="ar-EG" sz="14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 الاختلافات شىء جميل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Rounded Rectangle 4"/>
          <p:cNvSpPr/>
          <p:nvPr/>
        </p:nvSpPr>
        <p:spPr>
          <a:xfrm>
            <a:off x="6034297" y="5330098"/>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dirty="0"/>
          </a:p>
        </p:txBody>
      </p:sp>
      <p:sp>
        <p:nvSpPr>
          <p:cNvPr id="6" name="Rectangle 5"/>
          <p:cNvSpPr/>
          <p:nvPr/>
        </p:nvSpPr>
        <p:spPr>
          <a:xfrm>
            <a:off x="6209901" y="5352052"/>
            <a:ext cx="3425489" cy="276999"/>
          </a:xfrm>
          <a:prstGeom prst="rect">
            <a:avLst/>
          </a:prstGeom>
        </p:spPr>
        <p:txBody>
          <a:bodyPr wrap="none">
            <a:spAutoFit/>
          </a:bodyPr>
          <a:lstStyle/>
          <a:p>
            <a:pPr lvl="0" algn="r" rtl="1">
              <a:defRPr/>
            </a:pPr>
            <a:r>
              <a:rPr lang="en-US" sz="1200" dirty="0">
                <a:solidFill>
                  <a:schemeClr val="accent1">
                    <a:lumMod val="50000"/>
                  </a:schemeClr>
                </a:solidFill>
                <a:latin typeface="Arial" panose="020B0604020202020204" pitchFamily="34" charset="0"/>
                <a:cs typeface="Arial" panose="020B0604020202020204" pitchFamily="34" charset="0"/>
              </a:rPr>
              <a:t>https://www.youtube.com/watch?v=t5-8yQytLe8</a:t>
            </a:r>
            <a:endParaRPr lang="ar-SA" sz="1200" dirty="0">
              <a:solidFill>
                <a:schemeClr val="accent1">
                  <a:lumMod val="50000"/>
                </a:schemeClr>
              </a:solidFill>
              <a:latin typeface="Arial" panose="020B0604020202020204" pitchFamily="34" charset="0"/>
            </a:endParaRPr>
          </a:p>
        </p:txBody>
      </p:sp>
      <p:sp>
        <p:nvSpPr>
          <p:cNvPr id="10" name="Date Placeholder 9"/>
          <p:cNvSpPr>
            <a:spLocks noGrp="1"/>
          </p:cNvSpPr>
          <p:nvPr>
            <p:ph type="dt" sz="half" idx="10"/>
          </p:nvPr>
        </p:nvSpPr>
        <p:spPr/>
        <p:txBody>
          <a:bodyPr/>
          <a:lstStyle/>
          <a:p>
            <a:fld id="{DFA59B4A-862E-4296-9049-49655D5CFC94}" type="datetime3">
              <a:rPr lang="en-US" smtClean="0"/>
              <a:t>23 August 2020</a:t>
            </a:fld>
            <a:endParaRPr lang="en-GB"/>
          </a:p>
        </p:txBody>
      </p:sp>
      <p:sp>
        <p:nvSpPr>
          <p:cNvPr id="11" name="Slide Number Placeholder 10"/>
          <p:cNvSpPr>
            <a:spLocks noGrp="1"/>
          </p:cNvSpPr>
          <p:nvPr>
            <p:ph type="sldNum" sz="quarter" idx="12"/>
          </p:nvPr>
        </p:nvSpPr>
        <p:spPr/>
        <p:txBody>
          <a:bodyPr/>
          <a:lstStyle/>
          <a:p>
            <a:fld id="{60F9F505-338F-4A63-8E60-F3E66EC2060F}" type="slidenum">
              <a:rPr lang="en-GB" smtClean="0"/>
              <a:t>6</a:t>
            </a:fld>
            <a:endParaRPr lang="en-GB"/>
          </a:p>
        </p:txBody>
      </p:sp>
      <p:pic>
        <p:nvPicPr>
          <p:cNvPr id="12" name="Picture 11" descr="A picture containing grass, outdoor, boy, young&#10;&#10;Description automatically generated">
            <a:extLst>
              <a:ext uri="{FF2B5EF4-FFF2-40B4-BE49-F238E27FC236}">
                <a16:creationId xmlns:a16="http://schemas.microsoft.com/office/drawing/2014/main" id="{C84618BF-B95F-40A0-A5B6-ED7EABBA31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92298" y="280322"/>
            <a:ext cx="3325733" cy="296611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274376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9195BEB-A072-45D8-848D-E8CA744F9022}"/>
              </a:ext>
            </a:extLst>
          </p:cNvPr>
          <p:cNvSpPr>
            <a:spLocks noGrp="1"/>
          </p:cNvSpPr>
          <p:nvPr>
            <p:ph type="title"/>
          </p:nvPr>
        </p:nvSpPr>
        <p:spPr>
          <a:xfrm rot="-360000">
            <a:off x="707448" y="924009"/>
            <a:ext cx="3933620" cy="600187"/>
          </a:xfrm>
        </p:spPr>
        <p:txBody>
          <a:bodyPr>
            <a:normAutofit/>
          </a:bodyPr>
          <a:lstStyle/>
          <a:p>
            <a:pPr algn="ctr" rtl="1"/>
            <a:r>
              <a:rPr lang="ar-EG" sz="2800" b="1" dirty="0">
                <a:solidFill>
                  <a:schemeClr val="tx1"/>
                </a:solidFill>
                <a:latin typeface="Sakkal Majalla" panose="02000000000000000000" pitchFamily="2" charset="-78"/>
                <a:cs typeface="Sakkal Majalla" panose="02000000000000000000" pitchFamily="2" charset="-78"/>
              </a:rPr>
              <a:t>يضع 6 أوتاد على لوحة الأوتاد. </a:t>
            </a:r>
            <a:endParaRPr lang="en-US" sz="2800" b="1" dirty="0">
              <a:solidFill>
                <a:schemeClr val="tx1"/>
              </a:solidFill>
              <a:latin typeface="Sakkal Majalla" panose="02000000000000000000" pitchFamily="2" charset="-78"/>
              <a:cs typeface="Sakkal Majalla" panose="02000000000000000000" pitchFamily="2" charset="-78"/>
            </a:endParaRPr>
          </a:p>
        </p:txBody>
      </p:sp>
      <p:sp>
        <p:nvSpPr>
          <p:cNvPr id="2" name="Text Placeholder 1">
            <a:extLst>
              <a:ext uri="{FF2B5EF4-FFF2-40B4-BE49-F238E27FC236}">
                <a16:creationId xmlns:a16="http://schemas.microsoft.com/office/drawing/2014/main" id="{6587D558-5792-4FF7-9111-65F4C874C61B}"/>
              </a:ext>
            </a:extLst>
          </p:cNvPr>
          <p:cNvSpPr>
            <a:spLocks noGrp="1"/>
          </p:cNvSpPr>
          <p:nvPr>
            <p:ph type="body" idx="1"/>
          </p:nvPr>
        </p:nvSpPr>
        <p:spPr>
          <a:xfrm>
            <a:off x="757969" y="2442380"/>
            <a:ext cx="3913632" cy="804672"/>
          </a:xfrm>
        </p:spPr>
        <p:txBody>
          <a:bodyPr>
            <a:normAutofit/>
          </a:bodyPr>
          <a:lstStyle/>
          <a:p>
            <a:pPr algn="ctr"/>
            <a:r>
              <a:rPr lang="ar-EG" dirty="0"/>
              <a:t>المجال الوظفى           </a:t>
            </a:r>
            <a:endParaRPr lang="en-US" dirty="0"/>
          </a:p>
        </p:txBody>
      </p:sp>
      <p:sp>
        <p:nvSpPr>
          <p:cNvPr id="6" name="Text Placeholder 5">
            <a:extLst>
              <a:ext uri="{FF2B5EF4-FFF2-40B4-BE49-F238E27FC236}">
                <a16:creationId xmlns:a16="http://schemas.microsoft.com/office/drawing/2014/main" id="{FE58025A-9737-434D-AE90-0CC9E7990286}"/>
              </a:ext>
            </a:extLst>
          </p:cNvPr>
          <p:cNvSpPr>
            <a:spLocks noGrp="1"/>
          </p:cNvSpPr>
          <p:nvPr>
            <p:ph type="body" sz="quarter" idx="13"/>
          </p:nvPr>
        </p:nvSpPr>
        <p:spPr>
          <a:xfrm>
            <a:off x="580058" y="3392622"/>
            <a:ext cx="3913188" cy="2249488"/>
          </a:xfrm>
        </p:spPr>
        <p:txBody>
          <a:bodyPr>
            <a:normAutofit/>
          </a:bodyPr>
          <a:lstStyle/>
          <a:p>
            <a:pPr algn="r" rtl="1"/>
            <a:r>
              <a:rPr lang="ar-AE" sz="1200" b="1" dirty="0">
                <a:latin typeface="Sakkal Majalla" panose="02000000000000000000" pitchFamily="2" charset="-78"/>
                <a:cs typeface="Sakkal Majalla" panose="02000000000000000000" pitchFamily="2" charset="-78"/>
              </a:rPr>
              <a:t>عدد النقاط المهمه</a:t>
            </a:r>
            <a:r>
              <a:rPr lang="ar-EG" sz="1200" b="1" dirty="0">
                <a:latin typeface="Sakkal Majalla" panose="02000000000000000000" pitchFamily="2" charset="-78"/>
                <a:cs typeface="Sakkal Majalla" panose="02000000000000000000" pitchFamily="2" charset="-78"/>
              </a:rPr>
              <a:t> : المهارات الداعمية :</a:t>
            </a:r>
          </a:p>
          <a:p>
            <a:pPr algn="r" rtl="1"/>
            <a:r>
              <a:rPr lang="ar-EG" sz="1200" b="1" dirty="0">
                <a:latin typeface="Sakkal Majalla" panose="02000000000000000000" pitchFamily="2" charset="-78"/>
                <a:cs typeface="Sakkal Majalla" panose="02000000000000000000" pitchFamily="2" charset="-78"/>
              </a:rPr>
              <a:t>المهارات الحسي الحركي</a:t>
            </a:r>
          </a:p>
          <a:p>
            <a:pPr algn="r" rtl="1"/>
            <a:r>
              <a:rPr lang="ar-EG" sz="1200" b="1" dirty="0">
                <a:latin typeface="Sakkal Majalla" panose="02000000000000000000" pitchFamily="2" charset="-78"/>
                <a:cs typeface="Sakkal Majalla" panose="02000000000000000000" pitchFamily="2" charset="-78"/>
              </a:rPr>
              <a:t>المهارات التفكيري</a:t>
            </a:r>
          </a:p>
          <a:p>
            <a:pPr algn="r" rtl="1"/>
            <a:r>
              <a:rPr lang="ar-EG" sz="1200" b="1" dirty="0">
                <a:latin typeface="Sakkal Majalla" panose="02000000000000000000" pitchFamily="2" charset="-78"/>
                <a:cs typeface="Sakkal Majalla" panose="02000000000000000000" pitchFamily="2" charset="-78"/>
              </a:rPr>
              <a:t>الجانب العاطفي</a:t>
            </a:r>
          </a:p>
          <a:p>
            <a:pPr algn="r" rtl="1"/>
            <a:r>
              <a:rPr lang="ar-EG" sz="1200" b="1" dirty="0">
                <a:latin typeface="Sakkal Majalla" panose="02000000000000000000" pitchFamily="2" charset="-78"/>
                <a:cs typeface="Sakkal Majalla" panose="02000000000000000000" pitchFamily="2" charset="-78"/>
              </a:rPr>
              <a:t>المهارات الاجتماعية</a:t>
            </a:r>
          </a:p>
          <a:p>
            <a:pPr algn="r" rtl="1"/>
            <a:r>
              <a:rPr lang="ar-EG" sz="1200" b="1" dirty="0">
                <a:latin typeface="Sakkal Majalla" panose="02000000000000000000" pitchFamily="2" charset="-78"/>
                <a:cs typeface="Sakkal Majalla" panose="02000000000000000000" pitchFamily="2" charset="-78"/>
              </a:rPr>
              <a:t>يتعلم الأطفال بهذه اللعبة العقلية على الفروقات بين الأحجام، الألوان، وتزداد لدى الطفل قوة التركيز و الانتباه 0</a:t>
            </a:r>
          </a:p>
          <a:p>
            <a:pPr marL="0" indent="0" algn="r" rtl="1">
              <a:buNone/>
            </a:pPr>
            <a:r>
              <a:rPr lang="ar-EG" sz="1400" i="0" dirty="0">
                <a:solidFill>
                  <a:srgbClr val="161616"/>
                </a:solidFill>
                <a:effectLst/>
                <a:latin typeface="Sakkal Majalla" panose="02000000000000000000" pitchFamily="2" charset="-78"/>
                <a:cs typeface="Sakkal Majalla" panose="02000000000000000000" pitchFamily="2" charset="-78"/>
              </a:rPr>
              <a:t>0</a:t>
            </a:r>
            <a:endParaRPr lang="ar-AE" sz="1400" dirty="0">
              <a:latin typeface="Sakkal Majalla" panose="02000000000000000000" pitchFamily="2" charset="-78"/>
              <a:cs typeface="Sakkal Majalla" panose="02000000000000000000" pitchFamily="2" charset="-78"/>
            </a:endParaRPr>
          </a:p>
        </p:txBody>
      </p:sp>
      <p:sp>
        <p:nvSpPr>
          <p:cNvPr id="4" name="Slide Number Placeholder 3">
            <a:extLst>
              <a:ext uri="{FF2B5EF4-FFF2-40B4-BE49-F238E27FC236}">
                <a16:creationId xmlns:a16="http://schemas.microsoft.com/office/drawing/2014/main" id="{03E8D56A-2615-403F-A09F-BC30DF1EE768}"/>
              </a:ext>
            </a:extLst>
          </p:cNvPr>
          <p:cNvSpPr>
            <a:spLocks noGrp="1"/>
          </p:cNvSpPr>
          <p:nvPr>
            <p:ph type="sldNum" sz="quarter" idx="12"/>
          </p:nvPr>
        </p:nvSpPr>
        <p:spPr/>
        <p:txBody>
          <a:bodyPr/>
          <a:lstStyle/>
          <a:p>
            <a:fld id="{98C0CDE5-970C-4CC4-BF43-0DA127E73E82}" type="slidenum">
              <a:rPr lang="en-US" smtClean="0"/>
              <a:pPr/>
              <a:t>7</a:t>
            </a:fld>
            <a:endParaRPr lang="en-US" dirty="0"/>
          </a:p>
        </p:txBody>
      </p:sp>
      <p:sp>
        <p:nvSpPr>
          <p:cNvPr id="7" name="Date Placeholder 6"/>
          <p:cNvSpPr>
            <a:spLocks noGrp="1"/>
          </p:cNvSpPr>
          <p:nvPr>
            <p:ph type="dt" sz="half" idx="10"/>
          </p:nvPr>
        </p:nvSpPr>
        <p:spPr/>
        <p:txBody>
          <a:bodyPr/>
          <a:lstStyle/>
          <a:p>
            <a:fld id="{5B15B7AE-9453-41D7-AC83-A2E65FBBCAE4}" type="datetime3">
              <a:rPr lang="en-US" noProof="0" smtClean="0"/>
              <a:t>23 August 2020</a:t>
            </a:fld>
            <a:endParaRPr lang="en-US" noProof="0" dirty="0"/>
          </a:p>
        </p:txBody>
      </p:sp>
      <p:pic>
        <p:nvPicPr>
          <p:cNvPr id="1026" name="Picture 2" descr="لعبة تركيب الحلقات من فريشر برايس: Amazon.ae">
            <a:extLst>
              <a:ext uri="{FF2B5EF4-FFF2-40B4-BE49-F238E27FC236}">
                <a16:creationId xmlns:a16="http://schemas.microsoft.com/office/drawing/2014/main" id="{2E73EFE4-8E0C-4708-BB08-11F538CAAC9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3668"/>
          <a:stretch/>
        </p:blipFill>
        <p:spPr bwMode="auto">
          <a:xfrm rot="707955">
            <a:off x="6513061" y="210599"/>
            <a:ext cx="4429130" cy="52682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1301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3727439" y="200762"/>
            <a:ext cx="3968496" cy="832104"/>
          </a:xfrm>
        </p:spPr>
        <p:txBody>
          <a:bodyPr>
            <a:normAutofit/>
          </a:bodyPr>
          <a:lstStyle/>
          <a:p>
            <a:pPr algn="ctr"/>
            <a:r>
              <a:rPr lang="ar-EG" sz="2000" b="1" dirty="0">
                <a:latin typeface="Sakkal Majalla" panose="02000000000000000000" pitchFamily="2" charset="-78"/>
                <a:cs typeface="Sakkal Majalla" panose="02000000000000000000" pitchFamily="2" charset="-78"/>
              </a:rPr>
              <a:t>يضع 6 أوتاد على لوحة الأوتاد. </a:t>
            </a:r>
            <a:endParaRPr lang="en-US" dirty="0"/>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fld id="{98C0CDE5-970C-4CC4-BF43-0DA127E73E82}" type="slidenum">
              <a:rPr lang="en-US" smtClean="0"/>
              <a:t>8</a:t>
            </a:fld>
            <a:endParaRPr lang="en-US" dirty="0"/>
          </a:p>
        </p:txBody>
      </p:sp>
      <p:sp>
        <p:nvSpPr>
          <p:cNvPr id="7" name="Rounded Rectangle 6"/>
          <p:cNvSpPr/>
          <p:nvPr/>
        </p:nvSpPr>
        <p:spPr>
          <a:xfrm>
            <a:off x="4010891" y="3372099"/>
            <a:ext cx="4170217" cy="601489"/>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dirty="0"/>
          </a:p>
        </p:txBody>
      </p:sp>
      <p:sp>
        <p:nvSpPr>
          <p:cNvPr id="8" name="TextBox 7"/>
          <p:cNvSpPr txBox="1"/>
          <p:nvPr/>
        </p:nvSpPr>
        <p:spPr>
          <a:xfrm>
            <a:off x="4111752" y="3523561"/>
            <a:ext cx="3898087" cy="307777"/>
          </a:xfrm>
          <a:prstGeom prst="rect">
            <a:avLst/>
          </a:prstGeom>
          <a:solidFill>
            <a:schemeClr val="accent4">
              <a:lumMod val="20000"/>
              <a:lumOff val="8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hlinkClick r:id="rId2"/>
              </a:rPr>
              <a:t>https://www.youtube.com/watch?v=2LaIBgvzIRY</a:t>
            </a:r>
            <a:endPar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47ABD45B-3ED4-4B8D-84F9-29347DA85C6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81700" y="3314700"/>
            <a:ext cx="228600" cy="228600"/>
          </a:xfrm>
          <a:prstGeom prst="rect">
            <a:avLst/>
          </a:prstGeom>
        </p:spPr>
      </p:pic>
      <p:pic>
        <p:nvPicPr>
          <p:cNvPr id="5122" name="Picture 2">
            <a:extLst>
              <a:ext uri="{FF2B5EF4-FFF2-40B4-BE49-F238E27FC236}">
                <a16:creationId xmlns:a16="http://schemas.microsoft.com/office/drawing/2014/main" id="{0ACE3119-79EE-478C-8320-4D7ACF64AF43}"/>
              </a:ext>
            </a:extLst>
          </p:cNvPr>
          <p:cNvPicPr>
            <a:picLocks noGrp="1" noChangeAspect="1" noChangeArrowheads="1"/>
          </p:cNvPicPr>
          <p:nvPr>
            <p:ph type="media" sz="quarter" idx="13"/>
          </p:nvPr>
        </p:nvPicPr>
        <p:blipFill rotWithShape="1">
          <a:blip r:embed="rId4">
            <a:extLst>
              <a:ext uri="{28A0092B-C50C-407E-A947-70E740481C1C}">
                <a14:useLocalDpi xmlns:a14="http://schemas.microsoft.com/office/drawing/2010/main" val="0"/>
              </a:ext>
            </a:extLst>
          </a:blip>
          <a:srcRect l="6740" t="20426" r="6532" b="23906"/>
          <a:stretch/>
        </p:blipFill>
        <p:spPr bwMode="auto">
          <a:xfrm>
            <a:off x="3211578" y="1950060"/>
            <a:ext cx="5698434" cy="344556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7833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65D91-BD1D-44E3-8904-0A72C605E6F1}"/>
              </a:ext>
            </a:extLst>
          </p:cNvPr>
          <p:cNvSpPr>
            <a:spLocks noGrp="1"/>
          </p:cNvSpPr>
          <p:nvPr>
            <p:ph type="title"/>
          </p:nvPr>
        </p:nvSpPr>
        <p:spPr>
          <a:xfrm>
            <a:off x="3859959" y="253183"/>
            <a:ext cx="3968496" cy="832104"/>
          </a:xfrm>
        </p:spPr>
        <p:txBody>
          <a:bodyPr/>
          <a:lstStyle/>
          <a:p>
            <a:r>
              <a:rPr lang="ar-EG" sz="2000" b="1" dirty="0">
                <a:latin typeface="Sakkal Majalla" panose="02000000000000000000" pitchFamily="2" charset="-78"/>
                <a:cs typeface="Sakkal Majalla" panose="02000000000000000000" pitchFamily="2" charset="-78"/>
              </a:rPr>
              <a:t>يضع 6 أوتاد على لوحة الأوتاد.                </a:t>
            </a:r>
            <a:endParaRPr lang="en-US" dirty="0"/>
          </a:p>
        </p:txBody>
      </p:sp>
      <p:sp>
        <p:nvSpPr>
          <p:cNvPr id="3" name="Slide Number Placeholder 2">
            <a:extLst>
              <a:ext uri="{FF2B5EF4-FFF2-40B4-BE49-F238E27FC236}">
                <a16:creationId xmlns:a16="http://schemas.microsoft.com/office/drawing/2014/main" id="{5B8EF5B8-E721-4F40-94B9-42A384409D25}"/>
              </a:ext>
            </a:extLst>
          </p:cNvPr>
          <p:cNvSpPr>
            <a:spLocks noGrp="1"/>
          </p:cNvSpPr>
          <p:nvPr>
            <p:ph type="sldNum" sz="quarter" idx="12"/>
          </p:nvPr>
        </p:nvSpPr>
        <p:spPr/>
        <p:txBody>
          <a:bodyPr/>
          <a:lstStyle/>
          <a:p>
            <a:fld id="{98C0CDE5-970C-4CC4-BF43-0DA127E73E82}" type="slidenum">
              <a:rPr lang="en-US" noProof="0" smtClean="0"/>
              <a:t>9</a:t>
            </a:fld>
            <a:endParaRPr lang="en-US" noProof="0" dirty="0"/>
          </a:p>
        </p:txBody>
      </p:sp>
      <p:pic>
        <p:nvPicPr>
          <p:cNvPr id="4098" name="Picture 2" descr="baby puzzle game العاب بنات بطبوط وترتيب الحلقات الملونة - YouTube">
            <a:extLst>
              <a:ext uri="{FF2B5EF4-FFF2-40B4-BE49-F238E27FC236}">
                <a16:creationId xmlns:a16="http://schemas.microsoft.com/office/drawing/2014/main" id="{81D5724F-455C-43C1-AA90-435EB724402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30" t="2617" r="2527" b="3197"/>
          <a:stretch/>
        </p:blipFill>
        <p:spPr bwMode="auto">
          <a:xfrm>
            <a:off x="3366051" y="1550503"/>
            <a:ext cx="4956313" cy="4638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30934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0F0A00B7A297B40A126585C06040BF9" ma:contentTypeVersion="13" ma:contentTypeDescription="Create a new document." ma:contentTypeScope="" ma:versionID="e211a196983eb4ca7a51c67aa200c8b9">
  <xsd:schema xmlns:xsd="http://www.w3.org/2001/XMLSchema" xmlns:xs="http://www.w3.org/2001/XMLSchema" xmlns:p="http://schemas.microsoft.com/office/2006/metadata/properties" xmlns:ns3="0860e916-1933-4f54-bf75-902e7a9d18bb" xmlns:ns4="c1803469-1359-4921-b8b2-4aa11e6de6e4" targetNamespace="http://schemas.microsoft.com/office/2006/metadata/properties" ma:root="true" ma:fieldsID="fbe2735384649c69160ac846166d8c23" ns3:_="" ns4:_="">
    <xsd:import namespace="0860e916-1933-4f54-bf75-902e7a9d18bb"/>
    <xsd:import namespace="c1803469-1359-4921-b8b2-4aa11e6de6e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60e916-1933-4f54-bf75-902e7a9d18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1803469-1359-4921-b8b2-4aa11e6de6e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5E79A6E-C66F-474D-AEC3-AC8B4C5AC1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60e916-1933-4f54-bf75-902e7a9d18bb"/>
    <ds:schemaRef ds:uri="c1803469-1359-4921-b8b2-4aa11e6de6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2EED42B-3B47-45C2-9F50-0B4533C0F1E3}">
  <ds:schemaRefs>
    <ds:schemaRef ds:uri="http://schemas.microsoft.com/office/infopath/2007/PartnerControls"/>
    <ds:schemaRef ds:uri="http://schemas.microsoft.com/office/2006/documentManagement/types"/>
    <ds:schemaRef ds:uri="c1803469-1359-4921-b8b2-4aa11e6de6e4"/>
    <ds:schemaRef ds:uri="http://schemas.microsoft.com/office/2006/metadata/properties"/>
    <ds:schemaRef ds:uri="http://purl.org/dc/elements/1.1/"/>
    <ds:schemaRef ds:uri="0860e916-1933-4f54-bf75-902e7a9d18bb"/>
    <ds:schemaRef ds:uri="http://schemas.openxmlformats.org/package/2006/metadata/core-properties"/>
    <ds:schemaRef ds:uri="http://purl.org/dc/terms/"/>
    <ds:schemaRef ds:uri="http://www.w3.org/XML/1998/namespace"/>
    <ds:schemaRef ds:uri="http://purl.org/dc/dcmitype/"/>
  </ds:schemaRefs>
</ds:datastoreItem>
</file>

<file path=customXml/itemProps3.xml><?xml version="1.0" encoding="utf-8"?>
<ds:datastoreItem xmlns:ds="http://schemas.openxmlformats.org/officeDocument/2006/customXml" ds:itemID="{B1D1AD35-AF57-4B32-8A96-2853E34EF9C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1714</TotalTime>
  <Words>1266</Words>
  <Application>Microsoft Office PowerPoint</Application>
  <PresentationFormat>Widescreen</PresentationFormat>
  <Paragraphs>183</Paragraphs>
  <Slides>12</Slides>
  <Notes>5</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12</vt:i4>
      </vt:variant>
    </vt:vector>
  </HeadingPairs>
  <TitlesOfParts>
    <vt:vector size="22" baseType="lpstr">
      <vt:lpstr>Akhbar MT</vt:lpstr>
      <vt:lpstr>Arial</vt:lpstr>
      <vt:lpstr>Calibri</vt:lpstr>
      <vt:lpstr>Calibri Light</vt:lpstr>
      <vt:lpstr>Franklin Gothic Book</vt:lpstr>
      <vt:lpstr>Sakkal Majalla</vt:lpstr>
      <vt:lpstr>Sanskrit Text</vt:lpstr>
      <vt:lpstr>Times New Roman</vt:lpstr>
      <vt:lpstr>Office Theme</vt:lpstr>
      <vt:lpstr>1_Office Theme</vt:lpstr>
      <vt:lpstr>يضع 6 أوتاد على لوحة الأوتاد. </vt:lpstr>
      <vt:lpstr>PowerPoint Presentation</vt:lpstr>
      <vt:lpstr>PowerPoint Presentation</vt:lpstr>
      <vt:lpstr>PowerPoint Presentation</vt:lpstr>
      <vt:lpstr>PowerPoint Presentation</vt:lpstr>
      <vt:lpstr>PowerPoint Presentation</vt:lpstr>
      <vt:lpstr>يضع 6 أوتاد على لوحة الأوتاد. </vt:lpstr>
      <vt:lpstr>يضع 6 أوتاد على لوحة الأوتاد. </vt:lpstr>
      <vt:lpstr>يضع 6 أوتاد على لوحة الأوتاد.                </vt:lpstr>
      <vt:lpstr>يضع 6 أوتاد على لوحة الأوتاد. </vt:lpstr>
      <vt:lpstr>يضع 6 أوتاد على لوحة الأوتاد. </vt:lpstr>
      <vt:lpstr>يضع 6 أوتاد على لوحة الأوتاد.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العنوان الرئيسي للهدف</dc:title>
  <dc:creator>NADYAH NASSER ALKAABI</dc:creator>
  <cp:lastModifiedBy>JUMAH SHUAIB MUSTAFA</cp:lastModifiedBy>
  <cp:revision>132</cp:revision>
  <dcterms:created xsi:type="dcterms:W3CDTF">2020-07-26T19:33:45Z</dcterms:created>
  <dcterms:modified xsi:type="dcterms:W3CDTF">2020-08-23T14:23:29Z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0x01010020F0A00B7A297B40A126585C06040BF9</vt:lpwstr>
  </property>
</Properties>
</file>