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8"/>
  </p:notesMasterIdLst>
  <p:sldIdLst>
    <p:sldId id="267" r:id="rId6"/>
    <p:sldId id="282" r:id="rId7"/>
    <p:sldId id="257" r:id="rId8"/>
    <p:sldId id="281" r:id="rId9"/>
    <p:sldId id="258" r:id="rId10"/>
    <p:sldId id="259" r:id="rId11"/>
    <p:sldId id="268" r:id="rId12"/>
    <p:sldId id="269" r:id="rId13"/>
    <p:sldId id="275" r:id="rId14"/>
    <p:sldId id="270" r:id="rId15"/>
    <p:sldId id="276"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man haddad" initials="ah" lastIdx="3" clrIdx="0">
    <p:extLst>
      <p:ext uri="{19B8F6BF-5375-455C-9EA6-DF929625EA0E}">
        <p15:presenceInfo xmlns:p15="http://schemas.microsoft.com/office/powerpoint/2012/main" userId="699ba793926385f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84"/>
      </p:cViewPr>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782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7453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717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23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23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23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23 August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25967762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23 August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23 August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23 August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23 August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23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4" r:id="rId12"/>
    <p:sldLayoutId id="2147483675"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hyperlink" Target="https://creativecommons.org/licenses/by-sa/3.0/" TargetMode="External"/><Relationship Id="rId4" Type="http://schemas.openxmlformats.org/officeDocument/2006/relationships/hyperlink" Target="https://ar.wikipedia.org/wiki/%D8%A8%D8%B1%D8%AC_%D8%AE%D9%84%D9%8A%D9%81%D8%A9"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2LaIBgvzIRY" TargetMode="External"/><Relationship Id="rId2" Type="http://schemas.openxmlformats.org/officeDocument/2006/relationships/notesSlide" Target="../notesSlides/notesSlide4.xml"/><Relationship Id="rId1" Type="http://schemas.openxmlformats.org/officeDocument/2006/relationships/slideLayout" Target="../slideLayouts/slideLayout19.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youtube.com/watch?v=2LaIBgvzIRY" TargetMode="External"/><Relationship Id="rId1" Type="http://schemas.openxmlformats.org/officeDocument/2006/relationships/slideLayout" Target="../slideLayouts/slideLayout25.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60528" y="2998134"/>
            <a:ext cx="4851352" cy="1298505"/>
          </a:xfrm>
        </p:spPr>
        <p:txBody>
          <a:bodyPr>
            <a:normAutofit/>
          </a:bodyPr>
          <a:lstStyle/>
          <a:p>
            <a:pPr algn="ctr" rtl="1"/>
            <a:r>
              <a:rPr lang="ar-EG" sz="2800" dirty="0">
                <a:solidFill>
                  <a:schemeClr val="tx1"/>
                </a:solidFill>
                <a:latin typeface="Arial" panose="020B0604020202020204" pitchFamily="34" charset="0"/>
                <a:cs typeface="Arial" panose="020B0604020202020204" pitchFamily="34" charset="0"/>
              </a:rPr>
              <a:t>يضع 6 أوتاد على لوحة الأوتاد. </a:t>
            </a:r>
            <a:endParaRPr lang="ru-RU" sz="2800" dirty="0">
              <a:solidFill>
                <a:schemeClr val="tx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4E0FD7FD-E53D-4B54-A23B-373352D9EA19}"/>
              </a:ext>
            </a:extLst>
          </p:cNvPr>
          <p:cNvSpPr txBox="1"/>
          <p:nvPr/>
        </p:nvSpPr>
        <p:spPr>
          <a:xfrm rot="622950">
            <a:off x="8796017" y="5369388"/>
            <a:ext cx="2402559" cy="369332"/>
          </a:xfrm>
          <a:prstGeom prst="rect">
            <a:avLst/>
          </a:prstGeom>
          <a:noFill/>
        </p:spPr>
        <p:txBody>
          <a:bodyPr wrap="square">
            <a:spAutoFit/>
          </a:bodyPr>
          <a:lstStyle/>
          <a:p>
            <a:pPr algn="ctr"/>
            <a:r>
              <a:rPr lang="ar-EG" dirty="0">
                <a:solidFill>
                  <a:schemeClr val="bg1"/>
                </a:solidFill>
              </a:rPr>
              <a:t>المجال الوظيفى </a:t>
            </a:r>
            <a:endParaRPr lang="en-US" dirty="0">
              <a:solidFill>
                <a:schemeClr val="bg1"/>
              </a:solidFill>
            </a:endParaRPr>
          </a:p>
        </p:txBody>
      </p:sp>
    </p:spTree>
    <p:extLst>
      <p:ext uri="{BB962C8B-B14F-4D97-AF65-F5344CB8AC3E}">
        <p14:creationId xmlns:p14="http://schemas.microsoft.com/office/powerpoint/2010/main" val="2243528733"/>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753130" y="554691"/>
            <a:ext cx="4685739" cy="832104"/>
          </a:xfrm>
        </p:spPr>
        <p:txBody>
          <a:bodyPr>
            <a:normAutofit/>
          </a:bodyPr>
          <a:lstStyle/>
          <a:p>
            <a:pPr algn="ctr"/>
            <a:r>
              <a:rPr lang="ar-EG" sz="2000" b="1" dirty="0">
                <a:latin typeface="Sakkal Majalla" panose="02000000000000000000" pitchFamily="2" charset="-78"/>
                <a:cs typeface="Sakkal Majalla" panose="02000000000000000000" pitchFamily="2" charset="-78"/>
              </a:rPr>
              <a:t>يضع 6 أوتاد على لوحة الأوتاد. </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3" name="Picture 2" descr="A book sitting on top of a wooden table&#10;&#10;Description automatically generated">
            <a:extLst>
              <a:ext uri="{FF2B5EF4-FFF2-40B4-BE49-F238E27FC236}">
                <a16:creationId xmlns:a16="http://schemas.microsoft.com/office/drawing/2014/main" id="{3D242526-1C77-4175-9C13-D3062BDD3C44}"/>
              </a:ext>
            </a:extLst>
          </p:cNvPr>
          <p:cNvPicPr>
            <a:picLocks noChangeAspect="1"/>
          </p:cNvPicPr>
          <p:nvPr/>
        </p:nvPicPr>
        <p:blipFill rotWithShape="1">
          <a:blip r:embed="rId2">
            <a:extLst>
              <a:ext uri="{28A0092B-C50C-407E-A947-70E740481C1C}">
                <a14:useLocalDpi xmlns:a14="http://schemas.microsoft.com/office/drawing/2010/main" val="0"/>
              </a:ext>
            </a:extLst>
          </a:blip>
          <a:srcRect l="-1" t="1407" r="-457" b="1235"/>
          <a:stretch/>
        </p:blipFill>
        <p:spPr>
          <a:xfrm>
            <a:off x="4192717" y="1778504"/>
            <a:ext cx="3806564" cy="3721147"/>
          </a:xfrm>
          <a:prstGeom prst="rect">
            <a:avLst/>
          </a:prstGeom>
        </p:spPr>
      </p:pic>
    </p:spTree>
    <p:extLst>
      <p:ext uri="{BB962C8B-B14F-4D97-AF65-F5344CB8AC3E}">
        <p14:creationId xmlns:p14="http://schemas.microsoft.com/office/powerpoint/2010/main" val="307603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12271" y="320484"/>
            <a:ext cx="4685739" cy="832104"/>
          </a:xfrm>
        </p:spPr>
        <p:txBody>
          <a:bodyPr>
            <a:normAutofit/>
          </a:bodyPr>
          <a:lstStyle/>
          <a:p>
            <a:pPr algn="ctr"/>
            <a:r>
              <a:rPr lang="ar-EG" sz="2000" b="1" dirty="0">
                <a:latin typeface="Sakkal Majalla" panose="02000000000000000000" pitchFamily="2" charset="-78"/>
                <a:cs typeface="Sakkal Majalla" panose="02000000000000000000" pitchFamily="2" charset="-78"/>
              </a:rPr>
              <a:t>يضع 6 أوتاد على لوحة الأوتاد. </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Rounded Rectangle 8"/>
          <p:cNvSpPr/>
          <p:nvPr/>
        </p:nvSpPr>
        <p:spPr>
          <a:xfrm>
            <a:off x="4254107" y="35012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0" name="Rectangle 9"/>
          <p:cNvSpPr/>
          <p:nvPr/>
        </p:nvSpPr>
        <p:spPr>
          <a:xfrm>
            <a:off x="4429711" y="3523252"/>
            <a:ext cx="3425489"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https://www.youtube.com/watch?v=t5-8yQytLe8</a:t>
            </a:r>
            <a:endParaRPr lang="ar-SA" sz="1200" dirty="0">
              <a:solidFill>
                <a:schemeClr val="accent1">
                  <a:lumMod val="50000"/>
                </a:schemeClr>
              </a:solidFill>
              <a:latin typeface="Arial" panose="020B0604020202020204" pitchFamily="34" charset="0"/>
            </a:endParaRPr>
          </a:p>
        </p:txBody>
      </p:sp>
      <p:pic>
        <p:nvPicPr>
          <p:cNvPr id="3074" name="Picture 2" descr="فورى_العيد لعبة عمود الحلقات الخشبى... - Assiut Montessori Toys ...">
            <a:extLst>
              <a:ext uri="{FF2B5EF4-FFF2-40B4-BE49-F238E27FC236}">
                <a16:creationId xmlns:a16="http://schemas.microsoft.com/office/drawing/2014/main" id="{7AF0C63B-101B-4375-A305-FD4A74D8CCB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837"/>
          <a:stretch/>
        </p:blipFill>
        <p:spPr bwMode="auto">
          <a:xfrm>
            <a:off x="3612271" y="1697510"/>
            <a:ext cx="4819858" cy="455282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947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53900"/>
            <a:ext cx="4685739" cy="673856"/>
          </a:xfrm>
        </p:spPr>
        <p:txBody>
          <a:bodyPr>
            <a:normAutofit/>
          </a:bodyPr>
          <a:lstStyle/>
          <a:p>
            <a:pPr algn="ctr"/>
            <a:r>
              <a:rPr lang="ar-EG" sz="2000" b="1" dirty="0">
                <a:latin typeface="Sakkal Majalla" panose="02000000000000000000" pitchFamily="2" charset="-78"/>
                <a:cs typeface="Sakkal Majalla" panose="02000000000000000000" pitchFamily="2" charset="-78"/>
              </a:rPr>
              <a:t>يضع 6 أوتاد على لوحة الأوتاد. </a:t>
            </a:r>
            <a:endParaRPr lang="en-US"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172" name="Picture 4">
            <a:extLst>
              <a:ext uri="{FF2B5EF4-FFF2-40B4-BE49-F238E27FC236}">
                <a16:creationId xmlns:a16="http://schemas.microsoft.com/office/drawing/2014/main" id="{B88081AD-39B2-4FB5-91CD-07951F6EA1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3273" y="1364974"/>
            <a:ext cx="6690483" cy="485885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774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51140588"/>
              </p:ext>
            </p:extLst>
          </p:nvPr>
        </p:nvGraphicFramePr>
        <p:xfrm>
          <a:off x="675861" y="224444"/>
          <a:ext cx="11384594" cy="6512174"/>
        </p:xfrm>
        <a:graphic>
          <a:graphicData uri="http://schemas.openxmlformats.org/drawingml/2006/table">
            <a:tbl>
              <a:tblPr firstRow="1" bandRow="1">
                <a:tableStyleId>{5940675A-B579-460E-94D1-54222C63F5DA}</a:tableStyleId>
              </a:tblPr>
              <a:tblGrid>
                <a:gridCol w="3776573">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07879">
                  <a:extLst>
                    <a:ext uri="{9D8B030D-6E8A-4147-A177-3AD203B41FA5}">
                      <a16:colId xmlns:a16="http://schemas.microsoft.com/office/drawing/2014/main" val="4078435238"/>
                    </a:ext>
                  </a:extLst>
                </a:gridCol>
                <a:gridCol w="1286438">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err="1" smtClean="0">
                          <a:latin typeface="Sakkal Majalla" panose="02000000000000000000" pitchFamily="2" charset="-78"/>
                          <a:cs typeface="Sakkal Majalla" panose="02000000000000000000" pitchFamily="2" charset="-78"/>
                        </a:rPr>
                        <a:t>المراجعة:أ</a:t>
                      </a:r>
                      <a:r>
                        <a:rPr lang="ar-AE" sz="1200" b="1" dirty="0" smtClean="0">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200" b="1" i="0" u="none" strike="noStrike" dirty="0">
                          <a:solidFill>
                            <a:srgbClr val="000000"/>
                          </a:solidFill>
                          <a:effectLst/>
                          <a:latin typeface="Sakkal Majalla" panose="02000000000000000000" pitchFamily="2" charset="-78"/>
                          <a:cs typeface="Sakkal Majalla" panose="02000000000000000000" pitchFamily="2" charset="-78"/>
                        </a:rPr>
                        <a:t>يضع 6 أوتاد على لوحة الأوتاد. </a:t>
                      </a:r>
                      <a:endParaRPr lang="en-US" sz="1200" b="1" i="0" u="none" strike="noStrike" dirty="0" smtClean="0">
                        <a:solidFill>
                          <a:srgbClr val="000000"/>
                        </a:solidFill>
                        <a:effectLst/>
                        <a:latin typeface="Sakkal Majalla" panose="02000000000000000000" pitchFamily="2" charset="-78"/>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smtClean="0">
                          <a:solidFill>
                            <a:srgbClr val="FF0000"/>
                          </a:solidFill>
                          <a:effectLst/>
                          <a:latin typeface="Sakkal Majalla" panose="02000000000000000000" pitchFamily="2" charset="-78"/>
                          <a:cs typeface="Sakkal Majalla" panose="02000000000000000000" pitchFamily="2" charset="-78"/>
                        </a:rPr>
                        <a:t>1136</a:t>
                      </a:r>
                      <a:r>
                        <a:rPr lang="ar-AE" sz="1200" b="1" i="0" u="none" strike="noStrike" baseline="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smtClean="0">
                          <a:solidFill>
                            <a:srgbClr val="FF0000"/>
                          </a:solidFill>
                          <a:effectLst/>
                          <a:latin typeface="Sakkal Majalla" panose="02000000000000000000" pitchFamily="2" charset="-78"/>
                          <a:cs typeface="Sakkal Majalla" panose="02000000000000000000" pitchFamily="2" charset="-78"/>
                        </a:rPr>
                        <a:t>  </a:t>
                      </a:r>
                    </a:p>
                    <a:p>
                      <a:pPr algn="ctr" rtl="1" fontAlgn="ct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10-11 سنة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EG" sz="1400" b="1" dirty="0">
                          <a:solidFill>
                            <a:srgbClr val="FF0000"/>
                          </a:solidFill>
                          <a:latin typeface="Sakkal Majalla" panose="02000000000000000000" pitchFamily="2" charset="-78"/>
                          <a:cs typeface="Akhbar MT" pitchFamily="2" charset="-78"/>
                        </a:rPr>
                        <a:t>درس :الاوتاد </a:t>
                      </a:r>
                    </a:p>
                    <a:p>
                      <a:pPr algn="r" rtl="1"/>
                      <a:r>
                        <a:rPr lang="ar-EG" sz="1400" dirty="0">
                          <a:solidFill>
                            <a:srgbClr val="FF0000"/>
                          </a:solidFill>
                          <a:latin typeface="Sanskrit Text" panose="020B0502040204020203" pitchFamily="18" charset="0"/>
                          <a:cs typeface="Akhbar MT" pitchFamily="2" charset="-78"/>
                        </a:rPr>
                        <a:t>الهدف :يضع 6 أوتاد على لوحة الأوتاد. </a:t>
                      </a:r>
                    </a:p>
                    <a:p>
                      <a:pPr algn="r" rtl="1"/>
                      <a:r>
                        <a:rPr lang="ar-EG" sz="1400" b="0" i="0" u="none" kern="1200" baseline="0" dirty="0">
                          <a:solidFill>
                            <a:srgbClr val="FF0000"/>
                          </a:solidFill>
                          <a:effectLst/>
                          <a:latin typeface="Sanskrit Text" panose="020B0502040204020203" pitchFamily="18" charset="0"/>
                          <a:ea typeface="+mn-ea"/>
                          <a:cs typeface="Akhbar MT" pitchFamily="2" charset="-78"/>
                        </a:rPr>
                        <a:t>قصة :برج الخليفة .</a:t>
                      </a:r>
                      <a:endParaRPr lang="ar-EG" sz="1400" b="0" i="0" u="none" kern="1200" baseline="0" dirty="0">
                        <a:solidFill>
                          <a:schemeClr val="tx1"/>
                        </a:solidFill>
                        <a:effectLst/>
                        <a:latin typeface="+mn-lt"/>
                        <a:ea typeface="+mn-ea"/>
                        <a:cs typeface="+mn-cs"/>
                      </a:endParaRPr>
                    </a:p>
                    <a:p>
                      <a:pPr algn="r" rtl="1"/>
                      <a:r>
                        <a:rPr lang="ar-EG" sz="1400" b="1" u="none" baseline="0" dirty="0">
                          <a:latin typeface="Sakkal Majalla" panose="02000000000000000000" pitchFamily="2" charset="-78"/>
                          <a:cs typeface="Sakkal Majalla" panose="02000000000000000000" pitchFamily="2" charset="-78"/>
                        </a:rPr>
                        <a:t>سأل فاطمة خلبفة أين ذهبت فى الأجازة فقال خليفة لقد ذهبت الى برج خليفة  وماذا رأيت هناك </a:t>
                      </a:r>
                    </a:p>
                    <a:p>
                      <a:pPr algn="r"/>
                      <a:r>
                        <a:rPr lang="ar-EG" sz="1200" b="0" i="0" kern="1200" dirty="0">
                          <a:solidFill>
                            <a:schemeClr val="tx1"/>
                          </a:solidFill>
                          <a:effectLst/>
                          <a:latin typeface="+mn-lt"/>
                          <a:ea typeface="+mn-ea"/>
                          <a:cs typeface="+mn-cs"/>
                        </a:rPr>
                        <a:t>لقد أصبح برج خليفة هو أطول برج في العالم ؛ لذلك يتميز بأنه يضم أعلى مسجد ، وأعلى حوض سباحة ، كما يحتوي على أعلى مطعم ، وأعلى غرفة مشاهدة متاحة للمواطنين ، يُعتبر برج خليفة أول مدينة عمودية متناسقة في العالم ؛ ولقد استهلك الكثير من المواد المختلفة في بناءه من الفولاذ ، والزجاج ، وكمية هائلة من الأسمنت كانت لتكفي لرصف الطريق من دبي إلى دمشق .</a:t>
                      </a:r>
                    </a:p>
                    <a:p>
                      <a:pPr algn="r"/>
                      <a:r>
                        <a:rPr lang="ar-EG" sz="1200" b="0" i="0" kern="1200" dirty="0">
                          <a:solidFill>
                            <a:schemeClr val="tx1"/>
                          </a:solidFill>
                          <a:effectLst/>
                          <a:latin typeface="+mn-lt"/>
                          <a:ea typeface="+mn-ea"/>
                          <a:cs typeface="+mn-cs"/>
                        </a:rPr>
                        <a:t>حاز برج خليفة على أرقام قياسية عدة ؛ حيث هو الأطول في العالم من حيث الارتفاع ؛ فأصبح أطول بناء قام بإنجازه الإنسان ؛ وهو المبنى الذي يحتوي على أكثر عدد من الطوابق ، وبه أعلى مسجد في العالم ، وأيضًا أعلى مصعد يسير بأقصى سرعة البرج قد أخذ شهرة واسعة جدا لتكافئ مع عظمته الإنشائية .</a:t>
                      </a: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pPr/>
              <a:t>23 August 2020</a:t>
            </a:fld>
            <a:endParaRPr lang="en-GB"/>
          </a:p>
        </p:txBody>
      </p:sp>
      <p:sp>
        <p:nvSpPr>
          <p:cNvPr id="15" name="Slide Number Placeholder 14"/>
          <p:cNvSpPr>
            <a:spLocks noGrp="1"/>
          </p:cNvSpPr>
          <p:nvPr>
            <p:ph type="sldNum" sz="quarter" idx="12"/>
          </p:nvPr>
        </p:nvSpPr>
        <p:spPr>
          <a:xfrm>
            <a:off x="7858541" y="5951183"/>
            <a:ext cx="2743200" cy="365125"/>
          </a:xfrm>
        </p:spPr>
        <p:txBody>
          <a:bodyPr/>
          <a:lstStyle/>
          <a:p>
            <a:endParaRPr lang="en-GB" dirty="0"/>
          </a:p>
        </p:txBody>
      </p:sp>
      <p:pic>
        <p:nvPicPr>
          <p:cNvPr id="4" name="Picture 3" descr="A bridge over a body of water&#10;&#10;Description automatically generated">
            <a:extLst>
              <a:ext uri="{FF2B5EF4-FFF2-40B4-BE49-F238E27FC236}">
                <a16:creationId xmlns:a16="http://schemas.microsoft.com/office/drawing/2014/main" id="{EFA39BBB-9771-46E7-BFA4-A32CC5F10DA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 xmlns:a1611="http://schemas.microsoft.com/office/drawing/2016/11/main" r:id="rId4"/>
              </a:ext>
            </a:extLst>
          </a:blip>
          <a:stretch>
            <a:fillRect/>
          </a:stretch>
        </p:blipFill>
        <p:spPr>
          <a:xfrm>
            <a:off x="1974573" y="2782669"/>
            <a:ext cx="2358888" cy="3538332"/>
          </a:xfrm>
          <a:prstGeom prst="rect">
            <a:avLst/>
          </a:prstGeom>
          <a:ln>
            <a:noFill/>
          </a:ln>
          <a:effectLst>
            <a:outerShdw blurRad="292100" dist="139700" dir="2700000" algn="tl" rotWithShape="0">
              <a:srgbClr val="333333">
                <a:alpha val="65000"/>
              </a:srgbClr>
            </a:outerShdw>
          </a:effectLst>
        </p:spPr>
      </p:pic>
      <p:sp>
        <p:nvSpPr>
          <p:cNvPr id="5" name="TextBox 4">
            <a:extLst>
              <a:ext uri="{FF2B5EF4-FFF2-40B4-BE49-F238E27FC236}">
                <a16:creationId xmlns:a16="http://schemas.microsoft.com/office/drawing/2014/main" id="{20BDAFE8-0807-4CCA-916F-3E1EB3E5CBA9}"/>
              </a:ext>
            </a:extLst>
          </p:cNvPr>
          <p:cNvSpPr txBox="1"/>
          <p:nvPr/>
        </p:nvSpPr>
        <p:spPr>
          <a:xfrm>
            <a:off x="3498573" y="6503867"/>
            <a:ext cx="1219200" cy="646331"/>
          </a:xfrm>
          <a:prstGeom prst="rect">
            <a:avLst/>
          </a:prstGeom>
          <a:noFill/>
        </p:spPr>
        <p:txBody>
          <a:bodyPr wrap="square" rtlCol="0">
            <a:spAutoFit/>
          </a:bodyPr>
          <a:lstStyle/>
          <a:p>
            <a:r>
              <a:rPr lang="en-US" sz="900">
                <a:hlinkClick r:id="rId4" tooltip="https://ar.wikipedia.org/wiki/%D8%A8%D8%B1%D8%AC_%D8%AE%D9%84%D9%8A%D9%81%D8%A9"/>
              </a:rPr>
              <a:t>This Photo</a:t>
            </a:r>
            <a:r>
              <a:rPr lang="en-US" sz="900"/>
              <a:t> by Unknown Author is licensed under </a:t>
            </a:r>
            <a:r>
              <a:rPr lang="en-US" sz="900">
                <a:hlinkClick r:id="rId5" tooltip="https://creativecommons.org/licenses/by-sa/3.0/"/>
              </a:rPr>
              <a:t>CC BY-SA</a:t>
            </a:r>
            <a:endParaRPr lang="en-US" sz="900"/>
          </a:p>
        </p:txBody>
      </p:sp>
    </p:spTree>
    <p:extLst>
      <p:ext uri="{BB962C8B-B14F-4D97-AF65-F5344CB8AC3E}">
        <p14:creationId xmlns:p14="http://schemas.microsoft.com/office/powerpoint/2010/main" val="397342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30719870"/>
              </p:ext>
            </p:extLst>
          </p:nvPr>
        </p:nvGraphicFramePr>
        <p:xfrm>
          <a:off x="675861" y="224444"/>
          <a:ext cx="11384594" cy="6416501"/>
        </p:xfrm>
        <a:graphic>
          <a:graphicData uri="http://schemas.openxmlformats.org/drawingml/2006/table">
            <a:tbl>
              <a:tblPr firstRow="1" bandRow="1">
                <a:tableStyleId>{5940675A-B579-460E-94D1-54222C63F5DA}</a:tableStyleId>
              </a:tblPr>
              <a:tblGrid>
                <a:gridCol w="3776573">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07879">
                  <a:extLst>
                    <a:ext uri="{9D8B030D-6E8A-4147-A177-3AD203B41FA5}">
                      <a16:colId xmlns:a16="http://schemas.microsoft.com/office/drawing/2014/main" val="4078435238"/>
                    </a:ext>
                  </a:extLst>
                </a:gridCol>
                <a:gridCol w="1286438">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المراجعة </a:t>
                      </a:r>
                      <a:r>
                        <a:rPr lang="ar-AE" sz="1200" b="1" dirty="0">
                          <a:latin typeface="Sakkal Majalla" panose="02000000000000000000" pitchFamily="2" charset="-78"/>
                          <a:cs typeface="Sakkal Majalla" panose="02000000000000000000" pitchFamily="2" charset="-78"/>
                        </a:rPr>
                        <a:t>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EG" sz="12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200" b="1" i="0" u="none" strike="noStrike" dirty="0">
                          <a:solidFill>
                            <a:srgbClr val="000000"/>
                          </a:solidFill>
                          <a:effectLst/>
                          <a:latin typeface="Sakkal Majalla" panose="02000000000000000000" pitchFamily="2" charset="-78"/>
                          <a:cs typeface="Sakkal Majalla" panose="02000000000000000000" pitchFamily="2" charset="-78"/>
                        </a:rPr>
                        <a:t>يضع 6 أوتاد على لوحة الأوتاد. </a:t>
                      </a: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10-11 سنة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EG" sz="1400" b="0" dirty="0">
                          <a:solidFill>
                            <a:srgbClr val="FF0000"/>
                          </a:solidFill>
                          <a:latin typeface="Sakkal Majalla" panose="02000000000000000000" pitchFamily="2" charset="-78"/>
                          <a:cs typeface="Akhbar MT" pitchFamily="2" charset="-78"/>
                        </a:rPr>
                        <a:t>درس :</a:t>
                      </a:r>
                      <a:r>
                        <a:rPr lang="ar-EG" sz="1400" b="0" dirty="0">
                          <a:solidFill>
                            <a:srgbClr val="FF0000"/>
                          </a:solidFill>
                          <a:latin typeface="Sanskrit Text" panose="020B0502040204020203" pitchFamily="18" charset="0"/>
                          <a:cs typeface="Akhbar MT" pitchFamily="2" charset="-78"/>
                        </a:rPr>
                        <a:t>يضع 6 أوتاد على لوحة الأوتاد. </a:t>
                      </a:r>
                      <a:endParaRPr lang="ar-EG" sz="1200" b="0" dirty="0">
                        <a:solidFill>
                          <a:srgbClr val="FF0000"/>
                        </a:solidFill>
                        <a:latin typeface="Sanskrit Text" panose="020B0502040204020203" pitchFamily="18" charset="0"/>
                        <a:cs typeface="Akhbar MT" pitchFamily="2" charset="-78"/>
                      </a:endParaRPr>
                    </a:p>
                    <a:p>
                      <a:pPr algn="r" rtl="1"/>
                      <a:r>
                        <a:rPr lang="ar-EG" sz="1200" b="0" dirty="0">
                          <a:solidFill>
                            <a:schemeClr val="tx1"/>
                          </a:solidFill>
                          <a:latin typeface="Sanskrit Text" panose="020B0502040204020203" pitchFamily="18" charset="0"/>
                          <a:cs typeface="Akhbar MT" pitchFamily="2" charset="-78"/>
                        </a:rPr>
                        <a:t>هذا النشاط ينمى العديد من المهارات لدى الطفل : </a:t>
                      </a:r>
                      <a:endParaRPr lang="en-US" sz="1200" b="0" i="0" u="none" kern="1200" baseline="0" dirty="0">
                        <a:solidFill>
                          <a:schemeClr val="tx1"/>
                        </a:solidFill>
                        <a:effectLst/>
                        <a:latin typeface="+mn-lt"/>
                        <a:ea typeface="+mn-ea"/>
                        <a:cs typeface="+mn-cs"/>
                      </a:endParaRPr>
                    </a:p>
                    <a:p>
                      <a:pPr algn="r" fontAlgn="base" latinLnBrk="0"/>
                      <a:r>
                        <a:rPr lang="ar-EG" sz="1200" b="0" i="1" kern="1200" dirty="0">
                          <a:solidFill>
                            <a:srgbClr val="FF0000"/>
                          </a:solidFill>
                          <a:effectLst/>
                          <a:latin typeface="+mn-lt"/>
                          <a:ea typeface="+mn-ea"/>
                          <a:cs typeface="+mn-cs"/>
                        </a:rPr>
                        <a:t>المهارات الحسي الحركي</a:t>
                      </a:r>
                      <a:endParaRPr lang="ar-EG" sz="1200" b="0" i="0" kern="1200" dirty="0">
                        <a:solidFill>
                          <a:srgbClr val="FF0000"/>
                        </a:solidFill>
                        <a:effectLst/>
                        <a:latin typeface="+mn-lt"/>
                        <a:ea typeface="+mn-ea"/>
                        <a:cs typeface="+mn-cs"/>
                      </a:endParaRPr>
                    </a:p>
                    <a:p>
                      <a:pPr algn="r" fontAlgn="base" latinLnBrk="0"/>
                      <a:r>
                        <a:rPr lang="ar-EG" sz="1200" b="0" i="0" kern="1200" dirty="0">
                          <a:solidFill>
                            <a:schemeClr val="tx1"/>
                          </a:solidFill>
                          <a:effectLst/>
                          <a:latin typeface="+mn-lt"/>
                          <a:ea typeface="+mn-ea"/>
                          <a:cs typeface="+mn-cs"/>
                        </a:rPr>
                        <a:t>حواس الإنسان مثل بصر، سمع، لمس وغيرها، فإذا أعطي الطفل لعبة يمسكها بيده ويتعرف عليها وينمي حواسه بحسب اللعبة الموجودة معه.</a:t>
                      </a:r>
                    </a:p>
                    <a:p>
                      <a:pPr algn="r" fontAlgn="base" latinLnBrk="0"/>
                      <a:r>
                        <a:rPr lang="ar-EG" sz="1200" b="0" i="0" kern="1200" dirty="0">
                          <a:solidFill>
                            <a:schemeClr val="tx1"/>
                          </a:solidFill>
                          <a:effectLst/>
                          <a:latin typeface="+mn-lt"/>
                          <a:ea typeface="+mn-ea"/>
                          <a:cs typeface="+mn-cs"/>
                        </a:rPr>
                        <a:t>الألعاب تساعد في تطوير المهارات الحركية لديه</a:t>
                      </a:r>
                    </a:p>
                    <a:p>
                      <a:pPr algn="r" fontAlgn="base" latinLnBrk="0"/>
                      <a:r>
                        <a:rPr lang="ar-EG" sz="1200" b="0" i="0" kern="1200" dirty="0">
                          <a:solidFill>
                            <a:schemeClr val="tx1"/>
                          </a:solidFill>
                          <a:effectLst/>
                          <a:latin typeface="+mn-lt"/>
                          <a:ea typeface="+mn-ea"/>
                          <a:cs typeface="+mn-cs"/>
                        </a:rPr>
                        <a:t>- مهارات حركية كبرى</a:t>
                      </a:r>
                    </a:p>
                    <a:p>
                      <a:pPr algn="r" fontAlgn="base" latinLnBrk="0"/>
                      <a:r>
                        <a:rPr lang="ar-EG" sz="1200" b="0" i="0" kern="1200" dirty="0">
                          <a:solidFill>
                            <a:schemeClr val="tx1"/>
                          </a:solidFill>
                          <a:effectLst/>
                          <a:latin typeface="+mn-lt"/>
                          <a:ea typeface="+mn-ea"/>
                          <a:cs typeface="+mn-cs"/>
                        </a:rPr>
                        <a:t>- مهارات حركية دقيقه</a:t>
                      </a:r>
                    </a:p>
                    <a:p>
                      <a:pPr algn="r" fontAlgn="base" latinLnBrk="0"/>
                      <a:r>
                        <a:rPr lang="ar-EG" sz="1200" b="0" i="0" kern="1200" dirty="0">
                          <a:solidFill>
                            <a:schemeClr val="tx1"/>
                          </a:solidFill>
                          <a:effectLst/>
                          <a:latin typeface="+mn-lt"/>
                          <a:ea typeface="+mn-ea"/>
                          <a:cs typeface="+mn-cs"/>
                        </a:rPr>
                        <a:t>المهارات الكبرى ما يساعد على تطويرها المشي الركض القفز اللعب بالكرة.</a:t>
                      </a:r>
                    </a:p>
                    <a:p>
                      <a:pPr algn="r" fontAlgn="base" latinLnBrk="0"/>
                      <a:r>
                        <a:rPr lang="ar-EG" sz="1200" b="0" i="0" kern="1200" dirty="0">
                          <a:solidFill>
                            <a:schemeClr val="tx1"/>
                          </a:solidFill>
                          <a:effectLst/>
                          <a:latin typeface="+mn-lt"/>
                          <a:ea typeface="+mn-ea"/>
                          <a:cs typeface="+mn-cs"/>
                        </a:rPr>
                        <a:t>والمهارات الدقيقة ما يساعد على نموها وتطورها فعاليات وألعاب يشغل الطفل بها ومن خلالها العضلات الدقيقة في كف اليد، وهنا نتحدث عن تطوير الملاءمة بين العين واليد والملاءمة بين اليدين الاثنتين.</a:t>
                      </a:r>
                    </a:p>
                    <a:p>
                      <a:pPr algn="r" fontAlgn="base" latinLnBrk="0"/>
                      <a:r>
                        <a:rPr lang="ar-EG" sz="1200" b="0" i="1" kern="1200" dirty="0">
                          <a:solidFill>
                            <a:srgbClr val="FF0000"/>
                          </a:solidFill>
                          <a:effectLst/>
                          <a:latin typeface="+mn-lt"/>
                          <a:ea typeface="+mn-ea"/>
                          <a:cs typeface="+mn-cs"/>
                        </a:rPr>
                        <a:t> المهارات التفكيري</a:t>
                      </a:r>
                      <a:endParaRPr lang="ar-EG" sz="1200" b="0" i="0" kern="1200" dirty="0">
                        <a:solidFill>
                          <a:srgbClr val="FF0000"/>
                        </a:solidFill>
                        <a:effectLst/>
                        <a:latin typeface="+mn-lt"/>
                        <a:ea typeface="+mn-ea"/>
                        <a:cs typeface="+mn-cs"/>
                      </a:endParaRPr>
                    </a:p>
                    <a:p>
                      <a:pPr algn="r" fontAlgn="base" latinLnBrk="0"/>
                      <a:r>
                        <a:rPr lang="ar-EG" sz="1200" b="0" i="0" kern="1200" dirty="0">
                          <a:solidFill>
                            <a:schemeClr val="tx1"/>
                          </a:solidFill>
                          <a:effectLst/>
                          <a:latin typeface="+mn-lt"/>
                          <a:ea typeface="+mn-ea"/>
                          <a:cs typeface="+mn-cs"/>
                        </a:rPr>
                        <a:t>هنالك ألعاب تطور مهارات فكرية مختلفة لدى الطفل مثل تطبيق تعليمات معينة، التحليل، الاستنتاج، حل مشكلات، تعلم الألوان، الأشكال الهندسية، الأحجام، أشكال مختلفة وغيرها.</a:t>
                      </a:r>
                    </a:p>
                    <a:p>
                      <a:pPr algn="r" fontAlgn="base" latinLnBrk="0"/>
                      <a:r>
                        <a:rPr lang="ar-EG" sz="1200" b="0" i="1" kern="1200" dirty="0">
                          <a:solidFill>
                            <a:srgbClr val="FF0000"/>
                          </a:solidFill>
                          <a:effectLst/>
                          <a:latin typeface="+mn-lt"/>
                          <a:ea typeface="+mn-ea"/>
                          <a:cs typeface="+mn-cs"/>
                        </a:rPr>
                        <a:t>الجانب العاطفي</a:t>
                      </a:r>
                      <a:endParaRPr lang="ar-EG" sz="1200" b="0" i="0" kern="1200" dirty="0">
                        <a:solidFill>
                          <a:srgbClr val="FF0000"/>
                        </a:solidFill>
                        <a:effectLst/>
                        <a:latin typeface="+mn-lt"/>
                        <a:ea typeface="+mn-ea"/>
                        <a:cs typeface="+mn-cs"/>
                      </a:endParaRPr>
                    </a:p>
                    <a:p>
                      <a:pPr algn="r" fontAlgn="base" latinLnBrk="0"/>
                      <a:r>
                        <a:rPr lang="ar-EG" sz="1200" b="0" i="0" kern="1200" dirty="0">
                          <a:solidFill>
                            <a:schemeClr val="tx1"/>
                          </a:solidFill>
                          <a:effectLst/>
                          <a:latin typeface="+mn-lt"/>
                          <a:ea typeface="+mn-ea"/>
                          <a:cs typeface="+mn-cs"/>
                        </a:rPr>
                        <a:t>عن طريق الألعاب يتعلم الطفل كيف يعبر عن مشاعره المختلفة مثل غضب، حزن، فرح وغيرها، وذلك عن الطريق اللعب المشترك مع شخص آخر إن كان أهل، معلمة أخ/ت، صديق فهو يشعر بالأمان لكون البيئة تدعمه وذلك من شأنه أن يعزز ثقته بنفسه. </a:t>
                      </a:r>
                    </a:p>
                    <a:p>
                      <a:pPr algn="r" fontAlgn="base" latinLnBrk="0"/>
                      <a:r>
                        <a:rPr lang="ar-EG" sz="1200" b="0" i="1" kern="1200" dirty="0">
                          <a:solidFill>
                            <a:srgbClr val="FF0000"/>
                          </a:solidFill>
                          <a:effectLst/>
                          <a:latin typeface="+mn-lt"/>
                          <a:ea typeface="+mn-ea"/>
                          <a:cs typeface="+mn-cs"/>
                        </a:rPr>
                        <a:t>المهارات الاجتماعية</a:t>
                      </a:r>
                      <a:endParaRPr lang="ar-EG" sz="1200" b="0" i="0" kern="1200" dirty="0">
                        <a:solidFill>
                          <a:srgbClr val="FF0000"/>
                        </a:solidFill>
                        <a:effectLst/>
                        <a:latin typeface="+mn-lt"/>
                        <a:ea typeface="+mn-ea"/>
                        <a:cs typeface="+mn-cs"/>
                      </a:endParaRPr>
                    </a:p>
                    <a:p>
                      <a:pPr algn="r" fontAlgn="base" latinLnBrk="0"/>
                      <a:r>
                        <a:rPr lang="ar-EG" sz="1200" b="0" i="0" kern="1200" dirty="0">
                          <a:solidFill>
                            <a:schemeClr val="tx1"/>
                          </a:solidFill>
                          <a:effectLst/>
                          <a:latin typeface="+mn-lt"/>
                          <a:ea typeface="+mn-ea"/>
                          <a:cs typeface="+mn-cs"/>
                        </a:rPr>
                        <a:t>عن طريق ألألعاب يتعلم الطفل مهارات اجتماعية مختلفة، يتحكم بنفسه ويتقبل ألخساره، ينتظر بالدور، يتقبل الآخر ومهارات مختلفة أخرى.</a:t>
                      </a:r>
                    </a:p>
                    <a:p>
                      <a:pPr algn="r" fontAlgn="base" latinLnBrk="0"/>
                      <a:r>
                        <a:rPr lang="ar-EG" sz="1200" b="0" i="1" kern="1200" dirty="0">
                          <a:solidFill>
                            <a:srgbClr val="FF0000"/>
                          </a:solidFill>
                          <a:effectLst/>
                          <a:latin typeface="+mn-lt"/>
                          <a:ea typeface="+mn-ea"/>
                          <a:cs typeface="+mn-cs"/>
                        </a:rPr>
                        <a:t>التواصل واللغة</a:t>
                      </a:r>
                      <a:endParaRPr lang="ar-EG" sz="1200" b="0" i="0" kern="1200" dirty="0">
                        <a:solidFill>
                          <a:srgbClr val="FF0000"/>
                        </a:solidFill>
                        <a:effectLst/>
                        <a:latin typeface="+mn-lt"/>
                        <a:ea typeface="+mn-ea"/>
                        <a:cs typeface="+mn-cs"/>
                      </a:endParaRPr>
                    </a:p>
                    <a:p>
                      <a:pPr algn="r" fontAlgn="base" latinLnBrk="0"/>
                      <a:r>
                        <a:rPr lang="ar-EG" sz="1200" b="0" i="0" kern="1200" dirty="0">
                          <a:solidFill>
                            <a:schemeClr val="tx1"/>
                          </a:solidFill>
                          <a:effectLst/>
                          <a:latin typeface="+mn-lt"/>
                          <a:ea typeface="+mn-ea"/>
                          <a:cs typeface="+mn-cs"/>
                        </a:rPr>
                        <a:t>عن طريق اللعب يتعلم كيف يتواصل مع الشخص القريب منه أخ/ت أم، أب، صديق، فهو يبني علاقة ويتعلم مصطلحات جديدة وثروته اللغوية تزداد. لذلك أثناء اللعب من المهم أن نستعمل  الكلمات الصحيحة ونذكر المصطلحات بدقة ونسمي الأشياء بشكل سليم.</a:t>
                      </a:r>
                    </a:p>
                    <a:p>
                      <a:pPr algn="r" fontAlgn="base" latinLnBrk="0"/>
                      <a:endParaRPr lang="ar-EG" sz="1400" b="0" u="none" baseline="0" dirty="0">
                        <a:latin typeface="Sakkal Majalla" panose="02000000000000000000" pitchFamily="2" charset="-78"/>
                        <a:cs typeface="Sakkal Majalla" panose="02000000000000000000" pitchFamily="2" charset="-78"/>
                      </a:endParaRPr>
                    </a:p>
                    <a:p>
                      <a:pPr algn="r" rtl="1"/>
                      <a:endParaRPr lang="ar-EG" sz="1400" b="0"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pPr/>
              <a:t>23 August 2020</a:t>
            </a:fld>
            <a:endParaRPr lang="en-GB"/>
          </a:p>
        </p:txBody>
      </p:sp>
      <p:pic>
        <p:nvPicPr>
          <p:cNvPr id="10" name="Picture 2" descr="لعبة ترتيب الحلقات">
            <a:extLst>
              <a:ext uri="{FF2B5EF4-FFF2-40B4-BE49-F238E27FC236}">
                <a16:creationId xmlns:a16="http://schemas.microsoft.com/office/drawing/2014/main" id="{E2ECF482-5B4F-4A3B-931E-B1F0F57AD3B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1240212"/>
            <a:ext cx="2492382" cy="182104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1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26152717"/>
              </p:ext>
            </p:extLst>
          </p:nvPr>
        </p:nvGraphicFramePr>
        <p:xfrm>
          <a:off x="622852" y="224444"/>
          <a:ext cx="11437603" cy="6425738"/>
        </p:xfrm>
        <a:graphic>
          <a:graphicData uri="http://schemas.openxmlformats.org/drawingml/2006/table">
            <a:tbl>
              <a:tblPr firstRow="1" bandRow="1">
                <a:tableStyleId>{5940675A-B579-460E-94D1-54222C63F5DA}</a:tableStyleId>
              </a:tblPr>
              <a:tblGrid>
                <a:gridCol w="3829582">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21132">
                  <a:extLst>
                    <a:ext uri="{9D8B030D-6E8A-4147-A177-3AD203B41FA5}">
                      <a16:colId xmlns:a16="http://schemas.microsoft.com/office/drawing/2014/main" val="4078435238"/>
                    </a:ext>
                  </a:extLst>
                </a:gridCol>
                <a:gridCol w="1273185">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err="1" smtClean="0">
                          <a:latin typeface="Sakkal Majalla" panose="02000000000000000000" pitchFamily="2" charset="-78"/>
                          <a:cs typeface="Sakkal Majalla" panose="02000000000000000000" pitchFamily="2" charset="-78"/>
                        </a:rPr>
                        <a:t>المراجعة:أ</a:t>
                      </a:r>
                      <a:r>
                        <a:rPr lang="ar-AE" sz="1200" b="1" dirty="0">
                          <a:latin typeface="Sakkal Majalla" panose="02000000000000000000" pitchFamily="2" charset="-78"/>
                          <a:cs typeface="Sakkal Majalla" panose="02000000000000000000" pitchFamily="2" charset="-78"/>
                        </a:rPr>
                        <a:t>.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وفاء بخيت بولس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AE" sz="1200" b="1" i="0" u="none" strike="noStrike" dirty="0">
                          <a:solidFill>
                            <a:srgbClr val="000000"/>
                          </a:solidFill>
                          <a:effectLst/>
                          <a:latin typeface="Sakkal Majalla" panose="02000000000000000000" pitchFamily="2" charset="-78"/>
                          <a:cs typeface="Sakkal Majalla" panose="02000000000000000000" pitchFamily="2" charset="-78"/>
                        </a:rPr>
                        <a:t>يضع 6 أوتاد على لوحة الأوتاد. </a:t>
                      </a: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10-11 سنة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EG" sz="1200" b="1" dirty="0">
                          <a:solidFill>
                            <a:srgbClr val="FF0000"/>
                          </a:solidFill>
                          <a:latin typeface="Sakkal Majalla" panose="02000000000000000000" pitchFamily="2" charset="-78"/>
                          <a:cs typeface="Sakkal Majalla" panose="02000000000000000000" pitchFamily="2" charset="-78"/>
                        </a:rPr>
                        <a:t>درس : الاوتاد </a:t>
                      </a:r>
                      <a:endParaRPr lang="en-US" sz="1200" b="1" dirty="0">
                        <a:solidFill>
                          <a:srgbClr val="FF0000"/>
                        </a:solidFill>
                        <a:latin typeface="Sakkal Majalla" panose="02000000000000000000" pitchFamily="2" charset="-78"/>
                        <a:cs typeface="Sakkal Majalla" panose="02000000000000000000" pitchFamily="2" charset="-78"/>
                      </a:endParaRPr>
                    </a:p>
                    <a:p>
                      <a:pPr algn="r" rtl="1"/>
                      <a:r>
                        <a:rPr lang="ar-EG" sz="1200" b="1" dirty="0">
                          <a:solidFill>
                            <a:srgbClr val="FF0000"/>
                          </a:solidFill>
                          <a:latin typeface="Sakkal Majalla" panose="02000000000000000000" pitchFamily="2" charset="-78"/>
                          <a:cs typeface="Sakkal Majalla" panose="02000000000000000000" pitchFamily="2" charset="-78"/>
                        </a:rPr>
                        <a:t>الهدف :</a:t>
                      </a:r>
                      <a:r>
                        <a:rPr lang="ar-EG" sz="1200" dirty="0">
                          <a:solidFill>
                            <a:srgbClr val="FF0000"/>
                          </a:solidFill>
                          <a:latin typeface="Sakkal Majalla" panose="02000000000000000000" pitchFamily="2" charset="-78"/>
                          <a:cs typeface="Sakkal Majalla" panose="02000000000000000000" pitchFamily="2" charset="-78"/>
                        </a:rPr>
                        <a:t>يضع 6 أوتاد على لوحة الأوتاد. </a:t>
                      </a:r>
                      <a:endParaRPr lang="ar-EG" sz="1200" b="1" u="none" baseline="0" dirty="0">
                        <a:latin typeface="Sakkal Majalla" panose="02000000000000000000" pitchFamily="2" charset="-78"/>
                        <a:cs typeface="Sakkal Majalla" panose="02000000000000000000" pitchFamily="2" charset="-78"/>
                      </a:endParaRP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تساهم الحلقات الملونة في تحفيز الإدراك البصري عند الطفل بسبب </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ألوانها، كما أن أسطحها محكمة مما يساعد في تنمية اللمس.</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تساعد هذه اللعبة في تنمية الذكاء للأطفال من خلال محاولته لترتيب </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الحلقات فيتعلّم مهارة حل المشكلات، ويمكن مع الوقت وتقدمه في العمر، </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وزيادة إدراكه يُطلب منه ترتيبها حسب تحديد الألوان، مما يزيد من مهارته.</a:t>
                      </a: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كما أنّه لا توجد أي تحذيرات من اللعبة، فهي آمنة كليًا للطفل في الاستخدام</a:t>
                      </a:r>
                    </a:p>
                    <a:p>
                      <a:pPr algn="r"/>
                      <a:r>
                        <a:rPr lang="ar-EG" sz="1200" b="1" u="none" baseline="0" dirty="0">
                          <a:solidFill>
                            <a:srgbClr val="FF0000"/>
                          </a:solidFill>
                          <a:latin typeface="Sakkal Majalla" panose="02000000000000000000" pitchFamily="2" charset="-78"/>
                          <a:cs typeface="Sakkal Majalla" panose="02000000000000000000" pitchFamily="2" charset="-78"/>
                        </a:rPr>
                        <a:t>:</a:t>
                      </a:r>
                      <a:r>
                        <a:rPr lang="ar-EG" sz="1200" b="1" i="0" u="none" strike="noStrike" kern="1200" dirty="0">
                          <a:solidFill>
                            <a:srgbClr val="FF0000"/>
                          </a:solidFill>
                          <a:effectLst/>
                          <a:latin typeface="+mn-lt"/>
                          <a:ea typeface="+mn-ea"/>
                          <a:cs typeface="+mn-cs"/>
                        </a:rPr>
                        <a:t>كيفية تقديم النشاط للطفل :</a:t>
                      </a:r>
                      <a:endParaRPr lang="ar-EG" sz="1200" b="1" u="none" baseline="0" dirty="0">
                        <a:solidFill>
                          <a:srgbClr val="FF0000"/>
                        </a:solidFill>
                        <a:latin typeface="Sakkal Majalla" panose="02000000000000000000" pitchFamily="2" charset="-78"/>
                        <a:cs typeface="Sakkal Majalla" panose="02000000000000000000" pitchFamily="2" charset="-78"/>
                      </a:endParaRPr>
                    </a:p>
                    <a:p>
                      <a:pPr algn="r"/>
                      <a:r>
                        <a:rPr lang="ar-EG" sz="1200" b="0" i="0" u="none" strike="noStrike" kern="1200" dirty="0">
                          <a:solidFill>
                            <a:schemeClr val="tx1"/>
                          </a:solidFill>
                          <a:effectLst/>
                          <a:latin typeface="+mn-lt"/>
                          <a:ea typeface="+mn-ea"/>
                          <a:cs typeface="+mn-cs"/>
                        </a:rPr>
                        <a:t>1- نفرش على الارض السجادة الصغيرة المخصصة للعب عشان نحدد منطقة اللعب و لا تتناثر القطع فى الفصل </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2- نزيل الحلقات حلقة حلقة  و نضعهم بالترتيب جمب بعض على السجادة</a:t>
                      </a:r>
                      <a:r>
                        <a:rPr lang="ar-EG" sz="1200" dirty="0"/>
                        <a:t/>
                      </a:r>
                      <a:br>
                        <a:rPr lang="ar-EG" sz="1200" dirty="0"/>
                      </a:br>
                      <a:r>
                        <a:rPr lang="ar-EG" sz="1200" b="0" i="0" u="none" strike="noStrike" kern="1200" dirty="0">
                          <a:solidFill>
                            <a:schemeClr val="tx1"/>
                          </a:solidFill>
                          <a:effectLst/>
                          <a:latin typeface="+mn-lt"/>
                          <a:ea typeface="+mn-ea"/>
                          <a:cs typeface="+mn-cs"/>
                        </a:rPr>
                        <a:t>3- نمسك اصغر حلقة و نضعه مرة على كل حلقة اكبر منها مع الاشارة باصبعنا دون كلام حتى يلاحظ الطفل ان كل حلقة تكبر عن الذى </a:t>
                      </a:r>
                    </a:p>
                    <a:p>
                      <a:pPr algn="r"/>
                      <a:r>
                        <a:rPr lang="ar-EG" sz="1200" b="0" i="0" u="none" strike="noStrike" kern="1200" dirty="0">
                          <a:solidFill>
                            <a:schemeClr val="tx1"/>
                          </a:solidFill>
                          <a:effectLst/>
                          <a:latin typeface="+mn-lt"/>
                          <a:ea typeface="+mn-ea"/>
                          <a:cs typeface="+mn-cs"/>
                        </a:rPr>
                        <a:t>قبله " الخطوة دى لما الطفل بيعملها بنفسه .. هايقدر يكتشف بنفسه اذا كان فى خطأ فى ترتيب الحلقات او لأ .. دون اى مساعدة خارجية من احد </a:t>
                      </a:r>
                    </a:p>
                    <a:p>
                      <a:pPr algn="r"/>
                      <a:r>
                        <a:rPr lang="ar-EG" sz="1200" b="0" i="0" u="none" strike="noStrike" kern="1200" dirty="0">
                          <a:solidFill>
                            <a:schemeClr val="tx1"/>
                          </a:solidFill>
                          <a:effectLst/>
                          <a:latin typeface="+mn-lt"/>
                          <a:ea typeface="+mn-ea"/>
                          <a:cs typeface="+mn-cs"/>
                        </a:rPr>
                        <a:t>4- ناخد اصغر حلقة و اكبر حلقة و نقوله </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ده صغير ... ده كبير </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و نكررها</a:t>
                      </a:r>
                    </a:p>
                    <a:p>
                      <a:pPr algn="r"/>
                      <a:r>
                        <a:rPr lang="ar-EG" sz="1200" b="0" i="0" u="none" strike="noStrike" kern="1200" dirty="0">
                          <a:solidFill>
                            <a:schemeClr val="tx1"/>
                          </a:solidFill>
                          <a:effectLst/>
                          <a:latin typeface="+mn-lt"/>
                          <a:ea typeface="+mn-ea"/>
                          <a:cs typeface="+mn-cs"/>
                        </a:rPr>
                        <a:t>بعدين نسأله فين الصغير ؟ ... فين الكبير ؟</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و بعدين نسأل</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ده ايه ؟ ... و ده ايه ؟</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 الخطوة دى من دروس اللغة انه بيتعلم ينطق و يتعلم معنى الكلمة اللى بينطقها "</a:t>
                      </a:r>
                      <a:r>
                        <a:rPr lang="ar-EG" sz="1200" dirty="0"/>
                        <a:t/>
                      </a:r>
                      <a:br>
                        <a:rPr lang="ar-EG" sz="1200" dirty="0"/>
                      </a:br>
                      <a:r>
                        <a:rPr lang="ar-EG" sz="1200" b="0" i="0" u="none" strike="noStrike" kern="1200" dirty="0">
                          <a:solidFill>
                            <a:schemeClr val="tx1"/>
                          </a:solidFill>
                          <a:effectLst/>
                          <a:latin typeface="+mn-lt"/>
                          <a:ea typeface="+mn-ea"/>
                          <a:cs typeface="+mn-cs"/>
                        </a:rPr>
                        <a:t>5- ناخد تلات حلقات و نقوله</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ده كبير ... ده اكبر ... ده الاكبر </a:t>
                      </a:r>
                      <a:r>
                        <a:rPr lang="ar-EG" sz="1200" dirty="0"/>
                        <a:t/>
                      </a:r>
                      <a:br>
                        <a:rPr lang="ar-EG" sz="1200" dirty="0"/>
                      </a:br>
                      <a:r>
                        <a:rPr lang="ar-EG" sz="1200" b="0" i="0" u="none" strike="noStrike" kern="1200" dirty="0">
                          <a:solidFill>
                            <a:schemeClr val="tx1"/>
                          </a:solidFill>
                          <a:effectLst/>
                          <a:latin typeface="+mn-lt"/>
                          <a:ea typeface="+mn-ea"/>
                          <a:cs typeface="+mn-cs"/>
                        </a:rPr>
                        <a:t>و نكررهم</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و نعيد نفس الدرس السابق</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 الخطوة دى بتعلم الطفل المقارنة بين الاجسام ، وناخد بالنا ان لما الطفل غلط ما قالتلوش لا غلط ... لان ده بيهز ثقته بنفسه .. هى فقط اعادت وصف المكعبات تانى ببساطة و الولد فهم و ماتلخبطش تانى "</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6- فى نهاية الفيديو هى عرضت بدائل اخرى البرج الوردى متوفرة كتير فى محلات لعب الاطفال</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للاطفال الاصغر سنا</a:t>
                      </a:r>
                      <a:endParaRPr lang="ar-EG" sz="1200" b="1" u="none" baseline="0" dirty="0">
                        <a:latin typeface="Sakkal Majalla" panose="02000000000000000000" pitchFamily="2" charset="-78"/>
                        <a:cs typeface="Sakkal Majalla" panose="02000000000000000000" pitchFamily="2" charset="-78"/>
                      </a:endParaRPr>
                    </a:p>
                    <a:p>
                      <a:pPr algn="r" rtl="1"/>
                      <a:endParaRPr lang="ar-EG" sz="1200" b="1" u="none" baseline="0" dirty="0">
                        <a:latin typeface="Sakkal Majalla" panose="02000000000000000000" pitchFamily="2" charset="-78"/>
                        <a:cs typeface="Sakkal Majalla" panose="02000000000000000000" pitchFamily="2" charset="-78"/>
                      </a:endParaRPr>
                    </a:p>
                    <a:p>
                      <a:pPr algn="r" rtl="1"/>
                      <a:endParaRPr lang="ar-EG" sz="1200" b="1" u="none" baseline="0" dirty="0">
                        <a:latin typeface="Sakkal Majalla" panose="02000000000000000000" pitchFamily="2" charset="-78"/>
                        <a:cs typeface="Sakkal Majalla" panose="02000000000000000000" pitchFamily="2" charset="-78"/>
                      </a:endParaRPr>
                    </a:p>
                    <a:p>
                      <a:pPr algn="r" rtl="1"/>
                      <a:endParaRPr lang="ar-EG"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pPr/>
              <a:t>23 August 2020</a:t>
            </a:fld>
            <a:endParaRPr lang="en-GB"/>
          </a:p>
        </p:txBody>
      </p:sp>
      <p:pic>
        <p:nvPicPr>
          <p:cNvPr id="5" name="Picture 6">
            <a:extLst>
              <a:ext uri="{FF2B5EF4-FFF2-40B4-BE49-F238E27FC236}">
                <a16:creationId xmlns:a16="http://schemas.microsoft.com/office/drawing/2014/main" id="{76EC39D7-97C4-4025-9EAE-2C31A0C426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1" y="1177919"/>
            <a:ext cx="2965173" cy="40301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4104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77832046"/>
              </p:ext>
            </p:extLst>
          </p:nvPr>
        </p:nvGraphicFramePr>
        <p:xfrm>
          <a:off x="119269" y="189534"/>
          <a:ext cx="11873947" cy="6416358"/>
        </p:xfrm>
        <a:graphic>
          <a:graphicData uri="http://schemas.openxmlformats.org/drawingml/2006/table">
            <a:tbl>
              <a:tblPr firstRow="1" bandRow="1">
                <a:tableStyleId>{5940675A-B579-460E-94D1-54222C63F5DA}</a:tableStyleId>
              </a:tblPr>
              <a:tblGrid>
                <a:gridCol w="10668001">
                  <a:extLst>
                    <a:ext uri="{9D8B030D-6E8A-4147-A177-3AD203B41FA5}">
                      <a16:colId xmlns:a16="http://schemas.microsoft.com/office/drawing/2014/main" val="20000"/>
                    </a:ext>
                  </a:extLst>
                </a:gridCol>
                <a:gridCol w="1205946">
                  <a:extLst>
                    <a:ext uri="{9D8B030D-6E8A-4147-A177-3AD203B41FA5}">
                      <a16:colId xmlns:a16="http://schemas.microsoft.com/office/drawing/2014/main" val="20001"/>
                    </a:ext>
                  </a:extLst>
                </a:gridCol>
              </a:tblGrid>
              <a:tr h="288393">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التعرف على الاختلاف بين صورتين</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288393">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806758">
                <a:tc>
                  <a:txBody>
                    <a:bodyPr/>
                    <a:lstStyle/>
                    <a:p>
                      <a:pPr marL="0" indent="0" algn="r" rtl="1">
                        <a:buFont typeface="Arial" panose="020B0604020202020204" pitchFamily="34" charset="0"/>
                        <a:buNone/>
                      </a:pPr>
                      <a:r>
                        <a:rPr lang="ar-SA" sz="1200" b="1" u="sng" baseline="0" dirty="0">
                          <a:solidFill>
                            <a:srgbClr val="FF0000"/>
                          </a:solidFill>
                          <a:latin typeface="Sakkal Majalla" panose="02000000000000000000" pitchFamily="2" charset="-78"/>
                          <a:cs typeface="Sakkal Majalla" panose="02000000000000000000" pitchFamily="2" charset="-78"/>
                        </a:rPr>
                        <a:t>الانشطه الصفية </a:t>
                      </a:r>
                      <a:endParaRPr lang="ar-EG" sz="1200" b="1" u="sng" baseline="0" dirty="0">
                        <a:solidFill>
                          <a:srgbClr val="FF0000"/>
                        </a:solidFill>
                        <a:latin typeface="Sakkal Majalla" panose="02000000000000000000" pitchFamily="2" charset="-78"/>
                        <a:cs typeface="Sakkal Majalla" panose="02000000000000000000" pitchFamily="2" charset="-78"/>
                      </a:endParaRPr>
                    </a:p>
                    <a:p>
                      <a:pPr algn="r"/>
                      <a:r>
                        <a:rPr lang="ar-EG" sz="1200" b="0" i="0" kern="1200" dirty="0">
                          <a:solidFill>
                            <a:schemeClr val="tx1"/>
                          </a:solidFill>
                          <a:effectLst/>
                          <a:latin typeface="+mn-lt"/>
                          <a:ea typeface="+mn-ea"/>
                          <a:cs typeface="+mn-cs"/>
                        </a:rPr>
                        <a:t>نشاط الاوتاد هو نشاط حسى حركى .</a:t>
                      </a:r>
                    </a:p>
                    <a:p>
                      <a:pPr algn="r"/>
                      <a:r>
                        <a:rPr lang="ar-EG" sz="1200" b="1" i="0" u="none" strike="noStrike" kern="1200" dirty="0">
                          <a:solidFill>
                            <a:srgbClr val="FF0000"/>
                          </a:solidFill>
                          <a:effectLst/>
                          <a:latin typeface="+mn-lt"/>
                          <a:ea typeface="+mn-ea"/>
                          <a:cs typeface="+mn-cs"/>
                        </a:rPr>
                        <a:t>1- نشاط حركى للحياة العملية</a:t>
                      </a:r>
                      <a:endParaRPr lang="ar-EG" sz="1200" b="0" i="0" u="none" kern="1200" dirty="0">
                        <a:solidFill>
                          <a:srgbClr val="FF0000"/>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 كل انشطة الحياة العملية - بالإضافة انها تحسن التآزر البصرى العضلى ، و التحكم فى العضلات - تهدف لزيادة قدرة الطفل على التركيز ، و ايضا تعلم مثلا ان يتحرك فى </a:t>
                      </a:r>
                      <a:endParaRPr lang="ar-EG" sz="1200" b="0" i="0" kern="1200" dirty="0">
                        <a:solidFill>
                          <a:schemeClr val="tx1"/>
                        </a:solidFill>
                        <a:effectLst/>
                        <a:latin typeface="+mn-lt"/>
                        <a:ea typeface="+mn-ea"/>
                        <a:cs typeface="+mn-cs"/>
                      </a:endParaRPr>
                    </a:p>
                    <a:p>
                      <a:pPr algn="r"/>
                      <a:r>
                        <a:rPr lang="ar-EG" sz="1200" b="0" i="0" u="none" strike="noStrike" kern="1200" dirty="0">
                          <a:solidFill>
                            <a:schemeClr val="tx1"/>
                          </a:solidFill>
                          <a:effectLst/>
                          <a:latin typeface="+mn-lt"/>
                          <a:ea typeface="+mn-ea"/>
                          <a:cs typeface="+mn-cs"/>
                        </a:rPr>
                        <a:t>اتجاه محدد من الاكبر للا صغير </a:t>
                      </a:r>
                      <a:r>
                        <a:rPr lang="en-US" sz="1200" b="0" i="0" u="none" strike="noStrike" kern="1200" dirty="0">
                          <a:solidFill>
                            <a:schemeClr val="tx1"/>
                          </a:solidFill>
                          <a:effectLst/>
                          <a:latin typeface="+mn-lt"/>
                          <a:ea typeface="+mn-ea"/>
                          <a:cs typeface="+mn-cs"/>
                        </a:rPr>
                        <a:t/>
                      </a:r>
                      <a:br>
                        <a:rPr lang="en-US" sz="1200" b="0" i="0" u="none" strike="noStrike" kern="1200" dirty="0">
                          <a:solidFill>
                            <a:schemeClr val="tx1"/>
                          </a:solidFill>
                          <a:effectLst/>
                          <a:latin typeface="+mn-lt"/>
                          <a:ea typeface="+mn-ea"/>
                          <a:cs typeface="+mn-cs"/>
                        </a:rPr>
                      </a:br>
                      <a:r>
                        <a:rPr lang="ar-EG" sz="1200" b="0" i="0" u="none" strike="noStrike" kern="1200" dirty="0">
                          <a:solidFill>
                            <a:schemeClr val="tx1"/>
                          </a:solidFill>
                          <a:effectLst/>
                          <a:latin typeface="+mn-lt"/>
                          <a:ea typeface="+mn-ea"/>
                          <a:cs typeface="+mn-cs"/>
                        </a:rPr>
                        <a:t>اللوحة الوتدية توفر هذه المتطلبات حيث تستلزم حركة اصابع دقيقة و تركيز من الطفل لتثبيت الحلقات حول الاوتاد</a:t>
                      </a:r>
                      <a:br>
                        <a:rPr lang="ar-EG" sz="1200" b="0" i="0" u="none" strike="noStrike" kern="1200" dirty="0">
                          <a:solidFill>
                            <a:schemeClr val="tx1"/>
                          </a:solidFill>
                          <a:effectLst/>
                          <a:latin typeface="+mn-lt"/>
                          <a:ea typeface="+mn-ea"/>
                          <a:cs typeface="+mn-cs"/>
                        </a:rPr>
                      </a:br>
                      <a:r>
                        <a:rPr lang="ar-EG" sz="1200" b="1" i="0" u="none" strike="noStrike" kern="1200" dirty="0">
                          <a:solidFill>
                            <a:srgbClr val="FF0000"/>
                          </a:solidFill>
                          <a:effectLst/>
                          <a:latin typeface="+mn-lt"/>
                          <a:ea typeface="+mn-ea"/>
                          <a:cs typeface="+mn-cs"/>
                        </a:rPr>
                        <a:t>2- نشاط حسى</a:t>
                      </a:r>
                      <a:r>
                        <a:rPr lang="ar-EG" sz="1200" b="1" i="0" u="sng" strike="noStrike" kern="1200" dirty="0">
                          <a:solidFill>
                            <a:schemeClr val="tx1"/>
                          </a:solidFill>
                          <a:effectLst/>
                          <a:latin typeface="+mn-lt"/>
                          <a:ea typeface="+mn-ea"/>
                          <a:cs typeface="+mn-cs"/>
                        </a:rPr>
                        <a:t/>
                      </a:r>
                      <a:br>
                        <a:rPr lang="ar-EG" sz="1200" b="1" i="0" u="sng" strike="noStrike" kern="1200" dirty="0">
                          <a:solidFill>
                            <a:schemeClr val="tx1"/>
                          </a:solidFill>
                          <a:effectLst/>
                          <a:latin typeface="+mn-lt"/>
                          <a:ea typeface="+mn-ea"/>
                          <a:cs typeface="+mn-cs"/>
                        </a:rPr>
                      </a:br>
                      <a:r>
                        <a:rPr lang="ar-EG" sz="1200" b="0" i="0" u="none" strike="noStrike" kern="1200" dirty="0">
                          <a:solidFill>
                            <a:schemeClr val="tx1"/>
                          </a:solidFill>
                          <a:effectLst/>
                          <a:latin typeface="+mn-lt"/>
                          <a:ea typeface="+mn-ea"/>
                          <a:cs typeface="+mn-cs"/>
                        </a:rPr>
                        <a:t>حيث يتعامل الطفل مع الحلقات الدائرية فى بعض هنها ذات ملمس مختلف  ومختلفة الاحجام والثقل .</a:t>
                      </a:r>
                      <a:br>
                        <a:rPr lang="ar-EG" sz="1200" b="0" i="0" u="none" strike="noStrike" kern="1200" dirty="0">
                          <a:solidFill>
                            <a:schemeClr val="tx1"/>
                          </a:solidFill>
                          <a:effectLst/>
                          <a:latin typeface="+mn-lt"/>
                          <a:ea typeface="+mn-ea"/>
                          <a:cs typeface="+mn-cs"/>
                        </a:rPr>
                      </a:br>
                      <a:r>
                        <a:rPr lang="ar-EG" sz="1200" b="0" i="0" u="none" strike="noStrike" kern="1200" dirty="0">
                          <a:solidFill>
                            <a:schemeClr val="tx1"/>
                          </a:solidFill>
                          <a:effectLst/>
                          <a:latin typeface="+mn-lt"/>
                          <a:ea typeface="+mn-ea"/>
                          <a:cs typeface="+mn-cs"/>
                        </a:rPr>
                        <a:t>و هذا يعتبر تمرين ما قبل مرحلة القراءة حيث يتعلم الطفل ان يتعامل مع اشكال معينة و يسميها باسماءها</a:t>
                      </a:r>
                      <a:br>
                        <a:rPr lang="ar-EG" sz="1200" b="0" i="0" u="none" strike="noStrike" kern="1200" dirty="0">
                          <a:solidFill>
                            <a:schemeClr val="tx1"/>
                          </a:solidFill>
                          <a:effectLst/>
                          <a:latin typeface="+mn-lt"/>
                          <a:ea typeface="+mn-ea"/>
                          <a:cs typeface="+mn-cs"/>
                        </a:rPr>
                      </a:br>
                      <a:r>
                        <a:rPr lang="ar-EG" sz="1200" b="0" i="0" u="none" strike="noStrike" kern="1200" dirty="0">
                          <a:solidFill>
                            <a:schemeClr val="tx1"/>
                          </a:solidFill>
                          <a:effectLst/>
                          <a:latin typeface="+mn-lt"/>
                          <a:ea typeface="+mn-ea"/>
                          <a:cs typeface="+mn-cs"/>
                        </a:rPr>
                        <a:t>و هذا يوصله لفكرة ان لكل حرف فى اللغة شكل معين و اسم مختلف</a:t>
                      </a:r>
                      <a:br>
                        <a:rPr lang="ar-EG" sz="1200" b="0" i="0" u="none" strike="noStrike" kern="1200" dirty="0">
                          <a:solidFill>
                            <a:schemeClr val="tx1"/>
                          </a:solidFill>
                          <a:effectLst/>
                          <a:latin typeface="+mn-lt"/>
                          <a:ea typeface="+mn-ea"/>
                          <a:cs typeface="+mn-cs"/>
                        </a:rPr>
                      </a:br>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8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8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endParaRPr lang="ar-EG" sz="1200" b="1" i="0" u="sng" kern="1200" baseline="0" dirty="0">
                        <a:solidFill>
                          <a:srgbClr val="FF0000"/>
                        </a:solidFill>
                        <a:effectLst/>
                        <a:latin typeface="Sakkal Majalla" panose="02000000000000000000" pitchFamily="2" charset="-78"/>
                        <a:ea typeface="+mn-ea"/>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TextBox 4"/>
          <p:cNvSpPr txBox="1"/>
          <p:nvPr/>
        </p:nvSpPr>
        <p:spPr>
          <a:xfrm>
            <a:off x="6987136" y="3275111"/>
            <a:ext cx="1410120"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انشودة ال</a:t>
            </a:r>
            <a:r>
              <a:rPr kumimoji="0" lang="ar-EG"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أختلافات</a:t>
            </a:r>
            <a:r>
              <a:rPr kumimoji="0" lang="ar-AE"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endParaRPr kumimoji="0" lang="en-GB"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p:txBody>
      </p:sp>
      <p:sp>
        <p:nvSpPr>
          <p:cNvPr id="2" name="Rounded Rectangle 1"/>
          <p:cNvSpPr/>
          <p:nvPr/>
        </p:nvSpPr>
        <p:spPr>
          <a:xfrm>
            <a:off x="5811983" y="3897767"/>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TextBox 5"/>
          <p:cNvSpPr txBox="1"/>
          <p:nvPr/>
        </p:nvSpPr>
        <p:spPr>
          <a:xfrm>
            <a:off x="5948047" y="4044622"/>
            <a:ext cx="3898087" cy="307777"/>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3"/>
              </a:rPr>
              <a:t>https://www.youtube.com/watch?v=2LaIBgvzIRY</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18" name="Date Placeholder 17"/>
          <p:cNvSpPr>
            <a:spLocks noGrp="1"/>
          </p:cNvSpPr>
          <p:nvPr>
            <p:ph type="dt" sz="half" idx="10"/>
          </p:nvPr>
        </p:nvSpPr>
        <p:spPr/>
        <p:txBody>
          <a:bodyPr/>
          <a:lstStyle/>
          <a:p>
            <a:fld id="{8CADBA5E-4532-4792-A258-A0D67C635858}" type="datetime3">
              <a:rPr lang="en-US" smtClean="0"/>
              <a:t>23 August 2020</a:t>
            </a:fld>
            <a:endParaRPr lang="en-GB" dirty="0"/>
          </a:p>
        </p:txBody>
      </p:sp>
      <p:pic>
        <p:nvPicPr>
          <p:cNvPr id="4" name="Picture 2">
            <a:extLst>
              <a:ext uri="{FF2B5EF4-FFF2-40B4-BE49-F238E27FC236}">
                <a16:creationId xmlns:a16="http://schemas.microsoft.com/office/drawing/2014/main" id="{60836CA9-D663-4CAD-9E33-74DC309EF5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235654" y="2623273"/>
            <a:ext cx="3948291" cy="315047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64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420798968"/>
              </p:ext>
            </p:extLst>
          </p:nvPr>
        </p:nvGraphicFramePr>
        <p:xfrm>
          <a:off x="0" y="136525"/>
          <a:ext cx="11804073" cy="6480564"/>
        </p:xfrm>
        <a:graphic>
          <a:graphicData uri="http://schemas.openxmlformats.org/drawingml/2006/table">
            <a:tbl>
              <a:tblPr firstRow="1" bandRow="1">
                <a:tableStyleId>{5940675A-B579-460E-94D1-54222C63F5DA}</a:tableStyleId>
              </a:tblPr>
              <a:tblGrid>
                <a:gridCol w="10827288">
                  <a:extLst>
                    <a:ext uri="{9D8B030D-6E8A-4147-A177-3AD203B41FA5}">
                      <a16:colId xmlns:a16="http://schemas.microsoft.com/office/drawing/2014/main" val="20000"/>
                    </a:ext>
                  </a:extLst>
                </a:gridCol>
                <a:gridCol w="976785">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EG" sz="1200" b="1" u="none" baseline="0" dirty="0">
                          <a:solidFill>
                            <a:srgbClr val="FF0000"/>
                          </a:solidFill>
                          <a:latin typeface="Sakkal Majalla" panose="02000000000000000000" pitchFamily="2" charset="-78"/>
                          <a:cs typeface="Sakkal Majalla" panose="02000000000000000000" pitchFamily="2" charset="-78"/>
                        </a:rPr>
                        <a:t>الهدف :</a:t>
                      </a:r>
                    </a:p>
                    <a:p>
                      <a:pPr algn="r" rtl="1"/>
                      <a:r>
                        <a:rPr lang="ar-EG" sz="1200" b="1" u="none" baseline="0" dirty="0">
                          <a:solidFill>
                            <a:schemeClr val="tx1"/>
                          </a:solidFill>
                          <a:latin typeface="Sakkal Majalla" panose="02000000000000000000" pitchFamily="2" charset="-78"/>
                          <a:cs typeface="Sakkal Majalla" panose="02000000000000000000" pitchFamily="2" charset="-78"/>
                        </a:rPr>
                        <a:t>يضع 6 أوتاد على لوحة الأوتاد. </a:t>
                      </a:r>
                    </a:p>
                    <a:p>
                      <a:pPr algn="r" rtl="1"/>
                      <a:r>
                        <a:rPr lang="ar-EG" sz="1200" b="1" u="none" baseline="0" dirty="0">
                          <a:solidFill>
                            <a:schemeClr val="tx1"/>
                          </a:solidFill>
                          <a:latin typeface="Sakkal Majalla" panose="02000000000000000000" pitchFamily="2" charset="-78"/>
                          <a:cs typeface="Sakkal Majalla" panose="02000000000000000000" pitchFamily="2" charset="-78"/>
                        </a:rPr>
                        <a:t> </a:t>
                      </a: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a:t>
                      </a:r>
                      <a:r>
                        <a:rPr lang="ar-EG" sz="1200" b="1" u="none" baseline="0" dirty="0">
                          <a:solidFill>
                            <a:schemeClr val="tx1"/>
                          </a:solidFill>
                          <a:latin typeface="Sakkal Majalla" panose="02000000000000000000" pitchFamily="2" charset="-78"/>
                          <a:cs typeface="Sakkal Majalla" panose="02000000000000000000" pitchFamily="2" charset="-78"/>
                        </a:rPr>
                        <a:t>ت</a:t>
                      </a:r>
                      <a:r>
                        <a:rPr lang="ar-AE" sz="1200" b="1" u="none" baseline="0" dirty="0">
                          <a:solidFill>
                            <a:schemeClr val="tx1"/>
                          </a:solidFill>
                          <a:latin typeface="Sakkal Majalla" panose="02000000000000000000" pitchFamily="2" charset="-78"/>
                          <a:cs typeface="Sakkal Majalla" panose="02000000000000000000" pitchFamily="2" charset="-78"/>
                        </a:rPr>
                        <a:t>قوم ال</a:t>
                      </a:r>
                      <a:r>
                        <a:rPr lang="ar-EG" sz="1200" b="1" u="none" baseline="0" dirty="0">
                          <a:solidFill>
                            <a:schemeClr val="tx1"/>
                          </a:solidFill>
                          <a:latin typeface="Sakkal Majalla" panose="02000000000000000000" pitchFamily="2" charset="-78"/>
                          <a:cs typeface="Sakkal Majalla" panose="02000000000000000000" pitchFamily="2" charset="-78"/>
                        </a:rPr>
                        <a:t>معلمة بالزق مجموعة من الدوائر  متتدرجة فى الحجام على شكل هرامى وتطلب من الطفل القفز </a:t>
                      </a:r>
                    </a:p>
                    <a:p>
                      <a:pPr algn="r" rtl="1"/>
                      <a:r>
                        <a:rPr lang="ar-EG" sz="1200" b="1" u="none" baseline="0" dirty="0">
                          <a:solidFill>
                            <a:schemeClr val="tx1"/>
                          </a:solidFill>
                          <a:latin typeface="Sakkal Majalla" panose="02000000000000000000" pitchFamily="2" charset="-78"/>
                          <a:cs typeface="Sakkal Majalla" panose="02000000000000000000" pitchFamily="2" charset="-78"/>
                        </a:rPr>
                        <a:t>عند سماع الموسيقى  وهنا يشعر الطفل بالحيز  الفراغى حواله .</a:t>
                      </a:r>
                    </a:p>
                    <a:p>
                      <a:pPr algn="r" rtl="1"/>
                      <a:endParaRPr lang="ar-EG" sz="12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 </a:t>
                      </a:r>
                      <a:endParaRPr lang="ar-EG"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EG" sz="1200" b="1" u="none" baseline="0" dirty="0">
                          <a:solidFill>
                            <a:schemeClr val="tx1"/>
                          </a:solidFill>
                          <a:latin typeface="Sakkal Majalla" panose="02000000000000000000" pitchFamily="2" charset="-78"/>
                          <a:cs typeface="Sakkal Majalla" panose="02000000000000000000" pitchFamily="2" charset="-78"/>
                        </a:rPr>
                        <a:t>عمل حلقات متتدرحة المقاس ورميها فى الوتاد المثبت بالارض </a:t>
                      </a: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algn="r" rtl="1"/>
                      <a:endParaRPr lang="ar-AE" sz="12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بتقليد المعلم ب</a:t>
                      </a:r>
                      <a:r>
                        <a:rPr lang="ar-EG" sz="1200" b="1" u="none" baseline="0" dirty="0">
                          <a:solidFill>
                            <a:schemeClr val="tx1"/>
                          </a:solidFill>
                          <a:latin typeface="Sakkal Majalla" panose="02000000000000000000" pitchFamily="2" charset="-78"/>
                          <a:cs typeface="Sakkal Majalla" panose="02000000000000000000" pitchFamily="2" charset="-78"/>
                        </a:rPr>
                        <a:t>الغناء والحركات .</a:t>
                      </a:r>
                      <a:endParaRPr lang="ar-AE" sz="1200" b="1"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تقدم الام مجموعة بلاستكية متتدرجة المقاس وتطلب من الطفل ترتبهم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200" b="1" baseline="0" dirty="0">
                          <a:latin typeface="Sakkal Majalla" panose="02000000000000000000" pitchFamily="2" charset="-78"/>
                          <a:cs typeface="Sakkal Majalla" panose="02000000000000000000" pitchFamily="2" charset="-78"/>
                        </a:rPr>
                        <a:t>1</a:t>
                      </a:r>
                      <a:r>
                        <a:rPr lang="ar-EG" sz="1200" b="1" baseline="0" dirty="0">
                          <a:latin typeface="Sakkal Majalla" panose="02000000000000000000" pitchFamily="2" charset="-78"/>
                          <a:cs typeface="Sakkal Majalla" panose="02000000000000000000" pitchFamily="2" charset="-78"/>
                        </a:rPr>
                        <a:t>- تحمل لعبة  التتدرج من الكبير لصغير .</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EG" sz="1200" b="1" baseline="0" dirty="0">
                          <a:latin typeface="Sakkal Majalla" panose="02000000000000000000" pitchFamily="2" charset="-78"/>
                          <a:cs typeface="Sakkal Majalla" panose="02000000000000000000" pitchFamily="2" charset="-78"/>
                        </a:rPr>
                        <a:t>جيد :- يرتيب الطفل 4 حلقات من 6                          متوسط:- يرتيب  الطفل 3 من 6                     ضعيف :-يرتيب   الطفل 2 من 6 .</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TextBox 3"/>
          <p:cNvSpPr txBox="1"/>
          <p:nvPr/>
        </p:nvSpPr>
        <p:spPr>
          <a:xfrm>
            <a:off x="6209901" y="4787077"/>
            <a:ext cx="3507741"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انشود</a:t>
            </a:r>
            <a:r>
              <a:rPr kumimoji="0" lang="ar-EG"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الاختلافات شىء جميل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ounded Rectangle 4"/>
          <p:cNvSpPr/>
          <p:nvPr/>
        </p:nvSpPr>
        <p:spPr>
          <a:xfrm>
            <a:off x="6034297" y="53300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Rectangle 5"/>
          <p:cNvSpPr/>
          <p:nvPr/>
        </p:nvSpPr>
        <p:spPr>
          <a:xfrm>
            <a:off x="6209901" y="5352052"/>
            <a:ext cx="3425489" cy="276999"/>
          </a:xfrm>
          <a:prstGeom prst="rect">
            <a:avLst/>
          </a:prstGeom>
        </p:spPr>
        <p:txBody>
          <a:bodyPr wrap="none">
            <a:spAutoFit/>
          </a:bodyPr>
          <a:lstStyle/>
          <a:p>
            <a:pPr lvl="0" algn="r" rtl="1">
              <a:defRPr/>
            </a:pPr>
            <a:r>
              <a:rPr lang="en-US" sz="1200" dirty="0">
                <a:solidFill>
                  <a:schemeClr val="accent1">
                    <a:lumMod val="50000"/>
                  </a:schemeClr>
                </a:solidFill>
                <a:latin typeface="Arial" panose="020B0604020202020204" pitchFamily="34" charset="0"/>
                <a:cs typeface="Arial" panose="020B0604020202020204" pitchFamily="34" charset="0"/>
              </a:rPr>
              <a:t>https://www.youtube.com/watch?v=t5-8yQytLe8</a:t>
            </a:r>
            <a:endParaRPr lang="ar-SA" sz="1200" dirty="0">
              <a:solidFill>
                <a:schemeClr val="accent1">
                  <a:lumMod val="50000"/>
                </a:schemeClr>
              </a:solidFill>
              <a:latin typeface="Arial" panose="020B0604020202020204" pitchFamily="34" charset="0"/>
            </a:endParaRPr>
          </a:p>
        </p:txBody>
      </p:sp>
      <p:sp>
        <p:nvSpPr>
          <p:cNvPr id="10" name="Date Placeholder 9"/>
          <p:cNvSpPr>
            <a:spLocks noGrp="1"/>
          </p:cNvSpPr>
          <p:nvPr>
            <p:ph type="dt" sz="half" idx="10"/>
          </p:nvPr>
        </p:nvSpPr>
        <p:spPr/>
        <p:txBody>
          <a:bodyPr/>
          <a:lstStyle/>
          <a:p>
            <a:fld id="{DFA59B4A-862E-4296-9049-49655D5CFC94}" type="datetime3">
              <a:rPr lang="en-US" smtClean="0"/>
              <a:t>23 August 2020</a:t>
            </a:fld>
            <a:endParaRPr lang="en-GB"/>
          </a:p>
        </p:txBody>
      </p:sp>
      <p:sp>
        <p:nvSpPr>
          <p:cNvPr id="11" name="Slide Number Placeholder 10"/>
          <p:cNvSpPr>
            <a:spLocks noGrp="1"/>
          </p:cNvSpPr>
          <p:nvPr>
            <p:ph type="sldNum" sz="quarter" idx="12"/>
          </p:nvPr>
        </p:nvSpPr>
        <p:spPr/>
        <p:txBody>
          <a:bodyPr/>
          <a:lstStyle/>
          <a:p>
            <a:fld id="{60F9F505-338F-4A63-8E60-F3E66EC2060F}" type="slidenum">
              <a:rPr lang="en-GB" smtClean="0"/>
              <a:t>6</a:t>
            </a:fld>
            <a:endParaRPr lang="en-GB"/>
          </a:p>
        </p:txBody>
      </p:sp>
      <p:pic>
        <p:nvPicPr>
          <p:cNvPr id="12" name="Picture 11" descr="A picture containing grass, outdoor, boy, young&#10;&#10;Description automatically generated">
            <a:extLst>
              <a:ext uri="{FF2B5EF4-FFF2-40B4-BE49-F238E27FC236}">
                <a16:creationId xmlns:a16="http://schemas.microsoft.com/office/drawing/2014/main" id="{C84618BF-B95F-40A0-A5B6-ED7EABBA31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2298" y="280322"/>
            <a:ext cx="3325733" cy="296611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74376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360000">
            <a:off x="707448" y="924009"/>
            <a:ext cx="3933620" cy="600187"/>
          </a:xfrm>
        </p:spPr>
        <p:txBody>
          <a:bodyPr>
            <a:normAutofit/>
          </a:bodyPr>
          <a:lstStyle/>
          <a:p>
            <a:pPr algn="ctr" rtl="1"/>
            <a:r>
              <a:rPr lang="ar-EG" sz="2800" b="1" dirty="0">
                <a:solidFill>
                  <a:schemeClr val="tx1"/>
                </a:solidFill>
                <a:latin typeface="Sakkal Majalla" panose="02000000000000000000" pitchFamily="2" charset="-78"/>
                <a:cs typeface="Sakkal Majalla" panose="02000000000000000000" pitchFamily="2" charset="-78"/>
              </a:rPr>
              <a:t>يضع 6 أوتاد على لوحة الأوتاد. </a:t>
            </a:r>
            <a:endParaRPr lang="en-US" sz="2800" b="1" dirty="0">
              <a:solidFill>
                <a:schemeClr val="tx1"/>
              </a:solidFill>
              <a:latin typeface="Sakkal Majalla" panose="02000000000000000000" pitchFamily="2" charset="-78"/>
              <a:cs typeface="Sakkal Majalla" panose="02000000000000000000" pitchFamily="2" charset="-78"/>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a:xfrm>
            <a:off x="757969" y="2442380"/>
            <a:ext cx="3913632" cy="804672"/>
          </a:xfrm>
        </p:spPr>
        <p:txBody>
          <a:bodyPr>
            <a:normAutofit/>
          </a:bodyPr>
          <a:lstStyle/>
          <a:p>
            <a:pPr algn="ctr"/>
            <a:r>
              <a:rPr lang="ar-EG" dirty="0"/>
              <a:t>المجال الوظفى           </a:t>
            </a:r>
            <a:endParaRPr lang="en-US" dirty="0"/>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580058" y="3392622"/>
            <a:ext cx="3913188" cy="2249488"/>
          </a:xfrm>
        </p:spPr>
        <p:txBody>
          <a:bodyPr>
            <a:normAutofit/>
          </a:bodyPr>
          <a:lstStyle/>
          <a:p>
            <a:pPr algn="r" rtl="1"/>
            <a:r>
              <a:rPr lang="ar-AE" sz="1200" b="1" dirty="0">
                <a:latin typeface="Sakkal Majalla" panose="02000000000000000000" pitchFamily="2" charset="-78"/>
                <a:cs typeface="Sakkal Majalla" panose="02000000000000000000" pitchFamily="2" charset="-78"/>
              </a:rPr>
              <a:t>عدد النقاط المهمه</a:t>
            </a:r>
            <a:r>
              <a:rPr lang="ar-EG" sz="1200" b="1" dirty="0">
                <a:latin typeface="Sakkal Majalla" panose="02000000000000000000" pitchFamily="2" charset="-78"/>
                <a:cs typeface="Sakkal Majalla" panose="02000000000000000000" pitchFamily="2" charset="-78"/>
              </a:rPr>
              <a:t> : المهارات الداعمية :</a:t>
            </a:r>
          </a:p>
          <a:p>
            <a:pPr algn="r" rtl="1"/>
            <a:r>
              <a:rPr lang="ar-EG" sz="1200" b="1" dirty="0">
                <a:latin typeface="Sakkal Majalla" panose="02000000000000000000" pitchFamily="2" charset="-78"/>
                <a:cs typeface="Sakkal Majalla" panose="02000000000000000000" pitchFamily="2" charset="-78"/>
              </a:rPr>
              <a:t>المهارات الحسي الحركي</a:t>
            </a:r>
          </a:p>
          <a:p>
            <a:pPr algn="r" rtl="1"/>
            <a:r>
              <a:rPr lang="ar-EG" sz="1200" b="1" dirty="0">
                <a:latin typeface="Sakkal Majalla" panose="02000000000000000000" pitchFamily="2" charset="-78"/>
                <a:cs typeface="Sakkal Majalla" panose="02000000000000000000" pitchFamily="2" charset="-78"/>
              </a:rPr>
              <a:t>المهارات التفكيري</a:t>
            </a:r>
          </a:p>
          <a:p>
            <a:pPr algn="r" rtl="1"/>
            <a:r>
              <a:rPr lang="ar-EG" sz="1200" b="1" dirty="0">
                <a:latin typeface="Sakkal Majalla" panose="02000000000000000000" pitchFamily="2" charset="-78"/>
                <a:cs typeface="Sakkal Majalla" panose="02000000000000000000" pitchFamily="2" charset="-78"/>
              </a:rPr>
              <a:t>الجانب العاطفي</a:t>
            </a:r>
          </a:p>
          <a:p>
            <a:pPr algn="r" rtl="1"/>
            <a:r>
              <a:rPr lang="ar-EG" sz="1200" b="1" dirty="0">
                <a:latin typeface="Sakkal Majalla" panose="02000000000000000000" pitchFamily="2" charset="-78"/>
                <a:cs typeface="Sakkal Majalla" panose="02000000000000000000" pitchFamily="2" charset="-78"/>
              </a:rPr>
              <a:t>المهارات الاجتماعية</a:t>
            </a:r>
          </a:p>
          <a:p>
            <a:pPr algn="r" rtl="1"/>
            <a:r>
              <a:rPr lang="ar-EG" sz="1200" b="1" dirty="0">
                <a:latin typeface="Sakkal Majalla" panose="02000000000000000000" pitchFamily="2" charset="-78"/>
                <a:cs typeface="Sakkal Majalla" panose="02000000000000000000" pitchFamily="2" charset="-78"/>
              </a:rPr>
              <a:t>يتعلم الأطفال بهذه اللعبة العقلية على الفروقات بين الأحجام، الألوان، وتزداد لدى الطفل قوة التركيز و الانتباه 0</a:t>
            </a:r>
          </a:p>
          <a:p>
            <a:pPr marL="0" indent="0" algn="r" rtl="1">
              <a:buNone/>
            </a:pPr>
            <a:r>
              <a:rPr lang="ar-EG" sz="1400" i="0" dirty="0">
                <a:solidFill>
                  <a:srgbClr val="161616"/>
                </a:solidFill>
                <a:effectLst/>
                <a:latin typeface="Sakkal Majalla" panose="02000000000000000000" pitchFamily="2" charset="-78"/>
                <a:cs typeface="Sakkal Majalla" panose="02000000000000000000" pitchFamily="2" charset="-78"/>
              </a:rPr>
              <a:t>0</a:t>
            </a:r>
            <a:endParaRPr lang="ar-AE" sz="14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7</a:t>
            </a:fld>
            <a:endParaRPr lang="en-US" dirty="0"/>
          </a:p>
        </p:txBody>
      </p:sp>
      <p:sp>
        <p:nvSpPr>
          <p:cNvPr id="7" name="Date Placeholder 6"/>
          <p:cNvSpPr>
            <a:spLocks noGrp="1"/>
          </p:cNvSpPr>
          <p:nvPr>
            <p:ph type="dt" sz="half" idx="10"/>
          </p:nvPr>
        </p:nvSpPr>
        <p:spPr/>
        <p:txBody>
          <a:bodyPr/>
          <a:lstStyle/>
          <a:p>
            <a:fld id="{5B15B7AE-9453-41D7-AC83-A2E65FBBCAE4}" type="datetime3">
              <a:rPr lang="en-US" noProof="0" smtClean="0"/>
              <a:t>23 August 2020</a:t>
            </a:fld>
            <a:endParaRPr lang="en-US" noProof="0" dirty="0"/>
          </a:p>
        </p:txBody>
      </p:sp>
      <p:pic>
        <p:nvPicPr>
          <p:cNvPr id="1026" name="Picture 2" descr="لعبة تركيب الحلقات من فريشر برايس: Amazon.ae">
            <a:extLst>
              <a:ext uri="{FF2B5EF4-FFF2-40B4-BE49-F238E27FC236}">
                <a16:creationId xmlns:a16="http://schemas.microsoft.com/office/drawing/2014/main" id="{2E73EFE4-8E0C-4708-BB08-11F538CAAC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668"/>
          <a:stretch/>
        </p:blipFill>
        <p:spPr bwMode="auto">
          <a:xfrm rot="707955">
            <a:off x="6513061" y="210599"/>
            <a:ext cx="4429130" cy="5268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1301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727439" y="200762"/>
            <a:ext cx="3968496" cy="832104"/>
          </a:xfrm>
        </p:spPr>
        <p:txBody>
          <a:bodyPr>
            <a:normAutofit/>
          </a:bodyPr>
          <a:lstStyle/>
          <a:p>
            <a:pPr algn="ctr"/>
            <a:r>
              <a:rPr lang="ar-EG" sz="2000" b="1" dirty="0">
                <a:latin typeface="Sakkal Majalla" panose="02000000000000000000" pitchFamily="2" charset="-78"/>
                <a:cs typeface="Sakkal Majalla" panose="02000000000000000000" pitchFamily="2" charset="-78"/>
              </a:rPr>
              <a:t>يضع 6 أوتاد على لوحة الأوتاد. </a:t>
            </a:r>
            <a:endParaRPr lang="en-US" dirty="0"/>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8</a:t>
            </a:fld>
            <a:endParaRPr lang="en-US" dirty="0"/>
          </a:p>
        </p:txBody>
      </p:sp>
      <p:sp>
        <p:nvSpPr>
          <p:cNvPr id="7" name="Rounded Rectangle 6"/>
          <p:cNvSpPr/>
          <p:nvPr/>
        </p:nvSpPr>
        <p:spPr>
          <a:xfrm>
            <a:off x="4010891" y="3372099"/>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8" name="TextBox 7"/>
          <p:cNvSpPr txBox="1"/>
          <p:nvPr/>
        </p:nvSpPr>
        <p:spPr>
          <a:xfrm>
            <a:off x="4111752" y="3523561"/>
            <a:ext cx="3898087" cy="307777"/>
          </a:xfrm>
          <a:prstGeom prst="rect">
            <a:avLst/>
          </a:prstGeom>
          <a:solidFill>
            <a:schemeClr val="accent4">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2"/>
              </a:rPr>
              <a:t>https://www.youtube.com/watch?v=2LaIBgvzIRY</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47ABD45B-3ED4-4B8D-84F9-29347DA85C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1700" y="3314700"/>
            <a:ext cx="228600" cy="228600"/>
          </a:xfrm>
          <a:prstGeom prst="rect">
            <a:avLst/>
          </a:prstGeom>
        </p:spPr>
      </p:pic>
      <p:pic>
        <p:nvPicPr>
          <p:cNvPr id="5122" name="Picture 2">
            <a:extLst>
              <a:ext uri="{FF2B5EF4-FFF2-40B4-BE49-F238E27FC236}">
                <a16:creationId xmlns:a16="http://schemas.microsoft.com/office/drawing/2014/main" id="{0ACE3119-79EE-478C-8320-4D7ACF64AF43}"/>
              </a:ext>
            </a:extLst>
          </p:cNvPr>
          <p:cNvPicPr>
            <a:picLocks noGrp="1" noChangeAspect="1" noChangeArrowheads="1"/>
          </p:cNvPicPr>
          <p:nvPr>
            <p:ph type="media" sz="quarter" idx="13"/>
          </p:nvPr>
        </p:nvPicPr>
        <p:blipFill rotWithShape="1">
          <a:blip r:embed="rId4">
            <a:extLst>
              <a:ext uri="{28A0092B-C50C-407E-A947-70E740481C1C}">
                <a14:useLocalDpi xmlns:a14="http://schemas.microsoft.com/office/drawing/2010/main" val="0"/>
              </a:ext>
            </a:extLst>
          </a:blip>
          <a:srcRect l="6740" t="20426" r="6532" b="23906"/>
          <a:stretch/>
        </p:blipFill>
        <p:spPr bwMode="auto">
          <a:xfrm>
            <a:off x="3211578" y="1950060"/>
            <a:ext cx="5698434" cy="344556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833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65D91-BD1D-44E3-8904-0A72C605E6F1}"/>
              </a:ext>
            </a:extLst>
          </p:cNvPr>
          <p:cNvSpPr>
            <a:spLocks noGrp="1"/>
          </p:cNvSpPr>
          <p:nvPr>
            <p:ph type="title"/>
          </p:nvPr>
        </p:nvSpPr>
        <p:spPr>
          <a:xfrm>
            <a:off x="3859959" y="253183"/>
            <a:ext cx="3968496" cy="832104"/>
          </a:xfrm>
        </p:spPr>
        <p:txBody>
          <a:bodyPr/>
          <a:lstStyle/>
          <a:p>
            <a:r>
              <a:rPr lang="ar-EG" sz="2000" b="1" dirty="0">
                <a:latin typeface="Sakkal Majalla" panose="02000000000000000000" pitchFamily="2" charset="-78"/>
                <a:cs typeface="Sakkal Majalla" panose="02000000000000000000" pitchFamily="2" charset="-78"/>
              </a:rPr>
              <a:t>يضع 6 أوتاد على لوحة الأوتاد.                </a:t>
            </a:r>
            <a:endParaRPr lang="en-US" dirty="0"/>
          </a:p>
        </p:txBody>
      </p:sp>
      <p:sp>
        <p:nvSpPr>
          <p:cNvPr id="3" name="Slide Number Placeholder 2">
            <a:extLst>
              <a:ext uri="{FF2B5EF4-FFF2-40B4-BE49-F238E27FC236}">
                <a16:creationId xmlns:a16="http://schemas.microsoft.com/office/drawing/2014/main" id="{5B8EF5B8-E721-4F40-94B9-42A384409D25}"/>
              </a:ext>
            </a:extLst>
          </p:cNvPr>
          <p:cNvSpPr>
            <a:spLocks noGrp="1"/>
          </p:cNvSpPr>
          <p:nvPr>
            <p:ph type="sldNum" sz="quarter" idx="12"/>
          </p:nvPr>
        </p:nvSpPr>
        <p:spPr/>
        <p:txBody>
          <a:bodyPr/>
          <a:lstStyle/>
          <a:p>
            <a:fld id="{98C0CDE5-970C-4CC4-BF43-0DA127E73E82}" type="slidenum">
              <a:rPr lang="en-US" noProof="0" smtClean="0"/>
              <a:t>9</a:t>
            </a:fld>
            <a:endParaRPr lang="en-US" noProof="0" dirty="0"/>
          </a:p>
        </p:txBody>
      </p:sp>
      <p:pic>
        <p:nvPicPr>
          <p:cNvPr id="4098" name="Picture 2" descr="baby puzzle game العاب بنات بطبوط وترتيب الحلقات الملونة - YouTube">
            <a:extLst>
              <a:ext uri="{FF2B5EF4-FFF2-40B4-BE49-F238E27FC236}">
                <a16:creationId xmlns:a16="http://schemas.microsoft.com/office/drawing/2014/main" id="{81D5724F-455C-43C1-AA90-435EB72440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0" t="2617" r="2527" b="3197"/>
          <a:stretch/>
        </p:blipFill>
        <p:spPr bwMode="auto">
          <a:xfrm>
            <a:off x="3366051" y="1550503"/>
            <a:ext cx="4956313" cy="4638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093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EED42B-3B47-45C2-9F50-0B4533C0F1E3}">
  <ds:schemaRefs>
    <ds:schemaRef ds:uri="http://schemas.microsoft.com/office/infopath/2007/PartnerControls"/>
    <ds:schemaRef ds:uri="http://schemas.microsoft.com/office/2006/documentManagement/types"/>
    <ds:schemaRef ds:uri="c1803469-1359-4921-b8b2-4aa11e6de6e4"/>
    <ds:schemaRef ds:uri="http://schemas.microsoft.com/office/2006/metadata/properties"/>
    <ds:schemaRef ds:uri="http://purl.org/dc/elements/1.1/"/>
    <ds:schemaRef ds:uri="0860e916-1933-4f54-bf75-902e7a9d18bb"/>
    <ds:schemaRef ds:uri="http://schemas.openxmlformats.org/package/2006/metadata/core-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B1D1AD35-AF57-4B32-8A96-2853E34EF9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1714</TotalTime>
  <Words>1266</Words>
  <Application>Microsoft Office PowerPoint</Application>
  <PresentationFormat>Widescreen</PresentationFormat>
  <Paragraphs>183</Paragraphs>
  <Slides>12</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Akhbar MT</vt:lpstr>
      <vt:lpstr>Arial</vt:lpstr>
      <vt:lpstr>Calibri</vt:lpstr>
      <vt:lpstr>Calibri Light</vt:lpstr>
      <vt:lpstr>Franklin Gothic Book</vt:lpstr>
      <vt:lpstr>Sakkal Majalla</vt:lpstr>
      <vt:lpstr>Sanskrit Text</vt:lpstr>
      <vt:lpstr>Times New Roman</vt:lpstr>
      <vt:lpstr>Office Theme</vt:lpstr>
      <vt:lpstr>1_Office Theme</vt:lpstr>
      <vt:lpstr>يضع 6 أوتاد على لوحة الأوتاد. </vt:lpstr>
      <vt:lpstr>PowerPoint Presentation</vt:lpstr>
      <vt:lpstr>PowerPoint Presentation</vt:lpstr>
      <vt:lpstr>PowerPoint Presentation</vt:lpstr>
      <vt:lpstr>PowerPoint Presentation</vt:lpstr>
      <vt:lpstr>PowerPoint Presentation</vt:lpstr>
      <vt:lpstr>يضع 6 أوتاد على لوحة الأوتاد. </vt:lpstr>
      <vt:lpstr>يضع 6 أوتاد على لوحة الأوتاد. </vt:lpstr>
      <vt:lpstr>يضع 6 أوتاد على لوحة الأوتاد.                </vt:lpstr>
      <vt:lpstr>يضع 6 أوتاد على لوحة الأوتاد. </vt:lpstr>
      <vt:lpstr>يضع 6 أوتاد على لوحة الأوتاد. </vt:lpstr>
      <vt:lpstr>يضع 6 أوتاد على لوحة الأوتاد.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132</cp:revision>
  <dcterms:created xsi:type="dcterms:W3CDTF">2020-07-26T19:33:45Z</dcterms:created>
  <dcterms:modified xsi:type="dcterms:W3CDTF">2020-08-23T14:23:29Z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