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8"/>
  </p:notesMasterIdLst>
  <p:sldIdLst>
    <p:sldId id="267" r:id="rId6"/>
    <p:sldId id="257" r:id="rId7"/>
    <p:sldId id="258" r:id="rId8"/>
    <p:sldId id="296" r:id="rId9"/>
    <p:sldId id="294" r:id="rId10"/>
    <p:sldId id="264" r:id="rId11"/>
    <p:sldId id="278" r:id="rId12"/>
    <p:sldId id="293" r:id="rId13"/>
    <p:sldId id="290" r:id="rId14"/>
    <p:sldId id="291" r:id="rId15"/>
    <p:sldId id="295" r:id="rId16"/>
    <p:sldId id="29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94660"/>
  </p:normalViewPr>
  <p:slideViewPr>
    <p:cSldViewPr snapToGrid="0">
      <p:cViewPr varScale="1">
        <p:scale>
          <a:sx n="115" d="100"/>
          <a:sy n="115" d="100"/>
        </p:scale>
        <p:origin x="378" y="10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8/23/2020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872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9343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5696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23 August 2020</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35114522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23 August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23 August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23 August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23 August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23 August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23 August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23 August 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 id="2147483676"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23 August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5.xml"/><Relationship Id="rId4" Type="http://schemas.openxmlformats.org/officeDocument/2006/relationships/image" Target="../media/image27.jpeg"/></Relationships>
</file>

<file path=ppt/slides/_rels/slide11.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25.xml"/><Relationship Id="rId4" Type="http://schemas.openxmlformats.org/officeDocument/2006/relationships/image" Target="../media/image30.jpeg"/></Relationships>
</file>

<file path=ppt/slides/_rels/slide12.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5.xml"/><Relationship Id="rId4" Type="http://schemas.openxmlformats.org/officeDocument/2006/relationships/image" Target="../media/image33.jpeg"/></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watch?v=2LaIBgvzIRY" TargetMode="External"/><Relationship Id="rId3" Type="http://schemas.openxmlformats.org/officeDocument/2006/relationships/image" Target="../media/image6.jpeg"/><Relationship Id="rId7" Type="http://schemas.openxmlformats.org/officeDocument/2006/relationships/hyperlink" Target="https://youtu.be/URF9aZM0O3o" TargetMode="External"/><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hyperlink" Target="https://www.yo/" TargetMode="External"/><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2LaIBgvzIRY" TargetMode="External"/><Relationship Id="rId2" Type="http://schemas.openxmlformats.org/officeDocument/2006/relationships/notesSlide" Target="../notesSlides/notesSlide2.xml"/><Relationship Id="rId1" Type="http://schemas.openxmlformats.org/officeDocument/2006/relationships/slideLayout" Target="../slideLayouts/slideLayout20.xml"/><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0.xml"/><Relationship Id="rId5" Type="http://schemas.openxmlformats.org/officeDocument/2006/relationships/image" Target="../media/image13.jpeg"/><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2LaIBgvzIRY" TargetMode="External"/><Relationship Id="rId2" Type="http://schemas.openxmlformats.org/officeDocument/2006/relationships/notesSlide" Target="../notesSlides/notesSlide4.xml"/><Relationship Id="rId1" Type="http://schemas.openxmlformats.org/officeDocument/2006/relationships/slideLayout" Target="../slideLayouts/slideLayout20.xml"/><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20.xml"/><Relationship Id="rId5" Type="http://schemas.openxmlformats.org/officeDocument/2006/relationships/image" Target="../media/image17.png"/><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5.xml"/><Relationship Id="rId4" Type="http://schemas.openxmlformats.org/officeDocument/2006/relationships/image" Target="../media/image21.jpeg"/></Relationships>
</file>

<file path=ppt/slides/_rels/slide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5.xml"/><Relationship Id="rId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298995" y="2742116"/>
            <a:ext cx="4851352" cy="1690955"/>
          </a:xfrm>
        </p:spPr>
        <p:txBody>
          <a:bodyPr>
            <a:normAutofit/>
          </a:bodyPr>
          <a:lstStyle/>
          <a:p>
            <a:pPr algn="ctr" rtl="1"/>
            <a:r>
              <a:rPr lang="ar-EG" sz="2800" dirty="0">
                <a:latin typeface="Arial" panose="020B0604020202020204" pitchFamily="34" charset="0"/>
                <a:cs typeface="Sakkal Majalla" panose="02000000000000000000" pitchFamily="2" charset="-78"/>
              </a:rPr>
              <a:t>- -ثني (طي) ورقه عند منتصفها مقلداً المعلم .</a:t>
            </a:r>
            <a:endParaRPr lang="ru-RU" sz="2800" dirty="0">
              <a:latin typeface="Arial" panose="020B0604020202020204" pitchFamily="34" charset="0"/>
              <a:cs typeface="Sakkal Majalla" panose="02000000000000000000" pitchFamily="2" charset="-78"/>
            </a:endParaRPr>
          </a:p>
        </p:txBody>
      </p:sp>
      <p:sp>
        <p:nvSpPr>
          <p:cNvPr id="3" name="TextBox 2"/>
          <p:cNvSpPr txBox="1"/>
          <p:nvPr/>
        </p:nvSpPr>
        <p:spPr>
          <a:xfrm rot="721943">
            <a:off x="8540425" y="5289296"/>
            <a:ext cx="2867718" cy="400110"/>
          </a:xfrm>
          <a:prstGeom prst="rect">
            <a:avLst/>
          </a:prstGeom>
          <a:noFill/>
        </p:spPr>
        <p:txBody>
          <a:bodyPr wrap="square" rtlCol="0">
            <a:spAutoFit/>
          </a:bodyPr>
          <a:lstStyle/>
          <a:p>
            <a:pPr algn="ctr" rtl="1"/>
            <a:r>
              <a:rPr lang="ar-EG" sz="2000" dirty="0">
                <a:solidFill>
                  <a:schemeClr val="bg1"/>
                </a:solidFill>
                <a:latin typeface="Sakkal Majalla" panose="02000000000000000000" pitchFamily="2" charset="-78"/>
                <a:cs typeface="Sakkal Majalla" panose="02000000000000000000" pitchFamily="2" charset="-78"/>
              </a:rPr>
              <a:t>المجال الوظيفى </a:t>
            </a:r>
            <a:endParaRPr lang="en-US" sz="2000" dirty="0">
              <a:solidFill>
                <a:schemeClr val="bg1"/>
              </a:solidFill>
              <a:latin typeface="Sakkal Majalla" panose="02000000000000000000" pitchFamily="2" charset="-78"/>
              <a:cs typeface="Sakkal Majalla" panose="02000000000000000000" pitchFamily="2" charset="-78"/>
            </a:endParaRPr>
          </a:p>
        </p:txBody>
      </p:sp>
      <p:pic>
        <p:nvPicPr>
          <p:cNvPr id="4" name="Picture 3"/>
          <p:cNvPicPr>
            <a:picLocks noChangeAspect="1"/>
          </p:cNvPicPr>
          <p:nvPr/>
        </p:nvPicPr>
        <p:blipFill>
          <a:blip r:embed="rId3">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spTree>
    <p:extLst>
      <p:ext uri="{BB962C8B-B14F-4D97-AF65-F5344CB8AC3E}">
        <p14:creationId xmlns:p14="http://schemas.microsoft.com/office/powerpoint/2010/main" val="2243528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753130" y="406975"/>
            <a:ext cx="4685739" cy="832104"/>
          </a:xfrm>
        </p:spPr>
        <p:txBody>
          <a:bodyPr>
            <a:normAutofit/>
          </a:bodyPr>
          <a:lstStyle/>
          <a:p>
            <a:pPr algn="ctr"/>
            <a:r>
              <a:rPr lang="ar-EG" sz="1600" dirty="0">
                <a:latin typeface="Arial" panose="020B0604020202020204" pitchFamily="34" charset="0"/>
                <a:cs typeface="Sakkal Majalla" panose="02000000000000000000" pitchFamily="2" charset="-78"/>
              </a:rPr>
              <a:t>- -ثني (طي) ورقه عند منتصفها مقلداً المعلم</a:t>
            </a:r>
            <a:r>
              <a:rPr lang="ar-EG" sz="1600" dirty="0">
                <a:latin typeface="Sakkal Majalla" panose="02000000000000000000" pitchFamily="2" charset="-78"/>
                <a:cs typeface="Sakkal Majalla" panose="02000000000000000000" pitchFamily="2" charset="-78"/>
              </a:rPr>
              <a:t/>
            </a:r>
            <a:br>
              <a:rPr lang="ar-EG" sz="1600" dirty="0">
                <a:latin typeface="Sakkal Majalla" panose="02000000000000000000" pitchFamily="2" charset="-78"/>
                <a:cs typeface="Sakkal Majalla" panose="02000000000000000000" pitchFamily="2" charset="-78"/>
              </a:rPr>
            </a:br>
            <a:r>
              <a:rPr lang="ar-AE" sz="1600" dirty="0">
                <a:latin typeface="Sakkal Majalla" panose="02000000000000000000" pitchFamily="2" charset="-78"/>
                <a:cs typeface="Sakkal Majalla" panose="02000000000000000000" pitchFamily="2" charset="-78"/>
              </a:rPr>
              <a:t> </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1028" name="Picture 4" descr="Packing Guide: Carry-On Essentials {717013}  #travel How to pack a perfect carry-on when traveling.Travel tips and a packing guide: carry-on must have items. Things you should not forget to pack.">
            <a:extLst>
              <a:ext uri="{FF2B5EF4-FFF2-40B4-BE49-F238E27FC236}">
                <a16:creationId xmlns:a16="http://schemas.microsoft.com/office/drawing/2014/main" id="{6C71086D-BCA5-45A0-A7AC-568468DBF9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7326" y="1588295"/>
            <a:ext cx="2520117" cy="375285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1030" name="Picture 6" descr=" ">
            <a:extLst>
              <a:ext uri="{FF2B5EF4-FFF2-40B4-BE49-F238E27FC236}">
                <a16:creationId xmlns:a16="http://schemas.microsoft.com/office/drawing/2014/main" id="{38FBF91B-86F3-4632-A70C-E933E203D8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1588295"/>
            <a:ext cx="2387595" cy="371257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3" name="Picture 6" descr="اوريغامي من الضفادع الصغيرة التي تأكل الآفات">
            <a:extLst>
              <a:ext uri="{FF2B5EF4-FFF2-40B4-BE49-F238E27FC236}">
                <a16:creationId xmlns:a16="http://schemas.microsoft.com/office/drawing/2014/main" id="{4C11CD9E-791F-4F55-8616-0BB9AAA83FF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49" t="15495" r="717" b="12307"/>
          <a:stretch/>
        </p:blipFill>
        <p:spPr bwMode="auto">
          <a:xfrm>
            <a:off x="4714390" y="1552575"/>
            <a:ext cx="2895741" cy="375285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27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99026" y="287639"/>
            <a:ext cx="4685739" cy="832104"/>
          </a:xfrm>
        </p:spPr>
        <p:txBody>
          <a:bodyPr>
            <a:normAutofit/>
          </a:bodyPr>
          <a:lstStyle/>
          <a:p>
            <a:pPr algn="ctr"/>
            <a:r>
              <a:rPr lang="ar-EG" sz="1600" dirty="0">
                <a:latin typeface="Sakkal Majalla" panose="02000000000000000000" pitchFamily="2" charset="-78"/>
                <a:cs typeface="Sakkal Majalla" panose="02000000000000000000" pitchFamily="2" charset="-78"/>
              </a:rPr>
              <a:t>- </a:t>
            </a:r>
            <a:r>
              <a:rPr lang="ar-EG" sz="1600" dirty="0">
                <a:latin typeface="Arial" panose="020B0604020202020204" pitchFamily="34" charset="0"/>
                <a:cs typeface="Sakkal Majalla" panose="02000000000000000000" pitchFamily="2" charset="-78"/>
              </a:rPr>
              <a:t>- -ثني (طي) ورقه عند منتصفها مقلداً المعلم </a:t>
            </a:r>
            <a:r>
              <a:rPr lang="ar-EG" sz="1600" dirty="0">
                <a:latin typeface="Sakkal Majalla" panose="02000000000000000000" pitchFamily="2" charset="-78"/>
                <a:cs typeface="Sakkal Majalla" panose="02000000000000000000" pitchFamily="2" charset="-78"/>
              </a:rPr>
              <a:t/>
            </a:r>
            <a:br>
              <a:rPr lang="ar-EG" sz="1600" dirty="0">
                <a:latin typeface="Sakkal Majalla" panose="02000000000000000000" pitchFamily="2" charset="-78"/>
                <a:cs typeface="Sakkal Majalla" panose="02000000000000000000" pitchFamily="2" charset="-78"/>
              </a:rPr>
            </a:br>
            <a:r>
              <a:rPr lang="ar-AE" sz="1600" dirty="0">
                <a:latin typeface="Sakkal Majalla" panose="02000000000000000000" pitchFamily="2" charset="-78"/>
                <a:cs typeface="Sakkal Majalla" panose="02000000000000000000" pitchFamily="2" charset="-78"/>
              </a:rPr>
              <a:t> </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5122" name="Picture 2" descr="احتفل بأسبوع القرش من خلال صنع لعبة Surprise Big Mouth Shark الورقية القابلة للطباعة مع أطفالك.  هذه الحرفة المفاجئة القارضة ستسلي الأطفال الكبار والصغار.  اطبع القالب واستمتع">
            <a:extLst>
              <a:ext uri="{FF2B5EF4-FFF2-40B4-BE49-F238E27FC236}">
                <a16:creationId xmlns:a16="http://schemas.microsoft.com/office/drawing/2014/main" id="{B8546341-5ABB-487A-A56A-269152343A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8082" y="1743075"/>
            <a:ext cx="2247900" cy="337185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5124" name="Picture 4" descr="لعبة Crab Puppet Craft ممتعة للغاية للأطفال.  قم بتنزيل قالب crab craft القابل للطباعة واحصل على ما يناسبك اليوم.  هذه حرفة المحيط الممتعة للأطفال هذا الصيف!  (يرجى ملاحظة: تم تحديث المنتج في يونيو 2020 وهناك الآن رسوم صغيرة. شكرًا لك على دعمكم)">
            <a:extLst>
              <a:ext uri="{FF2B5EF4-FFF2-40B4-BE49-F238E27FC236}">
                <a16:creationId xmlns:a16="http://schemas.microsoft.com/office/drawing/2014/main" id="{11585F54-15DC-4A94-9458-7EFEAF7FA71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658" t="1" b="43939"/>
          <a:stretch/>
        </p:blipFill>
        <p:spPr bwMode="auto">
          <a:xfrm>
            <a:off x="2173355" y="1743075"/>
            <a:ext cx="2210629" cy="337185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5126" name="Picture 6" descr=" ">
            <a:extLst>
              <a:ext uri="{FF2B5EF4-FFF2-40B4-BE49-F238E27FC236}">
                <a16:creationId xmlns:a16="http://schemas.microsoft.com/office/drawing/2014/main" id="{156B6247-7EF7-4B98-99B9-56FFAB4626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4765" y="1743075"/>
            <a:ext cx="2247900" cy="337185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1369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99026" y="287639"/>
            <a:ext cx="4685739" cy="832104"/>
          </a:xfrm>
        </p:spPr>
        <p:txBody>
          <a:bodyPr>
            <a:normAutofit/>
          </a:bodyPr>
          <a:lstStyle/>
          <a:p>
            <a:pPr algn="ctr"/>
            <a:r>
              <a:rPr lang="ar-EG" sz="1600" dirty="0">
                <a:latin typeface="Sakkal Majalla" panose="02000000000000000000" pitchFamily="2" charset="-78"/>
                <a:cs typeface="Sakkal Majalla" panose="02000000000000000000" pitchFamily="2" charset="-78"/>
              </a:rPr>
              <a:t>- </a:t>
            </a:r>
            <a:r>
              <a:rPr lang="ar-EG" sz="1600" dirty="0">
                <a:latin typeface="Arial" panose="020B0604020202020204" pitchFamily="34" charset="0"/>
                <a:cs typeface="Sakkal Majalla" panose="02000000000000000000" pitchFamily="2" charset="-78"/>
              </a:rPr>
              <a:t>- -ثني (طي) ورقه عند منتصفها مقلداً المعلم </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8194" name="Picture 2" descr=" ">
            <a:extLst>
              <a:ext uri="{FF2B5EF4-FFF2-40B4-BE49-F238E27FC236}">
                <a16:creationId xmlns:a16="http://schemas.microsoft.com/office/drawing/2014/main" id="{B39474FF-3548-422E-BEB6-ECB5234D9A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4709" y="1433512"/>
            <a:ext cx="2247900" cy="399097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8196" name="Picture 4" descr="😍 لطيف جدا.  اتبعني لمزيد من الدروس اليدوية.  لماذا لا تظهر عملك في منطقة التعليق؟  # ورق كرافت # كرافت للأطفال">
            <a:extLst>
              <a:ext uri="{FF2B5EF4-FFF2-40B4-BE49-F238E27FC236}">
                <a16:creationId xmlns:a16="http://schemas.microsoft.com/office/drawing/2014/main" id="{B806B9B6-7DF7-442C-A9EC-904979FF8D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4653" y="1469956"/>
            <a:ext cx="2247900" cy="399097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8198" name="Picture 6" descr=" ">
            <a:extLst>
              <a:ext uri="{FF2B5EF4-FFF2-40B4-BE49-F238E27FC236}">
                <a16:creationId xmlns:a16="http://schemas.microsoft.com/office/drawing/2014/main" id="{5FC6622E-46D9-455F-BDB4-D15D9259D7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4765" y="1469956"/>
            <a:ext cx="2247900" cy="399097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965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96062640"/>
              </p:ext>
            </p:extLst>
          </p:nvPr>
        </p:nvGraphicFramePr>
        <p:xfrm>
          <a:off x="154004" y="220749"/>
          <a:ext cx="11906451" cy="661285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894627">
                  <a:extLst>
                    <a:ext uri="{9D8B030D-6E8A-4147-A177-3AD203B41FA5}">
                      <a16:colId xmlns:a16="http://schemas.microsoft.com/office/drawing/2014/main" val="4078435238"/>
                    </a:ext>
                  </a:extLst>
                </a:gridCol>
                <a:gridCol w="1299690">
                  <a:extLst>
                    <a:ext uri="{9D8B030D-6E8A-4147-A177-3AD203B41FA5}">
                      <a16:colId xmlns:a16="http://schemas.microsoft.com/office/drawing/2014/main" val="20001"/>
                    </a:ext>
                  </a:extLst>
                </a:gridCol>
              </a:tblGrid>
              <a:tr h="42860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المراجعة: </a:t>
                      </a:r>
                      <a:r>
                        <a:rPr lang="ar-AE" sz="1200" b="1" dirty="0">
                          <a:latin typeface="Sakkal Majalla" panose="02000000000000000000" pitchFamily="2" charset="-78"/>
                          <a:cs typeface="Sakkal Majalla" panose="02000000000000000000" pitchFamily="2" charset="-78"/>
                        </a:rPr>
                        <a:t>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وفاء بخيت بولس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ar-EG" sz="1200" dirty="0">
                          <a:latin typeface="Sakkal Majalla" panose="02000000000000000000" pitchFamily="2" charset="-78"/>
                          <a:cs typeface="Sakkal Majalla" panose="02000000000000000000" pitchFamily="2" charset="-78"/>
                        </a:rPr>
                        <a:t>-ثني (طي) ورقه عند منتصفها مقلداً المعلم </a:t>
                      </a:r>
                      <a:r>
                        <a:rPr lang="ar-EG" sz="1200" dirty="0" smtClean="0">
                          <a:latin typeface="Sakkal Majalla" panose="02000000000000000000" pitchFamily="2" charset="-78"/>
                          <a:cs typeface="Sakkal Majalla" panose="02000000000000000000" pitchFamily="2" charset="-78"/>
                        </a:rPr>
                        <a:t>.</a:t>
                      </a:r>
                      <a:endParaRPr lang="en-US" sz="1200" dirty="0" smtClean="0">
                        <a:latin typeface="Sakkal Majalla" panose="02000000000000000000" pitchFamily="2" charset="-78"/>
                        <a:cs typeface="Sakkal Majalla" panose="02000000000000000000" pitchFamily="2" charset="-78"/>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الهدف :(</a:t>
                      </a:r>
                      <a:r>
                        <a:rPr lang="en-US" sz="1200" b="1" i="0" u="none" strike="noStrike" smtClean="0">
                          <a:solidFill>
                            <a:srgbClr val="FF0000"/>
                          </a:solidFill>
                          <a:effectLst/>
                          <a:latin typeface="Sakkal Majalla" panose="02000000000000000000" pitchFamily="2" charset="-78"/>
                          <a:cs typeface="Sakkal Majalla" panose="02000000000000000000" pitchFamily="2" charset="-78"/>
                        </a:rPr>
                        <a:t>1137</a:t>
                      </a:r>
                      <a:r>
                        <a:rPr lang="ar-AE" sz="1200" b="1" i="0" u="none" strike="noStrike" baseline="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smtClean="0">
                          <a:solidFill>
                            <a:srgbClr val="FF0000"/>
                          </a:solidFill>
                          <a:effectLst/>
                          <a:latin typeface="Sakkal Majalla" panose="02000000000000000000" pitchFamily="2" charset="-78"/>
                          <a:cs typeface="Sakkal Majalla" panose="02000000000000000000" pitchFamily="2" charset="-78"/>
                        </a:rPr>
                        <a:t>  </a:t>
                      </a:r>
                    </a:p>
                    <a:p>
                      <a:pPr marL="0" marR="0" lvl="0" indent="0" algn="ctr" defTabSz="914400" rtl="1" eaLnBrk="1" fontAlgn="ctr" latinLnBrk="0" hangingPunct="1">
                        <a:lnSpc>
                          <a:spcPct val="100000"/>
                        </a:lnSpc>
                        <a:spcBef>
                          <a:spcPts val="0"/>
                        </a:spcBef>
                        <a:spcAft>
                          <a:spcPts val="0"/>
                        </a:spcAft>
                        <a:buClrTx/>
                        <a:buSzTx/>
                        <a:buFontTx/>
                        <a:buNone/>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EG" sz="1200" b="1" dirty="0">
                          <a:latin typeface="Sakkal Majalla" panose="02000000000000000000" pitchFamily="2" charset="-78"/>
                          <a:cs typeface="Sakkal Majalla" panose="02000000000000000000" pitchFamily="2" charset="-78"/>
                        </a:rPr>
                        <a:t> 10-11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r>
                        <a:rPr lang="ar-EG"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AE" sz="1200" b="1" dirty="0">
                          <a:solidFill>
                            <a:srgbClr val="FF0000"/>
                          </a:solidFill>
                          <a:latin typeface="Sakkal Majalla" panose="02000000000000000000" pitchFamily="2" charset="-78"/>
                          <a:cs typeface="Sakkal Majalla" panose="02000000000000000000" pitchFamily="2" charset="-78"/>
                        </a:rPr>
                        <a:t>درس </a:t>
                      </a:r>
                      <a:r>
                        <a:rPr lang="ar-EG" sz="1200" b="1" dirty="0">
                          <a:solidFill>
                            <a:srgbClr val="FF0000"/>
                          </a:solidFill>
                          <a:latin typeface="Sakkal Majalla" panose="02000000000000000000" pitchFamily="2" charset="-78"/>
                          <a:cs typeface="Sakkal Majalla" panose="02000000000000000000" pitchFamily="2" charset="-78"/>
                        </a:rPr>
                        <a:t>: -ثني (طي) ورقه عند منتصفها مقلداً المعلم .</a:t>
                      </a:r>
                      <a:endParaRPr lang="ar-AE" sz="1200" b="1" baseline="0" dirty="0">
                        <a:latin typeface="Sakkal Majalla" panose="02000000000000000000" pitchFamily="2" charset="-78"/>
                        <a:cs typeface="Sakkal Majalla" panose="02000000000000000000" pitchFamily="2" charset="-78"/>
                      </a:endParaRPr>
                    </a:p>
                    <a:p>
                      <a:pPr algn="r" rtl="1"/>
                      <a:r>
                        <a:rPr lang="ar-EG" sz="1200" b="1" baseline="0" dirty="0">
                          <a:solidFill>
                            <a:srgbClr val="FF0000"/>
                          </a:solidFill>
                          <a:latin typeface="Sakkal Majalla" panose="02000000000000000000" pitchFamily="2" charset="-78"/>
                          <a:cs typeface="Sakkal Majalla" panose="02000000000000000000" pitchFamily="2" charset="-78"/>
                        </a:rPr>
                        <a:t>قصة : طيارة ورق .</a:t>
                      </a:r>
                      <a:endParaRPr lang="ar-AE" sz="1200" b="1" baseline="0" dirty="0">
                        <a:solidFill>
                          <a:srgbClr val="FF0000"/>
                        </a:solidFill>
                        <a:latin typeface="Sakkal Majalla" panose="02000000000000000000" pitchFamily="2" charset="-78"/>
                        <a:cs typeface="Sakkal Majalla" panose="02000000000000000000" pitchFamily="2" charset="-78"/>
                      </a:endParaRPr>
                    </a:p>
                    <a:p>
                      <a:pPr algn="r" rtl="1"/>
                      <a:r>
                        <a:rPr lang="ar-EG" sz="1200" b="0" i="0" kern="1200" dirty="0">
                          <a:solidFill>
                            <a:schemeClr val="tx1"/>
                          </a:solidFill>
                          <a:effectLst/>
                          <a:latin typeface="Sakkal Majalla" panose="02000000000000000000" pitchFamily="2" charset="-78"/>
                          <a:ea typeface="+mn-ea"/>
                          <a:cs typeface="Sakkal Majalla" panose="02000000000000000000" pitchFamily="2" charset="-78"/>
                        </a:rPr>
                        <a:t>“</a:t>
                      </a:r>
                      <a:r>
                        <a:rPr lang="en-US" sz="1200" b="0" i="0" kern="1200" dirty="0">
                          <a:solidFill>
                            <a:schemeClr val="tx1"/>
                          </a:solidFill>
                          <a:effectLst/>
                          <a:latin typeface="Sakkal Majalla" panose="02000000000000000000" pitchFamily="2" charset="-78"/>
                          <a:ea typeface="+mn-ea"/>
                          <a:cs typeface="Sakkal Majalla" panose="02000000000000000000" pitchFamily="2" charset="-78"/>
                        </a:rPr>
                        <a:t>kite</a:t>
                      </a: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 طائرة ورقية تحب الجلوس بمفردها، لا ترغب بالاقتراب من أحد.</a:t>
                      </a:r>
                      <a:r>
                        <a:rPr lang="ar-EG" sz="1200" dirty="0">
                          <a:latin typeface="Sakkal Majalla" panose="02000000000000000000" pitchFamily="2" charset="-78"/>
                          <a:cs typeface="Sakkal Majalla" panose="02000000000000000000" pitchFamily="2" charset="-78"/>
                        </a:rPr>
                        <a:t/>
                      </a:r>
                      <a:br>
                        <a:rPr lang="ar-EG" sz="1200" dirty="0">
                          <a:latin typeface="Sakkal Majalla" panose="02000000000000000000" pitchFamily="2" charset="-78"/>
                          <a:cs typeface="Sakkal Majalla" panose="02000000000000000000" pitchFamily="2" charset="-78"/>
                        </a:rPr>
                      </a:b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في كل صباح تأتي الطائرات الأخريات إليها، يدعهن   لتتدرب معهن على التحليق ولتكن صديقتهنّ هي الأخرى، لكنها كانت دائماً ترفض الأمر رفضاً تاماً. فقد اعتادت على الجلوس وحيدة فوق أسطح المباني، في الغابة وبين أشجار الصفصاف.</a:t>
                      </a:r>
                      <a:r>
                        <a:rPr lang="ar-EG" sz="1200" dirty="0">
                          <a:latin typeface="Sakkal Majalla" panose="02000000000000000000" pitchFamily="2" charset="-78"/>
                          <a:cs typeface="Sakkal Majalla" panose="02000000000000000000" pitchFamily="2" charset="-78"/>
                        </a:rPr>
                        <a:t/>
                      </a:r>
                      <a:br>
                        <a:rPr lang="ar-EG" sz="1200" dirty="0">
                          <a:latin typeface="Sakkal Majalla" panose="02000000000000000000" pitchFamily="2" charset="-78"/>
                          <a:cs typeface="Sakkal Majalla" panose="02000000000000000000" pitchFamily="2" charset="-78"/>
                        </a:rPr>
                      </a:b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في يوم عاصف كانت كعادتها تحلق وحيدة، فإذا بها تعلق بأطراف شجرة كبيرة جعلتها مقيدة لا تستطيع الحراك. حاولت أن تفلت بنفسها ولكنها كادت أن تتمزق، فظلت عالقة تبكي وتنتظر، لعل أحداً يسمع بكاءها فيأتي إليها لينقذها.</a:t>
                      </a:r>
                      <a:r>
                        <a:rPr lang="ar-EG" sz="1200" dirty="0">
                          <a:latin typeface="Sakkal Majalla" panose="02000000000000000000" pitchFamily="2" charset="-78"/>
                          <a:cs typeface="Sakkal Majalla" panose="02000000000000000000" pitchFamily="2" charset="-78"/>
                        </a:rPr>
                        <a:t/>
                      </a:r>
                      <a:br>
                        <a:rPr lang="ar-EG" sz="1200" dirty="0">
                          <a:latin typeface="Sakkal Majalla" panose="02000000000000000000" pitchFamily="2" charset="-78"/>
                          <a:cs typeface="Sakkal Majalla" panose="02000000000000000000" pitchFamily="2" charset="-78"/>
                        </a:rPr>
                      </a:b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فإذا بالطائرات الأخريات يتجهو  نحو صوت البكاء. رأتهن من بعيد، كانت السعادة تغمر قلبها وهي تلوّح لهنّ (أنا هنا.. أنا هنا). اقتربن منها، تساعدن حتى تمكّنّ من فك قيدها وتحريرها. جلسنَ على أطراف العشب يهدئن من روعها، نظرت إليهنّ وقد اغرقت عيناها بالدمع، حينها فقط عرفت معنى الصداقة وشعرت بالندم وطلبت منهن المسامحة وأن تكون صديقتهن الصدوقة.</a:t>
                      </a:r>
                      <a:r>
                        <a:rPr lang="ar-EG" sz="1200" dirty="0">
                          <a:latin typeface="Sakkal Majalla" panose="02000000000000000000" pitchFamily="2" charset="-78"/>
                          <a:cs typeface="Sakkal Majalla" panose="02000000000000000000" pitchFamily="2" charset="-78"/>
                        </a:rPr>
                        <a:t/>
                      </a:r>
                      <a:br>
                        <a:rPr lang="ar-EG" sz="1200" dirty="0">
                          <a:latin typeface="Sakkal Majalla" panose="02000000000000000000" pitchFamily="2" charset="-78"/>
                          <a:cs typeface="Sakkal Majalla" panose="02000000000000000000" pitchFamily="2" charset="-78"/>
                        </a:rPr>
                      </a:b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وافق الجميع وطرن نحو الشاطئ فرحاً بسمسمة صديقتهن الجديدة، وقطعن على أنفسهن عهد الصداقة الأبدي الذي لن يفرقهن أبدا.</a:t>
                      </a:r>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200" b="1" baseline="0" dirty="0">
                          <a:latin typeface="Sakkal Majalla" panose="02000000000000000000" pitchFamily="2" charset="-78"/>
                          <a:cs typeface="Sakkal Majalla" panose="02000000000000000000" pitchFamily="2" charset="-78"/>
                        </a:rPr>
                        <a:t> </a:t>
                      </a:r>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baseline="0" dirty="0">
                        <a:latin typeface="Sakkal Majalla" panose="02000000000000000000" pitchFamily="2" charset="-78"/>
                        <a:cs typeface="Sakkal Majalla" panose="02000000000000000000" pitchFamily="2" charset="-78"/>
                      </a:endParaRPr>
                    </a:p>
                    <a:p>
                      <a:pPr algn="r" rtl="1"/>
                      <a:endParaRPr lang="ar-EG" sz="1200" b="1" dirty="0">
                        <a:latin typeface="Sakkal Majalla" panose="02000000000000000000" pitchFamily="2" charset="-78"/>
                        <a:cs typeface="Sakkal Majalla" panose="02000000000000000000" pitchFamily="2" charset="-78"/>
                      </a:endParaRPr>
                    </a:p>
                    <a:p>
                      <a:pPr algn="r" rtl="1"/>
                      <a:endParaRPr lang="ar-EG" sz="1200" b="1" dirty="0">
                        <a:latin typeface="Sakkal Majalla" panose="02000000000000000000" pitchFamily="2" charset="-78"/>
                        <a:cs typeface="Sakkal Majalla" panose="02000000000000000000" pitchFamily="2" charset="-78"/>
                      </a:endParaRPr>
                    </a:p>
                    <a:p>
                      <a:pPr algn="r" rtl="1"/>
                      <a:endParaRPr lang="ar-EG" sz="1200" b="1" dirty="0">
                        <a:latin typeface="Sakkal Majalla" panose="02000000000000000000" pitchFamily="2" charset="-78"/>
                        <a:cs typeface="Sakkal Majalla" panose="02000000000000000000" pitchFamily="2" charset="-78"/>
                      </a:endParaRPr>
                    </a:p>
                    <a:p>
                      <a:pPr algn="r" rtl="1"/>
                      <a:endParaRPr lang="ar-EG" sz="1200" b="1" dirty="0">
                        <a:latin typeface="Sakkal Majalla" panose="02000000000000000000" pitchFamily="2" charset="-78"/>
                        <a:cs typeface="Sakkal Majalla" panose="02000000000000000000" pitchFamily="2" charset="-78"/>
                      </a:endParaRPr>
                    </a:p>
                    <a:p>
                      <a:pPr algn="r" rtl="1"/>
                      <a:endParaRPr lang="ar-SA" sz="1200" b="1" dirty="0">
                        <a:latin typeface="Sakkal Majalla" panose="02000000000000000000" pitchFamily="2" charset="-78"/>
                        <a:cs typeface="Sakkal Majalla" panose="02000000000000000000" pitchFamily="2" charset="-78"/>
                      </a:endParaRPr>
                    </a:p>
                    <a:p>
                      <a:pPr algn="ctr" rtl="1"/>
                      <a:endParaRPr lang="en-US" sz="1200" b="1" u="sng" baseline="0" dirty="0">
                        <a:solidFill>
                          <a:srgbClr val="FF0000"/>
                        </a:solidFill>
                        <a:latin typeface="Sakkal Majalla" panose="02000000000000000000" pitchFamily="2" charset="-78"/>
                        <a:cs typeface="Sakkal Majalla" panose="02000000000000000000" pitchFamily="2" charset="-78"/>
                      </a:endParaRPr>
                    </a:p>
                    <a:p>
                      <a:pPr algn="r" rtl="1"/>
                      <a:endParaRPr lang="ar-EG" sz="1800" b="0" i="0" u="none" strike="noStrike" kern="1200" dirty="0">
                        <a:solidFill>
                          <a:schemeClr val="tx1"/>
                        </a:solidFill>
                        <a:effectLst/>
                        <a:latin typeface="+mn-lt"/>
                        <a:ea typeface="+mn-ea"/>
                        <a:cs typeface="+mn-cs"/>
                      </a:endParaRPr>
                    </a:p>
                    <a:p>
                      <a:pPr algn="r" rtl="1"/>
                      <a:endParaRPr lang="ar-EG" sz="1800" b="0" i="0" u="none" strike="noStrike" kern="1200" baseline="0" dirty="0">
                        <a:solidFill>
                          <a:schemeClr val="tx1"/>
                        </a:solidFill>
                        <a:effectLst/>
                        <a:latin typeface="+mn-lt"/>
                        <a:ea typeface="+mn-ea"/>
                        <a:cs typeface="+mn-cs"/>
                      </a:endParaRPr>
                    </a:p>
                    <a:p>
                      <a:pPr algn="r" rtl="1"/>
                      <a:endParaRPr lang="ar-EG" sz="1800" b="0" i="0" u="none" strike="noStrike" kern="1200" baseline="0" dirty="0">
                        <a:solidFill>
                          <a:schemeClr val="tx1"/>
                        </a:solidFill>
                        <a:effectLst/>
                        <a:latin typeface="+mn-lt"/>
                        <a:ea typeface="+mn-ea"/>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23 August 2020</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2" name="Picture 4" descr="طائرة ورقية تحلق والغيوم على خلفية السماء الصيفية">
            <a:extLst>
              <a:ext uri="{FF2B5EF4-FFF2-40B4-BE49-F238E27FC236}">
                <a16:creationId xmlns:a16="http://schemas.microsoft.com/office/drawing/2014/main" id="{D5F3113E-CBFA-412B-BA74-934F98F296C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716" t="-47785" r="-4716" b="47785"/>
          <a:stretch/>
        </p:blipFill>
        <p:spPr bwMode="auto">
          <a:xfrm>
            <a:off x="4045226" y="490850"/>
            <a:ext cx="2655737" cy="48768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5" name="Picture 2" descr="لا تنس أن تكون طفلاً هذا الصيف :)">
            <a:extLst>
              <a:ext uri="{FF2B5EF4-FFF2-40B4-BE49-F238E27FC236}">
                <a16:creationId xmlns:a16="http://schemas.microsoft.com/office/drawing/2014/main" id="{E6C7B73D-5B33-4B6F-A57E-4CB686A98A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698" y="2761789"/>
            <a:ext cx="2607313" cy="260731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1" name="Picture 2" descr="لوحة طائرة ورقية بهيجة نسيم ، ألوان مائية أصلية لسارة لامبرت كوك ، 38.00 دولارًا">
            <a:extLst>
              <a:ext uri="{FF2B5EF4-FFF2-40B4-BE49-F238E27FC236}">
                <a16:creationId xmlns:a16="http://schemas.microsoft.com/office/drawing/2014/main" id="{4253A30E-072A-4B25-A0E1-1A5B556EB6D7}"/>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7617"/>
          <a:stretch/>
        </p:blipFill>
        <p:spPr bwMode="auto">
          <a:xfrm>
            <a:off x="7584178" y="2760337"/>
            <a:ext cx="2655737" cy="260731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Rounded Rectangle 1">
            <a:extLst>
              <a:ext uri="{FF2B5EF4-FFF2-40B4-BE49-F238E27FC236}">
                <a16:creationId xmlns:a16="http://schemas.microsoft.com/office/drawing/2014/main" id="{0F6A0057-EB11-4929-9BE4-B3B153CAA782}"/>
              </a:ext>
            </a:extLst>
          </p:cNvPr>
          <p:cNvSpPr/>
          <p:nvPr/>
        </p:nvSpPr>
        <p:spPr>
          <a:xfrm>
            <a:off x="4040260" y="6061103"/>
            <a:ext cx="3712704"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TextBox 5">
            <a:extLst>
              <a:ext uri="{FF2B5EF4-FFF2-40B4-BE49-F238E27FC236}">
                <a16:creationId xmlns:a16="http://schemas.microsoft.com/office/drawing/2014/main" id="{9AC0D980-7E48-4D8C-A57B-7168818C6935}"/>
              </a:ext>
            </a:extLst>
          </p:cNvPr>
          <p:cNvSpPr txBox="1"/>
          <p:nvPr/>
        </p:nvSpPr>
        <p:spPr>
          <a:xfrm flipH="1">
            <a:off x="4110473" y="6123599"/>
            <a:ext cx="3431897" cy="523220"/>
          </a:xfrm>
          <a:prstGeom prst="rect">
            <a:avLst/>
          </a:prstGeom>
          <a:solidFill>
            <a:schemeClr val="accent4">
              <a:lumMod val="20000"/>
              <a:lumOff val="80000"/>
            </a:schemeClr>
          </a:solidFill>
        </p:spPr>
        <p:txBody>
          <a:bodyPr wrap="square" rtlCol="0">
            <a:spAutoFit/>
          </a:bodyPr>
          <a:lstStyle/>
          <a:p>
            <a:pPr algn="ctr">
              <a:defRPr/>
            </a:pPr>
            <a:r>
              <a:rPr kumimoji="0" lang="en-US" sz="1400" b="0"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hlinkClick r:id="rId6"/>
              </a:rPr>
              <a:t>https://www.yo</a:t>
            </a:r>
            <a:r>
              <a:rPr lang="en-US" sz="1400" b="0" i="0" u="none" strike="noStrike" kern="1200" dirty="0">
                <a:solidFill>
                  <a:schemeClr val="tx1"/>
                </a:solidFill>
                <a:effectLst/>
                <a:latin typeface="+mn-lt"/>
                <a:ea typeface="+mn-ea"/>
                <a:cs typeface="+mn-cs"/>
                <a:hlinkClick r:id="rId7"/>
              </a:rPr>
              <a:t>https://youtu.be/URF9aZM0O3o</a:t>
            </a:r>
            <a:endParaRPr lang="ar-EG" sz="1400" b="0" i="0" u="none" strike="noStrike"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hlinkClick r:id="rId8"/>
              </a:rPr>
              <a:t>utube.com/watch?v=2LaIBgvzIRY</a:t>
            </a:r>
            <a:endParaRPr kumimoji="0" lang="en-US" sz="1400" b="0"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endParaRPr>
          </a:p>
        </p:txBody>
      </p:sp>
      <p:sp>
        <p:nvSpPr>
          <p:cNvPr id="7" name="TextBox 6">
            <a:extLst>
              <a:ext uri="{FF2B5EF4-FFF2-40B4-BE49-F238E27FC236}">
                <a16:creationId xmlns:a16="http://schemas.microsoft.com/office/drawing/2014/main" id="{1B2B2F26-EF9F-4A35-BA30-6E420154C2D6}"/>
              </a:ext>
            </a:extLst>
          </p:cNvPr>
          <p:cNvSpPr txBox="1"/>
          <p:nvPr/>
        </p:nvSpPr>
        <p:spPr>
          <a:xfrm rot="10800000" flipH="1" flipV="1">
            <a:off x="4892865" y="5529710"/>
            <a:ext cx="2007496"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EG" sz="1400" b="1" dirty="0">
                <a:solidFill>
                  <a:srgbClr val="FF0000"/>
                </a:solidFill>
                <a:latin typeface="Arial" panose="020B0604020202020204" pitchFamily="34" charset="0"/>
                <a:cs typeface="Arial" panose="020B0604020202020204" pitchFamily="34" charset="0"/>
              </a:rPr>
              <a:t>الأستمتاع بالأنشودة الغنائية</a:t>
            </a:r>
            <a:r>
              <a:rPr kumimoji="0" lang="ar-AE"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77308048"/>
              </p:ext>
            </p:extLst>
          </p:nvPr>
        </p:nvGraphicFramePr>
        <p:xfrm>
          <a:off x="371061" y="245889"/>
          <a:ext cx="11589108" cy="6477802"/>
        </p:xfrm>
        <a:graphic>
          <a:graphicData uri="http://schemas.openxmlformats.org/drawingml/2006/table">
            <a:tbl>
              <a:tblPr firstRow="1" bandRow="1">
                <a:tableStyleId>{5940675A-B579-460E-94D1-54222C63F5DA}</a:tableStyleId>
              </a:tblPr>
              <a:tblGrid>
                <a:gridCol w="10416209">
                  <a:extLst>
                    <a:ext uri="{9D8B030D-6E8A-4147-A177-3AD203B41FA5}">
                      <a16:colId xmlns:a16="http://schemas.microsoft.com/office/drawing/2014/main" val="20000"/>
                    </a:ext>
                  </a:extLst>
                </a:gridCol>
                <a:gridCol w="1172899">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100" b="1" dirty="0">
                          <a:latin typeface="Sakkal Majalla" panose="02000000000000000000" pitchFamily="2" charset="-78"/>
                          <a:cs typeface="Sakkal Majalla" panose="02000000000000000000" pitchFamily="2" charset="-78"/>
                        </a:rPr>
                        <a:t>-ثني (طي) ورقه عند منتصفها مقلداً المعلم .</a:t>
                      </a:r>
                      <a:endParaRPr lang="ar-AE" sz="11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100" b="1" dirty="0">
                          <a:latin typeface="Sakkal Majalla" panose="02000000000000000000" pitchFamily="2" charset="-78"/>
                          <a:cs typeface="Sakkal Majalla" panose="02000000000000000000" pitchFamily="2" charset="-78"/>
                        </a:rPr>
                        <a:t>انشطه</a:t>
                      </a:r>
                      <a:r>
                        <a:rPr lang="ar-SA" sz="1100" b="1" baseline="0" dirty="0">
                          <a:latin typeface="Sakkal Majalla" panose="02000000000000000000" pitchFamily="2" charset="-78"/>
                          <a:cs typeface="Sakkal Majalla" panose="02000000000000000000" pitchFamily="2" charset="-78"/>
                        </a:rPr>
                        <a:t> مهارية</a:t>
                      </a:r>
                      <a:endParaRPr lang="ar-AE" sz="11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EG" sz="1100" b="1" baseline="0" dirty="0">
                          <a:solidFill>
                            <a:srgbClr val="FF0000"/>
                          </a:solidFill>
                          <a:latin typeface="Sakkal Majalla" panose="02000000000000000000" pitchFamily="2" charset="-78"/>
                          <a:cs typeface="Sakkal Majalla" panose="02000000000000000000" pitchFamily="2" charset="-78"/>
                        </a:rPr>
                        <a:t>ا ستراتيجيات التعليم:</a:t>
                      </a:r>
                    </a:p>
                    <a:p>
                      <a:pPr marL="228600" indent="-228600" algn="r" rtl="1">
                        <a:buFont typeface="+mj-lt"/>
                        <a:buAutoNum type="arabicPeriod"/>
                      </a:pPr>
                      <a:r>
                        <a:rPr lang="ar-EG" sz="1200" b="0" i="0" kern="1200" dirty="0" smtClean="0">
                          <a:solidFill>
                            <a:schemeClr val="tx1"/>
                          </a:solidFill>
                          <a:effectLst/>
                          <a:latin typeface="+mn-lt"/>
                          <a:ea typeface="+mn-ea"/>
                          <a:cs typeface="+mn-cs"/>
                        </a:rPr>
                        <a:t>جربي </a:t>
                      </a:r>
                      <a:r>
                        <a:rPr lang="ar-EG" sz="1200" b="0" i="0" kern="1200" dirty="0">
                          <a:solidFill>
                            <a:schemeClr val="tx1"/>
                          </a:solidFill>
                          <a:effectLst/>
                          <a:latin typeface="+mn-lt"/>
                          <a:ea typeface="+mn-ea"/>
                          <a:cs typeface="+mn-cs"/>
                        </a:rPr>
                        <a:t>في البداية أشكال بسيطة من الأوريجامي، وادخلي المنافسة اللطيفة بينك وبينهم في اللعب، </a:t>
                      </a:r>
                    </a:p>
                    <a:p>
                      <a:pPr marL="228600" indent="-228600" algn="r" rtl="1">
                        <a:buFont typeface="+mj-lt"/>
                        <a:buAutoNum type="arabicPeriod"/>
                      </a:pPr>
                      <a:r>
                        <a:rPr lang="ar-EG" sz="1200" b="0" i="0" kern="1200" dirty="0">
                          <a:solidFill>
                            <a:schemeClr val="tx1"/>
                          </a:solidFill>
                          <a:effectLst/>
                          <a:latin typeface="+mn-lt"/>
                          <a:ea typeface="+mn-ea"/>
                          <a:cs typeface="+mn-cs"/>
                        </a:rPr>
                        <a:t>ستلاحظين تحسن تركيزهم مع الوقت، وستتكون بينكم روابط خاصة</a:t>
                      </a:r>
                      <a:endParaRPr lang="ar-EG" sz="1200" b="1" u="none" baseline="0" dirty="0">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يقوي الأوريجامي من ذاكرة الأطفال، حيث أن عليهم مشاهدة الخطوات والاستماع إليها جيداً كي ينفذوا هم الشكل بمفردهم لاحقاً، فيعلمهم الصبر والتركيز، ا</a:t>
                      </a:r>
                    </a:p>
                    <a:p>
                      <a:pPr marL="228600" indent="-228600" algn="r" rtl="1">
                        <a:buFont typeface="+mj-lt"/>
                        <a:buAutoNum type="arabicPeriod"/>
                      </a:pP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لأوريجامي يعلم الأطفال أن عليهم اتباع خطوات معينة بدقة، لكي يصلو للنتيجة الممتازة، فيتعلموا العلاقة بين النتائج والأسباب.</a:t>
                      </a:r>
                    </a:p>
                    <a:p>
                      <a:pPr marL="228600" indent="-228600" algn="r" rtl="1">
                        <a:buFont typeface="+mj-lt"/>
                        <a:buAutoNum type="arabicPeriod"/>
                      </a:pP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يقوي عند الأطفال الشعور بالإنجاز ووضع الأهداف وتحقيقها. </a:t>
                      </a:r>
                      <a:r>
                        <a:rPr lang="en-US" sz="1200" b="0" i="0" kern="1200" dirty="0">
                          <a:solidFill>
                            <a:schemeClr val="tx1"/>
                          </a:solidFill>
                          <a:effectLst/>
                          <a:latin typeface="Sakkal Majalla" panose="02000000000000000000" pitchFamily="2" charset="-78"/>
                          <a:ea typeface="+mn-ea"/>
                          <a:cs typeface="Sakkal Majalla" panose="02000000000000000000" pitchFamily="2" charset="-78"/>
                        </a:rPr>
                        <a:t> </a:t>
                      </a:r>
                    </a:p>
                    <a:p>
                      <a:pPr marL="228600" indent="-228600" algn="r" rtl="1">
                        <a:buFont typeface="+mj-lt"/>
                        <a:buAutoNum type="arabicPeriod"/>
                      </a:pP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يقوي خيال الأطفال وطاقاتهم الإبداعية وحس الجمال والتوازن لديهم. </a:t>
                      </a:r>
                    </a:p>
                    <a:p>
                      <a:pPr marL="228600" indent="-228600" algn="r" rtl="1">
                        <a:buFont typeface="+mj-lt"/>
                        <a:buAutoNum type="arabicPeriod"/>
                      </a:pP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ممارسة الأوريجامي تقوي من مهارات فصي المخ الأيسر والأيمن معاً. </a:t>
                      </a:r>
                    </a:p>
                    <a:p>
                      <a:pPr marL="228600" indent="-228600" algn="r" rtl="1">
                        <a:buFont typeface="+mj-lt"/>
                        <a:buAutoNum type="arabicPeriod"/>
                      </a:pP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يقوي مهاراتهم الاجتماعية، خاصة عند ممارسته مع الوالدين أو الأصدقاء، ويزود فخرهم وثقتهم بنفسهم.</a:t>
                      </a:r>
                      <a:endParaRPr lang="ar-EG" sz="1400" b="1" u="none" baseline="0" dirty="0">
                        <a:latin typeface="Sakkal Majalla" panose="02000000000000000000" pitchFamily="2" charset="-78"/>
                        <a:cs typeface="Sakkal Majalla" panose="02000000000000000000" pitchFamily="2" charset="-78"/>
                      </a:endParaRPr>
                    </a:p>
                    <a:p>
                      <a:pPr algn="r" rtl="1"/>
                      <a:endParaRPr lang="ar-EG" sz="1200" b="1" u="none" baseline="0" dirty="0">
                        <a:latin typeface="Sakkal Majalla" panose="02000000000000000000" pitchFamily="2" charset="-78"/>
                        <a:cs typeface="Sakkal Majalla" panose="02000000000000000000" pitchFamily="2" charset="-78"/>
                      </a:endParaRPr>
                    </a:p>
                    <a:p>
                      <a:pPr marL="457200" lvl="1" indent="0" algn="r" rtl="0">
                        <a:buFontTx/>
                        <a:buNone/>
                      </a:pPr>
                      <a:r>
                        <a:rPr lang="ar-EG" sz="1200" b="1" kern="1200" dirty="0">
                          <a:solidFill>
                            <a:srgbClr val="FF0000"/>
                          </a:solidFill>
                          <a:effectLst/>
                          <a:latin typeface="Aharoni" panose="02010803020104030203" pitchFamily="2" charset="-79"/>
                          <a:ea typeface="+mn-ea"/>
                          <a:cs typeface="Sakkal Majalla" panose="02000000000000000000" pitchFamily="2" charset="-78"/>
                        </a:rPr>
                        <a:t>1- </a:t>
                      </a:r>
                      <a:r>
                        <a:rPr lang="ar-SA" sz="1200" b="1" kern="1200" dirty="0">
                          <a:solidFill>
                            <a:srgbClr val="FF0000"/>
                          </a:solidFill>
                          <a:effectLst/>
                          <a:latin typeface="Aharoni" panose="02010803020104030203" pitchFamily="2" charset="-79"/>
                          <a:ea typeface="+mn-ea"/>
                          <a:cs typeface="Sakkal Majalla" panose="02000000000000000000" pitchFamily="2" charset="-78"/>
                        </a:rPr>
                        <a:t>تعزيزُ مهاراتِ التفكير، والقدرةِ اللغوية</a:t>
                      </a:r>
                      <a:endParaRPr lang="en-US" sz="1200" kern="1200" dirty="0">
                        <a:solidFill>
                          <a:srgbClr val="FF0000"/>
                        </a:solidFill>
                        <a:effectLst/>
                        <a:latin typeface="Aharoni" panose="02010803020104030203" pitchFamily="2" charset="-79"/>
                        <a:ea typeface="+mn-ea"/>
                        <a:cs typeface="Aharoni" panose="02010803020104030203" pitchFamily="2" charset="-79"/>
                      </a:endParaRPr>
                    </a:p>
                    <a:p>
                      <a:pPr marL="457200" lvl="1" indent="0" algn="r" rtl="0">
                        <a:buFontTx/>
                        <a:buNone/>
                      </a:pPr>
                      <a:r>
                        <a:rPr lang="ar-SA" sz="1200" b="1" kern="1200" dirty="0">
                          <a:solidFill>
                            <a:schemeClr val="tx1"/>
                          </a:solidFill>
                          <a:effectLst/>
                          <a:latin typeface="Aharoni" panose="02010803020104030203" pitchFamily="2" charset="-79"/>
                          <a:ea typeface="+mn-ea"/>
                          <a:cs typeface="Sakkal Majalla" panose="02000000000000000000" pitchFamily="2" charset="-78"/>
                        </a:rPr>
                        <a:t>للأوريغامي القدرةَ على تحفيزِ </a:t>
                      </a:r>
                      <a:r>
                        <a:rPr lang="ar-EG" sz="1200" b="1" kern="1200" dirty="0">
                          <a:solidFill>
                            <a:schemeClr val="tx1"/>
                          </a:solidFill>
                          <a:effectLst/>
                          <a:latin typeface="Aharoni" panose="02010803020104030203" pitchFamily="2" charset="-79"/>
                          <a:ea typeface="+mn-ea"/>
                          <a:cs typeface="Sakkal Majalla" panose="02000000000000000000" pitchFamily="2" charset="-78"/>
                        </a:rPr>
                        <a:t> </a:t>
                      </a:r>
                      <a:r>
                        <a:rPr lang="ar-SA" sz="1200" b="1" kern="1200" dirty="0">
                          <a:solidFill>
                            <a:schemeClr val="tx1"/>
                          </a:solidFill>
                          <a:effectLst/>
                          <a:latin typeface="Aharoni" panose="02010803020104030203" pitchFamily="2" charset="-79"/>
                          <a:ea typeface="+mn-ea"/>
                          <a:cs typeface="Sakkal Majalla" panose="02000000000000000000" pitchFamily="2" charset="-78"/>
                        </a:rPr>
                        <a:t>وإثارةِ ط</a:t>
                      </a:r>
                      <a:r>
                        <a:rPr lang="ar-EG" sz="1200" b="1" kern="1200" dirty="0">
                          <a:solidFill>
                            <a:schemeClr val="tx1"/>
                          </a:solidFill>
                          <a:effectLst/>
                          <a:latin typeface="Aharoni" panose="02010803020104030203" pitchFamily="2" charset="-79"/>
                          <a:ea typeface="+mn-ea"/>
                          <a:cs typeface="Sakkal Majalla" panose="02000000000000000000" pitchFamily="2" charset="-78"/>
                        </a:rPr>
                        <a:t>ر</a:t>
                      </a:r>
                      <a:r>
                        <a:rPr lang="ar-SA" sz="1200" b="1" kern="1200" dirty="0">
                          <a:solidFill>
                            <a:schemeClr val="tx1"/>
                          </a:solidFill>
                          <a:effectLst/>
                          <a:latin typeface="Aharoni" panose="02010803020104030203" pitchFamily="2" charset="-79"/>
                          <a:ea typeface="+mn-ea"/>
                          <a:cs typeface="Sakkal Majalla" panose="02000000000000000000" pitchFamily="2" charset="-78"/>
                        </a:rPr>
                        <a:t>قَ أخرى للتعلم، </a:t>
                      </a:r>
                      <a:r>
                        <a:rPr lang="ar-EG" sz="1200" b="1" kern="1200" dirty="0">
                          <a:solidFill>
                            <a:schemeClr val="tx1"/>
                          </a:solidFill>
                          <a:effectLst/>
                          <a:latin typeface="Aharoni" panose="02010803020104030203" pitchFamily="2" charset="-79"/>
                          <a:ea typeface="+mn-ea"/>
                          <a:cs typeface="Sakkal Majalla" panose="02000000000000000000" pitchFamily="2" charset="-78"/>
                        </a:rPr>
                        <a:t>كما </a:t>
                      </a:r>
                      <a:r>
                        <a:rPr lang="ar-SA" sz="1200" b="1" kern="1200" dirty="0">
                          <a:solidFill>
                            <a:schemeClr val="tx1"/>
                          </a:solidFill>
                          <a:effectLst/>
                          <a:latin typeface="Aharoni" panose="02010803020104030203" pitchFamily="2" charset="-79"/>
                          <a:ea typeface="+mn-ea"/>
                          <a:cs typeface="Sakkal Majalla" panose="02000000000000000000" pitchFamily="2" charset="-78"/>
                        </a:rPr>
                        <a:t>أنهُ  يساعدُ  على تحسين مهارات التصور المساحي</a:t>
                      </a:r>
                      <a:r>
                        <a:rPr lang="en-US" sz="1200" b="1" kern="1200" dirty="0">
                          <a:solidFill>
                            <a:schemeClr val="tx1"/>
                          </a:solidFill>
                          <a:effectLst/>
                          <a:latin typeface="Aharoni" panose="02010803020104030203" pitchFamily="2" charset="-79"/>
                          <a:ea typeface="+mn-ea"/>
                          <a:cs typeface="Aharoni" panose="02010803020104030203" pitchFamily="2" charset="-79"/>
                        </a:rPr>
                        <a:t>.</a:t>
                      </a:r>
                      <a:endParaRPr lang="en-US" sz="1200" kern="1200" dirty="0">
                        <a:solidFill>
                          <a:schemeClr val="tx1"/>
                        </a:solidFill>
                        <a:effectLst/>
                        <a:latin typeface="Aharoni" panose="02010803020104030203" pitchFamily="2" charset="-79"/>
                        <a:ea typeface="+mn-ea"/>
                        <a:cs typeface="Aharoni" panose="02010803020104030203" pitchFamily="2" charset="-79"/>
                      </a:endParaRPr>
                    </a:p>
                    <a:p>
                      <a:pPr marL="457200" lvl="1" indent="0" algn="r" rtl="0">
                        <a:buFontTx/>
                        <a:buNone/>
                      </a:pPr>
                      <a:r>
                        <a:rPr lang="ar-EG" sz="1200" b="1" kern="1200" dirty="0">
                          <a:solidFill>
                            <a:srgbClr val="FF0000"/>
                          </a:solidFill>
                          <a:effectLst/>
                          <a:latin typeface="Aharoni" panose="02010803020104030203" pitchFamily="2" charset="-79"/>
                          <a:ea typeface="+mn-ea"/>
                          <a:cs typeface="Sakkal Majalla" panose="02000000000000000000" pitchFamily="2" charset="-78"/>
                        </a:rPr>
                        <a:t>2- </a:t>
                      </a:r>
                      <a:r>
                        <a:rPr lang="ar-SA" sz="1200" b="1" kern="1200" dirty="0">
                          <a:solidFill>
                            <a:srgbClr val="FF0000"/>
                          </a:solidFill>
                          <a:effectLst/>
                          <a:latin typeface="Aharoni" panose="02010803020104030203" pitchFamily="2" charset="-79"/>
                          <a:ea typeface="+mn-ea"/>
                          <a:cs typeface="Sakkal Majalla" panose="02000000000000000000" pitchFamily="2" charset="-78"/>
                        </a:rPr>
                        <a:t>مفاهيمُ الكُسورِ الرياضية</a:t>
                      </a:r>
                      <a:endParaRPr lang="ar-EG" sz="1200" b="1" kern="1200" dirty="0">
                        <a:solidFill>
                          <a:srgbClr val="FF0000"/>
                        </a:solidFill>
                        <a:effectLst/>
                        <a:latin typeface="Aharoni" panose="02010803020104030203" pitchFamily="2" charset="-79"/>
                        <a:ea typeface="+mn-ea"/>
                        <a:cs typeface="Sakkal Majalla" panose="02000000000000000000" pitchFamily="2" charset="-78"/>
                      </a:endParaRPr>
                    </a:p>
                    <a:p>
                      <a:pPr marL="457200" lvl="1" indent="0" algn="r" rtl="0">
                        <a:buFontTx/>
                        <a:buNone/>
                      </a:pPr>
                      <a:r>
                        <a:rPr lang="ar-SA" sz="1200" b="1" kern="1200" dirty="0">
                          <a:solidFill>
                            <a:schemeClr val="tx1"/>
                          </a:solidFill>
                          <a:effectLst/>
                          <a:latin typeface="Aharoni" panose="02010803020104030203" pitchFamily="2" charset="-79"/>
                          <a:ea typeface="+mn-ea"/>
                          <a:cs typeface="Sakkal Majalla" panose="02000000000000000000" pitchFamily="2" charset="-78"/>
                        </a:rPr>
                        <a:t>إنَّ تعليمَ الكسورِ </a:t>
                      </a:r>
                      <a:r>
                        <a:rPr lang="ar-EG" sz="1200" b="1" kern="1200" dirty="0">
                          <a:solidFill>
                            <a:schemeClr val="tx1"/>
                          </a:solidFill>
                          <a:effectLst/>
                          <a:latin typeface="Aharoni" panose="02010803020104030203" pitchFamily="2" charset="-79"/>
                          <a:ea typeface="+mn-ea"/>
                          <a:cs typeface="Sakkal Majalla" panose="02000000000000000000" pitchFamily="2" charset="-78"/>
                        </a:rPr>
                        <a:t> </a:t>
                      </a:r>
                      <a:r>
                        <a:rPr lang="ar-SA" sz="1200" b="1" kern="1200" dirty="0">
                          <a:solidFill>
                            <a:schemeClr val="tx1"/>
                          </a:solidFill>
                          <a:effectLst/>
                          <a:latin typeface="Aharoni" panose="02010803020104030203" pitchFamily="2" charset="-79"/>
                          <a:ea typeface="+mn-ea"/>
                          <a:cs typeface="Sakkal Majalla" panose="02000000000000000000" pitchFamily="2" charset="-78"/>
                        </a:rPr>
                        <a:t>بِطَيَّ الورقِ يمكنُ أن يحولَ مفاهيمَ الكسورِ </a:t>
                      </a:r>
                      <a:r>
                        <a:rPr lang="ar-EG" sz="1200" b="1" kern="1200" dirty="0">
                          <a:solidFill>
                            <a:schemeClr val="tx1"/>
                          </a:solidFill>
                          <a:effectLst/>
                          <a:latin typeface="Aharoni" panose="02010803020104030203" pitchFamily="2" charset="-79"/>
                          <a:ea typeface="+mn-ea"/>
                          <a:cs typeface="Sakkal Majalla" panose="02000000000000000000" pitchFamily="2" charset="-78"/>
                        </a:rPr>
                        <a:t> </a:t>
                      </a:r>
                      <a:r>
                        <a:rPr lang="ar-SA" sz="1200" b="1" kern="1200" dirty="0">
                          <a:solidFill>
                            <a:schemeClr val="tx1"/>
                          </a:solidFill>
                          <a:effectLst/>
                          <a:latin typeface="Aharoni" panose="02010803020104030203" pitchFamily="2" charset="-79"/>
                          <a:ea typeface="+mn-ea"/>
                          <a:cs typeface="Sakkal Majalla" panose="02000000000000000000" pitchFamily="2" charset="-78"/>
                        </a:rPr>
                        <a:t>المُجَرَّدةِ إلى مفاهيمَ عمليةٍ وواقعية. قُمْ، مثلاً، ب</a:t>
                      </a:r>
                      <a:endParaRPr lang="ar-EG" sz="1200" b="1" kern="1200" dirty="0">
                        <a:solidFill>
                          <a:schemeClr val="tx1"/>
                        </a:solidFill>
                        <a:effectLst/>
                        <a:latin typeface="Aharoni" panose="02010803020104030203" pitchFamily="2" charset="-79"/>
                        <a:ea typeface="+mn-ea"/>
                        <a:cs typeface="Sakkal Majalla" panose="02000000000000000000" pitchFamily="2" charset="-78"/>
                      </a:endParaRPr>
                    </a:p>
                    <a:p>
                      <a:pPr marL="457200" lvl="1" indent="0" algn="r" rtl="0">
                        <a:buFontTx/>
                        <a:buNone/>
                      </a:pPr>
                      <a:r>
                        <a:rPr lang="ar-SA" sz="1200" b="1" kern="1200" dirty="0">
                          <a:solidFill>
                            <a:schemeClr val="tx1"/>
                          </a:solidFill>
                          <a:effectLst/>
                          <a:latin typeface="Aharoni" panose="02010803020104030203" pitchFamily="2" charset="-79"/>
                          <a:ea typeface="+mn-ea"/>
                          <a:cs typeface="Sakkal Majalla" panose="02000000000000000000" pitchFamily="2" charset="-78"/>
                        </a:rPr>
                        <a:t>توضيحِ مفاهيمِ الكسورِ الأساسيةِ كالنِّصْفِ، والرُبْعِ بِطَيِّ نصفِ الورقةِ مرةً تلوَ الأُخرى</a:t>
                      </a:r>
                      <a:r>
                        <a:rPr lang="ar-EG" sz="1200" b="1" kern="1200" dirty="0">
                          <a:solidFill>
                            <a:schemeClr val="tx1"/>
                          </a:solidFill>
                          <a:effectLst/>
                          <a:latin typeface="Aharoni" panose="02010803020104030203" pitchFamily="2" charset="-79"/>
                          <a:ea typeface="+mn-ea"/>
                          <a:cs typeface="Sakkal Majalla" panose="02000000000000000000" pitchFamily="2" charset="-78"/>
                        </a:rPr>
                        <a:t> </a:t>
                      </a:r>
                      <a:r>
                        <a:rPr lang="en-US" sz="1200" b="1" kern="1200" dirty="0">
                          <a:solidFill>
                            <a:srgbClr val="FF0000"/>
                          </a:solidFill>
                          <a:effectLst/>
                          <a:latin typeface="Aharoni" panose="02010803020104030203" pitchFamily="2" charset="-79"/>
                          <a:ea typeface="+mn-ea"/>
                          <a:cs typeface="Aharoni" panose="02010803020104030203" pitchFamily="2" charset="-79"/>
                        </a:rPr>
                        <a:t> </a:t>
                      </a:r>
                      <a:endParaRPr lang="ar-EG" sz="1200" b="1" kern="1200" dirty="0">
                        <a:solidFill>
                          <a:srgbClr val="FF0000"/>
                        </a:solidFill>
                        <a:effectLst/>
                        <a:latin typeface="Aharoni" panose="02010803020104030203" pitchFamily="2" charset="-79"/>
                        <a:ea typeface="+mn-ea"/>
                        <a:cs typeface="Sakkal Majalla" panose="02000000000000000000" pitchFamily="2" charset="-78"/>
                      </a:endParaRPr>
                    </a:p>
                    <a:p>
                      <a:pPr marL="457200" lvl="1" indent="0" algn="r" rtl="0">
                        <a:buFontTx/>
                        <a:buNone/>
                      </a:pPr>
                      <a:r>
                        <a:rPr lang="ar-EG" sz="1200" b="1" kern="1200" dirty="0">
                          <a:solidFill>
                            <a:srgbClr val="FF0000"/>
                          </a:solidFill>
                          <a:effectLst/>
                          <a:latin typeface="Aharoni" panose="02010803020104030203" pitchFamily="2" charset="-79"/>
                          <a:ea typeface="+mn-ea"/>
                          <a:cs typeface="Sakkal Majalla" panose="02000000000000000000" pitchFamily="2" charset="-78"/>
                        </a:rPr>
                        <a:t>4-</a:t>
                      </a:r>
                      <a:r>
                        <a:rPr lang="ar-SA" sz="1200" b="1" kern="1200" dirty="0">
                          <a:solidFill>
                            <a:srgbClr val="FF0000"/>
                          </a:solidFill>
                          <a:effectLst/>
                          <a:latin typeface="Aharoni" panose="02010803020104030203" pitchFamily="2" charset="-79"/>
                          <a:ea typeface="+mn-ea"/>
                          <a:cs typeface="Sakkal Majalla" panose="02000000000000000000" pitchFamily="2" charset="-78"/>
                        </a:rPr>
                        <a:t>حل المسائلِ والمشاكل: تقبُّل الفشل، وتكرار المحاولة</a:t>
                      </a:r>
                      <a:endParaRPr lang="ar-EG" sz="1200" b="1" kern="1200" dirty="0">
                        <a:solidFill>
                          <a:srgbClr val="FF0000"/>
                        </a:solidFill>
                        <a:effectLst/>
                        <a:latin typeface="Aharoni" panose="02010803020104030203" pitchFamily="2" charset="-79"/>
                        <a:ea typeface="+mn-ea"/>
                        <a:cs typeface="Sakkal Majalla" panose="02000000000000000000" pitchFamily="2" charset="-78"/>
                      </a:endParaRPr>
                    </a:p>
                    <a:p>
                      <a:pPr marL="457200" lvl="1" indent="0" algn="r" rtl="0">
                        <a:buFontTx/>
                        <a:buNone/>
                      </a:pPr>
                      <a:r>
                        <a:rPr lang="ar-SA" sz="1200" b="1" kern="1200" dirty="0">
                          <a:solidFill>
                            <a:schemeClr val="tx1"/>
                          </a:solidFill>
                          <a:effectLst/>
                          <a:latin typeface="Aharoni" panose="02010803020104030203" pitchFamily="2" charset="-79"/>
                          <a:ea typeface="+mn-ea"/>
                          <a:cs typeface="Sakkal Majalla" panose="02000000000000000000" pitchFamily="2" charset="-78"/>
                        </a:rPr>
                        <a:t>. تُعَلِّمُ الأوريغامي الطلابَ أَنْ يجعلوا</a:t>
                      </a:r>
                      <a:r>
                        <a:rPr lang="ar-EG" sz="1200" b="1" kern="1200" dirty="0">
                          <a:solidFill>
                            <a:schemeClr val="tx1"/>
                          </a:solidFill>
                          <a:effectLst/>
                          <a:latin typeface="Aharoni" panose="02010803020104030203" pitchFamily="2" charset="-79"/>
                          <a:ea typeface="+mn-ea"/>
                          <a:cs typeface="Sakkal Majalla" panose="02000000000000000000" pitchFamily="2" charset="-78"/>
                        </a:rPr>
                        <a:t> </a:t>
                      </a:r>
                      <a:r>
                        <a:rPr lang="ar-SA" sz="1200" b="1" kern="1200" dirty="0">
                          <a:solidFill>
                            <a:schemeClr val="tx1"/>
                          </a:solidFill>
                          <a:effectLst/>
                          <a:latin typeface="Aharoni" panose="02010803020104030203" pitchFamily="2" charset="-79"/>
                          <a:ea typeface="+mn-ea"/>
                          <a:cs typeface="Sakkal Majalla" panose="02000000000000000000" pitchFamily="2" charset="-78"/>
                        </a:rPr>
                        <a:t>المحاولة بعدَ الفشل، فالمحاولة بعدَ الفشل. لكي تُرَسِّخ مفهومَ التعددِ في طرقِ حلِّ المشاكلِ والمسائل، </a:t>
                      </a:r>
                      <a:endParaRPr lang="ar-EG" sz="1200" b="1" kern="1200" dirty="0">
                        <a:solidFill>
                          <a:schemeClr val="tx1"/>
                        </a:solidFill>
                        <a:effectLst/>
                        <a:latin typeface="Aharoni" panose="02010803020104030203" pitchFamily="2" charset="-79"/>
                        <a:ea typeface="+mn-ea"/>
                        <a:cs typeface="Sakkal Majalla" panose="02000000000000000000" pitchFamily="2" charset="-78"/>
                      </a:endParaRPr>
                    </a:p>
                    <a:p>
                      <a:pPr marL="457200" lvl="1" indent="0" algn="r" rtl="0">
                        <a:buFontTx/>
                        <a:buNone/>
                      </a:pPr>
                      <a:r>
                        <a:rPr lang="ar-SA" sz="1200" b="1" kern="1200" dirty="0">
                          <a:solidFill>
                            <a:schemeClr val="tx1"/>
                          </a:solidFill>
                          <a:effectLst/>
                          <a:latin typeface="Aharoni" panose="02010803020104030203" pitchFamily="2" charset="-79"/>
                          <a:ea typeface="+mn-ea"/>
                          <a:cs typeface="Sakkal Majalla" panose="02000000000000000000" pitchFamily="2" charset="-78"/>
                        </a:rPr>
                        <a:t>قُمْ بعرضِ شكلٍ ورقيٍّ أمامَ طلابك واطلب منهم أن يأتوا بِطُريقةٍ لتشكيلِ ذاتِ الشكلْ. ترقب النتيجة وانظُر، فقد يأتي كلٌ بطريقته،</a:t>
                      </a:r>
                      <a:endParaRPr lang="ar-EG" sz="1200" b="1" kern="1200" dirty="0">
                        <a:solidFill>
                          <a:schemeClr val="tx1"/>
                        </a:solidFill>
                        <a:effectLst/>
                        <a:latin typeface="Aharoni" panose="02010803020104030203" pitchFamily="2" charset="-79"/>
                        <a:ea typeface="+mn-ea"/>
                        <a:cs typeface="Sakkal Majalla" panose="02000000000000000000" pitchFamily="2" charset="-78"/>
                      </a:endParaRPr>
                    </a:p>
                    <a:p>
                      <a:pPr marL="457200" lvl="1" indent="0" algn="r" rtl="0">
                        <a:buFontTx/>
                        <a:buNone/>
                      </a:pPr>
                      <a:r>
                        <a:rPr lang="ar-SA" sz="1200" b="1" kern="1200" dirty="0">
                          <a:solidFill>
                            <a:schemeClr val="tx1"/>
                          </a:solidFill>
                          <a:effectLst/>
                          <a:latin typeface="Aharoni" panose="02010803020104030203" pitchFamily="2" charset="-79"/>
                          <a:ea typeface="+mn-ea"/>
                          <a:cs typeface="Sakkal Majalla" panose="02000000000000000000" pitchFamily="2" charset="-78"/>
                        </a:rPr>
                        <a:t> وتذكَّر أَنْ تصرفَ عن ذِهنكَ مفهومَ “إجابةٍ صحيحة” أو “إجابةٍ خاطئة</a:t>
                      </a:r>
                      <a:r>
                        <a:rPr lang="en-US" sz="1200" b="1" kern="1200" dirty="0">
                          <a:solidFill>
                            <a:schemeClr val="tx1"/>
                          </a:solidFill>
                          <a:effectLst/>
                          <a:latin typeface="Aharoni" panose="02010803020104030203" pitchFamily="2" charset="-79"/>
                          <a:ea typeface="+mn-ea"/>
                          <a:cs typeface="Aharoni" panose="02010803020104030203" pitchFamily="2" charset="-79"/>
                        </a:rPr>
                        <a:t>.</a:t>
                      </a:r>
                      <a:endParaRPr lang="en-US" sz="1200" kern="1200" dirty="0">
                        <a:solidFill>
                          <a:schemeClr val="tx1"/>
                        </a:solidFill>
                        <a:effectLst/>
                        <a:latin typeface="Aharoni" panose="02010803020104030203" pitchFamily="2" charset="-79"/>
                        <a:ea typeface="+mn-ea"/>
                        <a:cs typeface="Aharoni" panose="02010803020104030203" pitchFamily="2" charset="-79"/>
                      </a:endParaRPr>
                    </a:p>
                    <a:p>
                      <a:pPr marL="457200" lvl="1" indent="0" algn="r" rtl="0">
                        <a:buFontTx/>
                        <a:buNone/>
                      </a:pPr>
                      <a:r>
                        <a:rPr lang="ar-EG" sz="1200" b="1" kern="1200" dirty="0">
                          <a:solidFill>
                            <a:srgbClr val="FF0000"/>
                          </a:solidFill>
                          <a:effectLst/>
                          <a:latin typeface="Aharoni" panose="02010803020104030203" pitchFamily="2" charset="-79"/>
                          <a:ea typeface="+mn-ea"/>
                          <a:cs typeface="Sakkal Majalla" panose="02000000000000000000" pitchFamily="2" charset="-78"/>
                        </a:rPr>
                        <a:t>5-</a:t>
                      </a:r>
                      <a:r>
                        <a:rPr lang="ar-SA" sz="1200" b="1" kern="1200" dirty="0">
                          <a:solidFill>
                            <a:srgbClr val="FF0000"/>
                          </a:solidFill>
                          <a:effectLst/>
                          <a:latin typeface="Aharoni" panose="02010803020104030203" pitchFamily="2" charset="-79"/>
                          <a:ea typeface="+mn-ea"/>
                          <a:cs typeface="Sakkal Majalla" panose="02000000000000000000" pitchFamily="2" charset="-78"/>
                        </a:rPr>
                        <a:t>العلومُ المَرِحَة</a:t>
                      </a:r>
                      <a:endParaRPr lang="en-US" sz="1200" kern="1200" dirty="0">
                        <a:solidFill>
                          <a:srgbClr val="FF0000"/>
                        </a:solidFill>
                        <a:effectLst/>
                        <a:latin typeface="Aharoni" panose="02010803020104030203" pitchFamily="2" charset="-79"/>
                        <a:ea typeface="+mn-ea"/>
                        <a:cs typeface="Aharoni" panose="02010803020104030203" pitchFamily="2" charset="-79"/>
                      </a:endParaRPr>
                    </a:p>
                    <a:p>
                      <a:pPr marL="914400" lvl="2" indent="0" algn="r" rtl="0">
                        <a:buFontTx/>
                        <a:buNone/>
                      </a:pPr>
                      <a:r>
                        <a:rPr lang="ar-SA" sz="1200" b="1" kern="1200" dirty="0">
                          <a:solidFill>
                            <a:schemeClr val="tx1"/>
                          </a:solidFill>
                          <a:effectLst/>
                          <a:latin typeface="Aharoni" panose="02010803020104030203" pitchFamily="2" charset="-79"/>
                          <a:ea typeface="+mn-ea"/>
                          <a:cs typeface="Sakkal Majalla" panose="02000000000000000000" pitchFamily="2" charset="-78"/>
                        </a:rPr>
                        <a:t>أَضِفِ المرحَ لصفكَ </a:t>
                      </a:r>
                      <a:r>
                        <a:rPr lang="ar-EG" sz="1200" b="1" kern="1200" dirty="0">
                          <a:solidFill>
                            <a:schemeClr val="tx1"/>
                          </a:solidFill>
                          <a:effectLst/>
                          <a:latin typeface="Aharoni" panose="02010803020104030203" pitchFamily="2" charset="-79"/>
                          <a:ea typeface="+mn-ea"/>
                          <a:cs typeface="Sakkal Majalla" panose="02000000000000000000" pitchFamily="2" charset="-78"/>
                        </a:rPr>
                        <a:t>المرح وال</a:t>
                      </a:r>
                      <a:r>
                        <a:rPr lang="ar-SA" sz="1200" b="1" kern="1200" dirty="0">
                          <a:solidFill>
                            <a:schemeClr val="tx1"/>
                          </a:solidFill>
                          <a:effectLst/>
                          <a:latin typeface="Aharoni" panose="02010803020104030203" pitchFamily="2" charset="-79"/>
                          <a:ea typeface="+mn-ea"/>
                          <a:cs typeface="Sakkal Majalla" panose="02000000000000000000" pitchFamily="2" charset="-78"/>
                        </a:rPr>
                        <a:t>ممتعة. لو أخذتَ ورقةً</a:t>
                      </a:r>
                      <a:endParaRPr lang="ar-EG" sz="1200" b="1" kern="1200" dirty="0">
                        <a:solidFill>
                          <a:schemeClr val="tx1"/>
                        </a:solidFill>
                        <a:effectLst/>
                        <a:latin typeface="Aharoni" panose="02010803020104030203" pitchFamily="2" charset="-79"/>
                        <a:ea typeface="+mn-ea"/>
                        <a:cs typeface="Sakkal Majalla" panose="02000000000000000000" pitchFamily="2" charset="-78"/>
                      </a:endParaRPr>
                    </a:p>
                    <a:p>
                      <a:pPr marL="914400" lvl="2" indent="0" algn="r" rtl="0">
                        <a:buFontTx/>
                        <a:buNone/>
                      </a:pPr>
                      <a:r>
                        <a:rPr lang="ar-SA" sz="1200" b="1" kern="1200" dirty="0">
                          <a:solidFill>
                            <a:schemeClr val="tx1"/>
                          </a:solidFill>
                          <a:effectLst/>
                          <a:latin typeface="Aharoni" panose="02010803020104030203" pitchFamily="2" charset="-79"/>
                          <a:ea typeface="+mn-ea"/>
                          <a:cs typeface="Sakkal Majalla" panose="02000000000000000000" pitchFamily="2" charset="-78"/>
                        </a:rPr>
                        <a:t>أنَّها مادةٌ غيرُ صلبةٍ، بل هي مرنةٌ وغيرُ قوية، لكنكَ لو طَوَيْتَها بطريقةٍ لتشكلَ بها </a:t>
                      </a:r>
                      <a:endParaRPr lang="ar-EG" sz="1200" b="1" kern="1200" dirty="0">
                        <a:solidFill>
                          <a:schemeClr val="tx1"/>
                        </a:solidFill>
                        <a:effectLst/>
                        <a:latin typeface="Aharoni" panose="02010803020104030203" pitchFamily="2" charset="-79"/>
                        <a:ea typeface="+mn-ea"/>
                        <a:cs typeface="Sakkal Majalla" panose="02000000000000000000" pitchFamily="2" charset="-78"/>
                      </a:endParaRPr>
                    </a:p>
                    <a:p>
                      <a:pPr marL="914400" lvl="2" indent="0" algn="r" rtl="0">
                        <a:buFontTx/>
                        <a:buNone/>
                      </a:pPr>
                      <a:r>
                        <a:rPr lang="ar-EG" sz="1200" b="1" kern="1200" dirty="0">
                          <a:solidFill>
                            <a:srgbClr val="FF0000"/>
                          </a:solidFill>
                          <a:effectLst/>
                          <a:latin typeface="Aharoni" panose="02010803020104030203" pitchFamily="2" charset="-79"/>
                          <a:ea typeface="+mn-ea"/>
                          <a:cs typeface="Sakkal Majalla" panose="02000000000000000000" pitchFamily="2" charset="-78"/>
                        </a:rPr>
                        <a:t>6- </a:t>
                      </a:r>
                      <a:r>
                        <a:rPr lang="ar-SA" sz="1200" b="1" kern="1200" dirty="0">
                          <a:solidFill>
                            <a:srgbClr val="FF0000"/>
                          </a:solidFill>
                          <a:effectLst/>
                          <a:latin typeface="Aharoni" panose="02010803020104030203" pitchFamily="2" charset="-79"/>
                          <a:ea typeface="+mn-ea"/>
                          <a:cs typeface="Sakkal Majalla" panose="02000000000000000000" pitchFamily="2" charset="-78"/>
                        </a:rPr>
                        <a:t>الأوريغامي طريقةٌ عمليةٌ لشرحِ مفاهيمِ الجزئيات</a:t>
                      </a:r>
                      <a:endParaRPr kumimoji="0" lang="ar-EG" sz="1200" b="1" i="0" u="none" strike="noStrike" kern="1200" cap="none" spc="0" normalizeH="0" baseline="0" noProof="0" dirty="0">
                        <a:ln>
                          <a:noFill/>
                        </a:ln>
                        <a:solidFill>
                          <a:prstClr val="black"/>
                        </a:solidFill>
                        <a:effectLst/>
                        <a:uLnTx/>
                        <a:uFillTx/>
                        <a:latin typeface="Aharoni" panose="02010803020104030203" pitchFamily="2" charset="-79"/>
                        <a:ea typeface="+mn-ea"/>
                        <a:cs typeface="Sakkal Majalla" panose="02000000000000000000" pitchFamily="2" charset="-78"/>
                      </a:endParaRPr>
                    </a:p>
                    <a:p>
                      <a:pPr marL="914400" marR="0" lvl="2" indent="0" algn="r" defTabSz="914400" rtl="0" eaLnBrk="1" fontAlgn="auto" latinLnBrk="0" hangingPunct="1">
                        <a:lnSpc>
                          <a:spcPct val="100000"/>
                        </a:lnSpc>
                        <a:spcBef>
                          <a:spcPts val="0"/>
                        </a:spcBef>
                        <a:spcAft>
                          <a:spcPts val="0"/>
                        </a:spcAft>
                        <a:buClrTx/>
                        <a:buSzTx/>
                        <a:buFontTx/>
                        <a:buNone/>
                        <a:tabLst/>
                        <a:defRPr/>
                      </a:pPr>
                      <a:r>
                        <a:rPr kumimoji="0" lang="ar-SA" sz="1200" b="1" i="0" u="none" strike="noStrike" kern="1200" cap="none" spc="0" normalizeH="0" baseline="0" noProof="0" dirty="0">
                          <a:ln>
                            <a:noFill/>
                          </a:ln>
                          <a:solidFill>
                            <a:prstClr val="black"/>
                          </a:solidFill>
                          <a:effectLst/>
                          <a:uLnTx/>
                          <a:uFillTx/>
                          <a:latin typeface="Aharoni" panose="02010803020104030203" pitchFamily="2" charset="-79"/>
                          <a:ea typeface="+mn-ea"/>
                          <a:cs typeface="Sakkal Majalla" panose="02000000000000000000" pitchFamily="2" charset="-78"/>
                        </a:rPr>
                        <a:t>أنَّ</a:t>
                      </a:r>
                      <a:r>
                        <a:rPr kumimoji="0" lang="ar-EG" sz="1200" b="1" i="0" u="none" strike="noStrike" kern="1200" cap="none" spc="0" normalizeH="0" baseline="0" noProof="0" dirty="0">
                          <a:ln>
                            <a:noFill/>
                          </a:ln>
                          <a:solidFill>
                            <a:prstClr val="black"/>
                          </a:solidFill>
                          <a:effectLst/>
                          <a:uLnTx/>
                          <a:uFillTx/>
                          <a:latin typeface="Aharoni" panose="02010803020104030203" pitchFamily="2" charset="-79"/>
                          <a:ea typeface="+mn-ea"/>
                          <a:cs typeface="Sakkal Majalla" panose="02000000000000000000" pitchFamily="2" charset="-78"/>
                        </a:rPr>
                        <a:t> يتعلم الطفل تجميع الأنماط المتشابه لتكوين شكل 0</a:t>
                      </a:r>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bg1"/>
                    </a:solidFill>
                  </a:tcPr>
                </a:tc>
                <a:tc>
                  <a:txBody>
                    <a:bodyPr/>
                    <a:lstStyle/>
                    <a:p>
                      <a:pPr algn="ctr" rtl="1"/>
                      <a:r>
                        <a:rPr lang="ar-EG" sz="1200" b="1" dirty="0">
                          <a:latin typeface="Sakkal Majalla" panose="02000000000000000000" pitchFamily="2" charset="-78"/>
                          <a:cs typeface="Sakkal Majalla" panose="02000000000000000000" pitchFamily="2" charset="-78"/>
                        </a:rPr>
                        <a:t>المقدمة </a:t>
                      </a:r>
                      <a:endParaRPr lang="ar-AE" sz="1200" b="1" dirty="0">
                        <a:latin typeface="Sakkal Majalla" panose="02000000000000000000" pitchFamily="2" charset="-78"/>
                        <a:cs typeface="Sakkal Majalla" panose="02000000000000000000" pitchFamily="2" charset="-78"/>
                      </a:endParaRPr>
                    </a:p>
                    <a:p>
                      <a:pPr algn="ctr" rtl="1"/>
                      <a:endParaRPr lang="ar-EG" sz="1200" b="1" baseline="0"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 name="Rounded Rectangle 1"/>
          <p:cNvSpPr/>
          <p:nvPr/>
        </p:nvSpPr>
        <p:spPr>
          <a:xfrm>
            <a:off x="3246213" y="5820350"/>
            <a:ext cx="3712704"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TextBox 5"/>
          <p:cNvSpPr txBox="1"/>
          <p:nvPr/>
        </p:nvSpPr>
        <p:spPr>
          <a:xfrm flipH="1">
            <a:off x="3392217" y="5961282"/>
            <a:ext cx="3420695" cy="307777"/>
          </a:xfrm>
          <a:prstGeom prst="rect">
            <a:avLst/>
          </a:prstGeom>
          <a:solidFill>
            <a:schemeClr val="accent4">
              <a:lumMod val="20000"/>
              <a:lumOff val="8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hlinkClick r:id="rId3"/>
              </a:rPr>
              <a:t>https://www.youtube.com/watch?v=2LaIBgvzIRY</a:t>
            </a:r>
            <a:endParaRPr kumimoji="0" lang="en-US" sz="1400" b="0"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endParaRPr>
          </a:p>
        </p:txBody>
      </p:sp>
      <p:sp>
        <p:nvSpPr>
          <p:cNvPr id="18" name="Date Placeholder 17"/>
          <p:cNvSpPr>
            <a:spLocks noGrp="1"/>
          </p:cNvSpPr>
          <p:nvPr>
            <p:ph type="dt" sz="half" idx="10"/>
          </p:nvPr>
        </p:nvSpPr>
        <p:spPr/>
        <p:txBody>
          <a:bodyPr/>
          <a:lstStyle/>
          <a:p>
            <a:fld id="{8CADBA5E-4532-4792-A258-A0D67C635858}" type="datetime3">
              <a:rPr lang="en-US" smtClean="0"/>
              <a:t>23 August 2020</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pic>
        <p:nvPicPr>
          <p:cNvPr id="7" name="Picture 4" descr="بسيطة الحرف اليدوية الورقية DIY الغزلان - فقط بضع خطوات للقيام به.  جرب الآن!">
            <a:extLst>
              <a:ext uri="{FF2B5EF4-FFF2-40B4-BE49-F238E27FC236}">
                <a16:creationId xmlns:a16="http://schemas.microsoft.com/office/drawing/2014/main" id="{8A9497BC-2D7C-4D37-B3F4-00A248039E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9726" y="1364973"/>
            <a:ext cx="2131237" cy="2425899"/>
          </a:xfrm>
          <a:prstGeom prst="rect">
            <a:avLst/>
          </a:prstGeom>
          <a:ln>
            <a:noFill/>
          </a:ln>
          <a:effectLst>
            <a:outerShdw blurRad="292100" dist="139700" dir="2700000" algn="tl" rotWithShape="0">
              <a:srgbClr val="333333">
                <a:alpha val="65000"/>
              </a:srgbClr>
            </a:outerShdw>
          </a:effectLst>
        </p:spPr>
      </p:pic>
      <p:pic>
        <p:nvPicPr>
          <p:cNvPr id="5" name="Picture 8" descr="الموسيقى">
            <a:extLst>
              <a:ext uri="{FF2B5EF4-FFF2-40B4-BE49-F238E27FC236}">
                <a16:creationId xmlns:a16="http://schemas.microsoft.com/office/drawing/2014/main" id="{3F1FEFFE-9325-41D7-A0C0-849B7173EFC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r="4656" b="8872"/>
          <a:stretch/>
        </p:blipFill>
        <p:spPr bwMode="auto">
          <a:xfrm>
            <a:off x="669726" y="3975652"/>
            <a:ext cx="2143239" cy="25632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94965583"/>
              </p:ext>
            </p:extLst>
          </p:nvPr>
        </p:nvGraphicFramePr>
        <p:xfrm>
          <a:off x="225287" y="201391"/>
          <a:ext cx="11755944" cy="6331932"/>
        </p:xfrm>
        <a:graphic>
          <a:graphicData uri="http://schemas.openxmlformats.org/drawingml/2006/table">
            <a:tbl>
              <a:tblPr firstRow="1" bandRow="1">
                <a:tableStyleId>{5940675A-B579-460E-94D1-54222C63F5DA}</a:tableStyleId>
              </a:tblPr>
              <a:tblGrid>
                <a:gridCol w="10542797">
                  <a:extLst>
                    <a:ext uri="{9D8B030D-6E8A-4147-A177-3AD203B41FA5}">
                      <a16:colId xmlns:a16="http://schemas.microsoft.com/office/drawing/2014/main" val="20000"/>
                    </a:ext>
                  </a:extLst>
                </a:gridCol>
                <a:gridCol w="1213147">
                  <a:extLst>
                    <a:ext uri="{9D8B030D-6E8A-4147-A177-3AD203B41FA5}">
                      <a16:colId xmlns:a16="http://schemas.microsoft.com/office/drawing/2014/main" val="20001"/>
                    </a:ext>
                  </a:extLst>
                </a:gridCol>
              </a:tblGrid>
              <a:tr h="45796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u="none" strike="noStrike" dirty="0">
                          <a:solidFill>
                            <a:srgbClr val="000000"/>
                          </a:solidFill>
                          <a:effectLst/>
                          <a:latin typeface="Sakkal Majalla" panose="02000000000000000000" pitchFamily="2" charset="-78"/>
                          <a:cs typeface="Sakkal Majalla" panose="02000000000000000000" pitchFamily="2" charset="-78"/>
                        </a:rPr>
                        <a:t> </a:t>
                      </a:r>
                      <a:r>
                        <a:rPr lang="ar-EG" sz="1200" dirty="0">
                          <a:latin typeface="Sakkal Majalla" panose="02000000000000000000" pitchFamily="2" charset="-78"/>
                          <a:cs typeface="Sakkal Majalla" panose="02000000000000000000" pitchFamily="2" charset="-78"/>
                        </a:rPr>
                        <a:t>-ثني (طي) ورقه عند منتصفها مقلداً المعلم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14703">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59261">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ar-EG" sz="1600" b="0" i="0" u="none" baseline="0" dirty="0">
                          <a:solidFill>
                            <a:srgbClr val="FF0000"/>
                          </a:solidFill>
                          <a:latin typeface="Sakkal Majalla" panose="02000000000000000000" pitchFamily="2" charset="-78"/>
                          <a:cs typeface="Sakkal Majalla" panose="02000000000000000000" pitchFamily="2" charset="-78"/>
                        </a:rPr>
                        <a:t>الدرس:</a:t>
                      </a:r>
                      <a:endParaRPr lang="ar-SA" sz="1100" b="0" i="0" u="none" baseline="0" dirty="0">
                        <a:solidFill>
                          <a:srgbClr val="FF0000"/>
                        </a:solidFill>
                        <a:latin typeface="Sakkal Majalla" panose="02000000000000000000" pitchFamily="2" charset="-78"/>
                        <a:cs typeface="Sakkal Majalla" panose="02000000000000000000" pitchFamily="2" charset="-78"/>
                      </a:endParaRPr>
                    </a:p>
                    <a:p>
                      <a:pPr algn="r"/>
                      <a:r>
                        <a:rPr lang="ar-EG" sz="1100" b="0" i="0" u="none" kern="1200" dirty="0">
                          <a:solidFill>
                            <a:srgbClr val="FF0000"/>
                          </a:solidFill>
                          <a:effectLst/>
                          <a:latin typeface="+mn-lt"/>
                          <a:ea typeface="+mn-ea"/>
                          <a:cs typeface="+mn-cs"/>
                        </a:rPr>
                        <a:t>أنشطة  تحفيزية تساعد و تدعم مهارات الطفل لحل الطى </a:t>
                      </a:r>
                      <a:endParaRPr lang="en-US" sz="1100" b="0" i="0" u="none" kern="1200" dirty="0">
                        <a:solidFill>
                          <a:srgbClr val="FF0000"/>
                        </a:solidFill>
                        <a:effectLst/>
                        <a:latin typeface="Sakkal Majalla" panose="02000000000000000000" pitchFamily="2" charset="-78"/>
                        <a:ea typeface="+mn-ea"/>
                        <a:cs typeface="Sakkal Majalla" panose="02000000000000000000" pitchFamily="2" charset="-78"/>
                      </a:endParaRPr>
                    </a:p>
                    <a:p>
                      <a:pPr algn="r"/>
                      <a:r>
                        <a:rPr lang="ar-EG" sz="1100" b="1" i="0" kern="1200" dirty="0">
                          <a:solidFill>
                            <a:schemeClr val="tx1"/>
                          </a:solidFill>
                          <a:effectLst/>
                          <a:latin typeface="Sakkal Majalla" panose="02000000000000000000" pitchFamily="2" charset="-78"/>
                          <a:ea typeface="+mn-ea"/>
                          <a:cs typeface="Sakkal Majalla" panose="02000000000000000000" pitchFamily="2" charset="-78"/>
                        </a:rPr>
                        <a:t>عمل أشكال  مستطيل –مربع –دائرة – ورسم بخطوط  متقطعة ( نقاط) على الورق و تطلب من الطفل أن يثنى على النقاط لتنصف الشكل .</a:t>
                      </a:r>
                      <a:endParaRPr lang="ar-EG" sz="11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100" b="1" i="0" kern="1200" dirty="0">
                          <a:solidFill>
                            <a:schemeClr val="tx1"/>
                          </a:solidFill>
                          <a:effectLst/>
                          <a:latin typeface="Sakkal Majalla" panose="02000000000000000000" pitchFamily="2" charset="-78"/>
                          <a:ea typeface="+mn-ea"/>
                          <a:cs typeface="Sakkal Majalla" panose="02000000000000000000" pitchFamily="2" charset="-78"/>
                        </a:rPr>
                        <a:t>و تطلب منه ان يطى فوق الخط المرسوم. و سوف يستمتع الطفل بالتلوين وتركيب العيون والاراجل والاجنة .ونعطى الطفل فرصة للابتكار دونة الالتزم بنموذج محدد.</a:t>
                      </a:r>
                    </a:p>
                    <a:p>
                      <a:pPr algn="r"/>
                      <a:r>
                        <a:rPr lang="ar-EG" sz="1100" b="1" i="0" kern="1200" dirty="0">
                          <a:solidFill>
                            <a:schemeClr val="tx1"/>
                          </a:solidFill>
                          <a:effectLst/>
                          <a:latin typeface="Sakkal Majalla" panose="02000000000000000000" pitchFamily="2" charset="-78"/>
                          <a:ea typeface="+mn-ea"/>
                          <a:cs typeface="Sakkal Majalla" panose="02000000000000000000" pitchFamily="2" charset="-78"/>
                        </a:rPr>
                        <a:t>طى وراق ذات مساحات واسعة و خطوط خارجية واضحة.</a:t>
                      </a:r>
                      <a:endParaRPr lang="ar-EG" sz="11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en-US" sz="2000" b="1" i="0" kern="1200" dirty="0">
                          <a:solidFill>
                            <a:schemeClr val="tx1"/>
                          </a:solidFill>
                          <a:effectLst/>
                          <a:latin typeface="Sakkal Majalla" panose="02000000000000000000" pitchFamily="2" charset="-78"/>
                          <a:ea typeface="+mn-ea"/>
                          <a:cs typeface="Sakkal Majalla" panose="02000000000000000000" pitchFamily="2" charset="-78"/>
                        </a:rPr>
                        <a:t> </a:t>
                      </a:r>
                      <a:r>
                        <a:rPr lang="ar-EG" sz="1200" b="1" i="0" kern="1200" dirty="0">
                          <a:solidFill>
                            <a:schemeClr val="tx1"/>
                          </a:solidFill>
                          <a:effectLst/>
                          <a:latin typeface="Sakkal Majalla" panose="02000000000000000000" pitchFamily="2" charset="-78"/>
                          <a:ea typeface="+mn-ea"/>
                          <a:cs typeface="Sakkal Majalla" panose="02000000000000000000" pitchFamily="2" charset="-78"/>
                        </a:rPr>
                        <a:t>تدريب الطفل دائما على الضغط على  الثنى باظفره بشكل مناسب على الورقة</a:t>
                      </a: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200" b="1" u="none" kern="1200" dirty="0">
                          <a:solidFill>
                            <a:srgbClr val="FF0000"/>
                          </a:solidFill>
                          <a:effectLst/>
                          <a:latin typeface="Sakkal Majalla" panose="02000000000000000000" pitchFamily="2" charset="-78"/>
                          <a:ea typeface="+mn-ea"/>
                          <a:cs typeface="Sakkal Majalla" panose="02000000000000000000" pitchFamily="2" charset="-78"/>
                        </a:rPr>
                        <a:t>التدرج في تنفيذ النشاط:</a:t>
                      </a:r>
                      <a:endParaRPr lang="ar-EG" sz="1200" u="none" dirty="0">
                        <a:solidFill>
                          <a:srgbClr val="FF0000"/>
                        </a:solidFill>
                        <a:effectLst/>
                        <a:latin typeface="Sakkal Majalla" panose="02000000000000000000" pitchFamily="2" charset="-78"/>
                        <a:cs typeface="Sakkal Majalla" panose="02000000000000000000" pitchFamily="2" charset="-78"/>
                      </a:endParaRPr>
                    </a:p>
                    <a:p>
                      <a:pPr algn="r"/>
                      <a:r>
                        <a:rPr lang="ar-EG" sz="1200" b="1" dirty="0">
                          <a:effectLst/>
                          <a:latin typeface="Sakkal Majalla" panose="02000000000000000000" pitchFamily="2" charset="-78"/>
                          <a:cs typeface="Sakkal Majalla" panose="02000000000000000000" pitchFamily="2" charset="-78"/>
                        </a:rPr>
                        <a:t>يمكن أن نقسم طى الورقة إلى خطوات مختلفة:</a:t>
                      </a:r>
                      <a:endParaRPr lang="ar-EG" sz="1200" dirty="0">
                        <a:effectLst/>
                        <a:latin typeface="Sakkal Majalla" panose="02000000000000000000" pitchFamily="2" charset="-78"/>
                        <a:cs typeface="Sakkal Majalla" panose="02000000000000000000" pitchFamily="2" charset="-78"/>
                      </a:endParaRPr>
                    </a:p>
                    <a:p>
                      <a:pPr algn="r"/>
                      <a:r>
                        <a:rPr lang="ar-EG" sz="1200" b="1" dirty="0">
                          <a:effectLst/>
                          <a:latin typeface="Sakkal Majalla" panose="02000000000000000000" pitchFamily="2" charset="-78"/>
                          <a:cs typeface="Sakkal Majalla" panose="02000000000000000000" pitchFamily="2" charset="-78"/>
                        </a:rPr>
                        <a:t>1- يبدأ الطفل بطى فوطة صغيرة اوقطعة قماش مرانة .</a:t>
                      </a:r>
                      <a:endParaRPr lang="ar-EG" sz="1200" dirty="0">
                        <a:effectLst/>
                        <a:latin typeface="Sakkal Majalla" panose="02000000000000000000" pitchFamily="2" charset="-78"/>
                        <a:cs typeface="Sakkal Majalla" panose="02000000000000000000" pitchFamily="2" charset="-78"/>
                      </a:endParaRPr>
                    </a:p>
                    <a:p>
                      <a:pPr algn="r"/>
                      <a:r>
                        <a:rPr lang="ar-EG" sz="1200" b="1" dirty="0">
                          <a:effectLst/>
                          <a:latin typeface="Sakkal Majalla" panose="02000000000000000000" pitchFamily="2" charset="-78"/>
                          <a:cs typeface="Sakkal Majalla" panose="02000000000000000000" pitchFamily="2" charset="-78"/>
                        </a:rPr>
                        <a:t>2- يقوم طى ورقة كانت مطؤية قبل سبق .</a:t>
                      </a:r>
                      <a:endParaRPr lang="ar-EG" sz="1200" dirty="0">
                        <a:effectLst/>
                        <a:latin typeface="Sakkal Majalla" panose="02000000000000000000" pitchFamily="2" charset="-78"/>
                        <a:cs typeface="Sakkal Majalla" panose="02000000000000000000" pitchFamily="2" charset="-78"/>
                      </a:endParaRPr>
                    </a:p>
                    <a:p>
                      <a:pPr algn="r">
                        <a:buFont typeface="Arial" panose="020B0604020202020204" pitchFamily="34" charset="0"/>
                        <a:buChar char="•"/>
                      </a:pPr>
                      <a:r>
                        <a:rPr lang="ar-EG" sz="1200" b="1" dirty="0">
                          <a:effectLst/>
                          <a:latin typeface="Sakkal Majalla" panose="02000000000000000000" pitchFamily="2" charset="-78"/>
                          <a:cs typeface="Sakkal Majalla" panose="02000000000000000000" pitchFamily="2" charset="-78"/>
                        </a:rPr>
                        <a:t>3- يقوم بطى ورقة بها علامة قطعية .</a:t>
                      </a:r>
                      <a:r>
                        <a:rPr lang="ar-EG" sz="1200" b="1" i="0" dirty="0">
                          <a:solidFill>
                            <a:srgbClr val="333333"/>
                          </a:solidFill>
                          <a:effectLst/>
                          <a:latin typeface="Sakkal Majalla" panose="02000000000000000000" pitchFamily="2" charset="-78"/>
                          <a:cs typeface="Sakkal Majalla" panose="02000000000000000000" pitchFamily="2" charset="-78"/>
                        </a:rPr>
                        <a:t> ذكر الطفل دائما أن يضع الزوايا فوقة بعضها ثم الضعط بعد التاكيد انها صحيحة وبدقة.</a:t>
                      </a:r>
                      <a:endParaRPr lang="ar-EG" sz="1200" b="0" i="0" dirty="0">
                        <a:solidFill>
                          <a:srgbClr val="333333"/>
                        </a:solidFill>
                        <a:effectLst/>
                        <a:latin typeface="Sakkal Majalla" panose="02000000000000000000" pitchFamily="2" charset="-78"/>
                        <a:cs typeface="Sakkal Majalla" panose="02000000000000000000" pitchFamily="2" charset="-78"/>
                      </a:endParaRPr>
                    </a:p>
                    <a:p>
                      <a:pPr algn="r">
                        <a:buFont typeface="Arial" panose="020B0604020202020204" pitchFamily="34" charset="0"/>
                        <a:buChar char="•"/>
                      </a:pPr>
                      <a:r>
                        <a:rPr lang="ar-EG" sz="1200" b="1" i="0" dirty="0">
                          <a:solidFill>
                            <a:srgbClr val="333333"/>
                          </a:solidFill>
                          <a:effectLst/>
                          <a:latin typeface="Sakkal Majalla" panose="02000000000000000000" pitchFamily="2" charset="-78"/>
                          <a:cs typeface="Sakkal Majalla" panose="02000000000000000000" pitchFamily="2" charset="-78"/>
                        </a:rPr>
                        <a:t>4-يمكن عمل أكثر من نسخة لنفس ورق العمل و ذلك حتى تتيح له الفرصة من تكرارها لتثبيت و ثقل المهارات المكتسبة لديه.</a:t>
                      </a:r>
                    </a:p>
                    <a:p>
                      <a:pPr algn="r">
                        <a:buFont typeface="Arial" panose="020B0604020202020204" pitchFamily="34" charset="0"/>
                        <a:buNone/>
                      </a:pPr>
                      <a:endParaRPr lang="ar-EG" sz="1200" b="1" i="0" dirty="0">
                        <a:solidFill>
                          <a:srgbClr val="333333"/>
                        </a:solidFill>
                        <a:effectLst/>
                        <a:latin typeface="Sakkal Majalla" panose="02000000000000000000" pitchFamily="2" charset="-78"/>
                        <a:cs typeface="Sakkal Majalla" panose="02000000000000000000" pitchFamily="2" charset="-78"/>
                      </a:endParaRPr>
                    </a:p>
                    <a:p>
                      <a:pPr algn="r">
                        <a:buFont typeface="Arial" panose="020B0604020202020204" pitchFamily="34" charset="0"/>
                        <a:buNone/>
                      </a:pPr>
                      <a:endParaRPr lang="ar-EG" sz="1200" b="1" i="0" dirty="0">
                        <a:solidFill>
                          <a:srgbClr val="333333"/>
                        </a:solidFill>
                        <a:effectLst/>
                        <a:latin typeface="Sakkal Majalla" panose="02000000000000000000" pitchFamily="2" charset="-78"/>
                        <a:cs typeface="Sakkal Majalla" panose="02000000000000000000" pitchFamily="2" charset="-78"/>
                      </a:endParaRPr>
                    </a:p>
                    <a:p>
                      <a:pPr algn="r">
                        <a:buFont typeface="Arial" panose="020B0604020202020204" pitchFamily="34" charset="0"/>
                        <a:buNone/>
                      </a:pPr>
                      <a:endParaRPr lang="ar-EG" sz="1200" b="1" i="0" dirty="0">
                        <a:solidFill>
                          <a:srgbClr val="333333"/>
                        </a:solidFill>
                        <a:effectLst/>
                        <a:latin typeface="Sakkal Majalla" panose="02000000000000000000" pitchFamily="2" charset="-78"/>
                        <a:cs typeface="Sakkal Majalla" panose="02000000000000000000" pitchFamily="2" charset="-78"/>
                      </a:endParaRPr>
                    </a:p>
                    <a:p>
                      <a:pPr algn="r">
                        <a:buFont typeface="Arial" panose="020B0604020202020204" pitchFamily="34" charset="0"/>
                        <a:buNone/>
                      </a:pPr>
                      <a:endParaRPr lang="ar-EG" sz="1200" b="1" i="0" dirty="0">
                        <a:solidFill>
                          <a:srgbClr val="333333"/>
                        </a:solidFill>
                        <a:effectLst/>
                        <a:latin typeface="Sakkal Majalla" panose="02000000000000000000" pitchFamily="2" charset="-78"/>
                        <a:cs typeface="Sakkal Majalla" panose="02000000000000000000" pitchFamily="2" charset="-78"/>
                      </a:endParaRPr>
                    </a:p>
                    <a:p>
                      <a:pPr algn="r">
                        <a:buFont typeface="Arial" panose="020B0604020202020204" pitchFamily="34" charset="0"/>
                        <a:buNone/>
                      </a:pPr>
                      <a:endParaRPr lang="ar-EG" sz="1200" b="1" i="0" dirty="0">
                        <a:solidFill>
                          <a:srgbClr val="333333"/>
                        </a:solidFill>
                        <a:effectLst/>
                        <a:latin typeface="Sakkal Majalla" panose="02000000000000000000" pitchFamily="2" charset="-78"/>
                        <a:cs typeface="Sakkal Majalla" panose="02000000000000000000" pitchFamily="2" charset="-78"/>
                      </a:endParaRPr>
                    </a:p>
                    <a:p>
                      <a:pPr algn="r">
                        <a:buFont typeface="Arial" panose="020B0604020202020204" pitchFamily="34" charset="0"/>
                        <a:buNone/>
                      </a:pPr>
                      <a:endParaRPr lang="ar-EG" sz="1200" b="1" i="0" dirty="0">
                        <a:solidFill>
                          <a:srgbClr val="333333"/>
                        </a:solidFill>
                        <a:effectLst/>
                        <a:latin typeface="Sakkal Majalla" panose="02000000000000000000" pitchFamily="2" charset="-78"/>
                        <a:cs typeface="Sakkal Majalla" panose="02000000000000000000" pitchFamily="2" charset="-78"/>
                      </a:endParaRPr>
                    </a:p>
                    <a:p>
                      <a:pPr algn="r">
                        <a:buFont typeface="Arial" panose="020B0604020202020204" pitchFamily="34" charset="0"/>
                        <a:buNone/>
                      </a:pPr>
                      <a:endParaRPr lang="ar-EG" sz="1200" b="1" i="0" dirty="0">
                        <a:solidFill>
                          <a:srgbClr val="333333"/>
                        </a:solidFill>
                        <a:effectLst/>
                        <a:latin typeface="Sakkal Majalla" panose="02000000000000000000" pitchFamily="2" charset="-78"/>
                        <a:cs typeface="Sakkal Majalla" panose="02000000000000000000" pitchFamily="2" charset="-78"/>
                      </a:endParaRPr>
                    </a:p>
                    <a:p>
                      <a:pPr algn="r">
                        <a:buFont typeface="Arial" panose="020B0604020202020204" pitchFamily="34" charset="0"/>
                        <a:buNone/>
                      </a:pPr>
                      <a:endParaRPr lang="ar-EG" sz="1200" b="1" i="0" dirty="0">
                        <a:solidFill>
                          <a:srgbClr val="333333"/>
                        </a:solidFill>
                        <a:effectLst/>
                        <a:latin typeface="Sakkal Majalla" panose="02000000000000000000" pitchFamily="2" charset="-78"/>
                        <a:cs typeface="Sakkal Majalla" panose="02000000000000000000" pitchFamily="2" charset="-78"/>
                      </a:endParaRPr>
                    </a:p>
                    <a:p>
                      <a:pPr algn="r">
                        <a:buFont typeface="Arial" panose="020B0604020202020204" pitchFamily="34" charset="0"/>
                        <a:buNone/>
                      </a:pPr>
                      <a:endParaRPr lang="ar-EG" sz="1200" b="1" i="0" dirty="0">
                        <a:solidFill>
                          <a:srgbClr val="333333"/>
                        </a:solidFill>
                        <a:effectLst/>
                        <a:latin typeface="Sakkal Majalla" panose="02000000000000000000" pitchFamily="2" charset="-78"/>
                        <a:cs typeface="Sakkal Majalla" panose="02000000000000000000" pitchFamily="2" charset="-78"/>
                      </a:endParaRPr>
                    </a:p>
                    <a:p>
                      <a:pPr algn="r">
                        <a:buFont typeface="Arial" panose="020B0604020202020204" pitchFamily="34" charset="0"/>
                        <a:buNone/>
                      </a:pPr>
                      <a:endParaRPr lang="ar-EG" sz="1200" b="1" i="0" dirty="0">
                        <a:solidFill>
                          <a:srgbClr val="333333"/>
                        </a:solidFill>
                        <a:effectLst/>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SA"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00FA42EF-3AAD-44DC-B736-900FDC7B54C3}" type="datetime3">
              <a:rPr lang="en-US" smtClean="0"/>
              <a:t>23 August 2020</a:t>
            </a:fld>
            <a:endParaRPr lang="en-GB"/>
          </a:p>
        </p:txBody>
      </p:sp>
      <p:sp>
        <p:nvSpPr>
          <p:cNvPr id="10" name="Slide Number Placeholder 9"/>
          <p:cNvSpPr>
            <a:spLocks noGrp="1"/>
          </p:cNvSpPr>
          <p:nvPr>
            <p:ph type="sldNum" sz="quarter" idx="12"/>
          </p:nvPr>
        </p:nvSpPr>
        <p:spPr/>
        <p:txBody>
          <a:bodyPr/>
          <a:lstStyle/>
          <a:p>
            <a:fld id="{60F9F505-338F-4A63-8E60-F3E66EC2060F}" type="slidenum">
              <a:rPr lang="en-GB" smtClean="0"/>
              <a:t>4</a:t>
            </a:fld>
            <a:endParaRPr lang="en-GB"/>
          </a:p>
        </p:txBody>
      </p:sp>
      <p:pic>
        <p:nvPicPr>
          <p:cNvPr id="2" name="Picture 2" descr="باستخدام بعض الأوراق المالية ، يمكنك عمل الصمغ الخاص بك من Little Ladybug Paper لجميع المناسبات.">
            <a:extLst>
              <a:ext uri="{FF2B5EF4-FFF2-40B4-BE49-F238E27FC236}">
                <a16:creationId xmlns:a16="http://schemas.microsoft.com/office/drawing/2014/main" id="{01795E2A-486E-4115-A89B-72E2CDDEAAD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993" r="-700" b="20913"/>
          <a:stretch/>
        </p:blipFill>
        <p:spPr bwMode="auto">
          <a:xfrm>
            <a:off x="4866266" y="4081670"/>
            <a:ext cx="2473986" cy="222857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5" name="Picture 2" descr="قطعة ممتعة وهدية للأطفال.  هذا هو برنامج تعليمي بسيط DIY لقارب لوحة الورق.  تمسك في المنزل؟  هيا بنا نبدأ!">
            <a:extLst>
              <a:ext uri="{FF2B5EF4-FFF2-40B4-BE49-F238E27FC236}">
                <a16:creationId xmlns:a16="http://schemas.microsoft.com/office/drawing/2014/main" id="{E76F1F00-6721-4E72-A871-60D0F2241CC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700" b="28002"/>
          <a:stretch/>
        </p:blipFill>
        <p:spPr bwMode="auto">
          <a:xfrm>
            <a:off x="8160438" y="4081670"/>
            <a:ext cx="2263636" cy="222857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4" name="Picture 4" descr="T مخصص للتدريس.  الوحش gefaltet أو الكثير أيضا verschiebbare كارتي مشبار">
            <a:extLst>
              <a:ext uri="{FF2B5EF4-FFF2-40B4-BE49-F238E27FC236}">
                <a16:creationId xmlns:a16="http://schemas.microsoft.com/office/drawing/2014/main" id="{019C1DEA-C440-4DC6-A2D4-0410A77ACD5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338" y="1258957"/>
            <a:ext cx="3379305" cy="509739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761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704175637"/>
              </p:ext>
            </p:extLst>
          </p:nvPr>
        </p:nvGraphicFramePr>
        <p:xfrm>
          <a:off x="371061" y="245889"/>
          <a:ext cx="11589108" cy="6477802"/>
        </p:xfrm>
        <a:graphic>
          <a:graphicData uri="http://schemas.openxmlformats.org/drawingml/2006/table">
            <a:tbl>
              <a:tblPr firstRow="1" bandRow="1">
                <a:tableStyleId>{5940675A-B579-460E-94D1-54222C63F5DA}</a:tableStyleId>
              </a:tblPr>
              <a:tblGrid>
                <a:gridCol w="10429461">
                  <a:extLst>
                    <a:ext uri="{9D8B030D-6E8A-4147-A177-3AD203B41FA5}">
                      <a16:colId xmlns:a16="http://schemas.microsoft.com/office/drawing/2014/main" val="20000"/>
                    </a:ext>
                  </a:extLst>
                </a:gridCol>
                <a:gridCol w="1159647">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100" b="1" dirty="0">
                          <a:latin typeface="Sakkal Majalla" panose="02000000000000000000" pitchFamily="2" charset="-78"/>
                          <a:cs typeface="Sakkal Majalla" panose="02000000000000000000" pitchFamily="2" charset="-78"/>
                        </a:rPr>
                        <a:t>- -ثني (طي) ورقه عند منتصفها مقلداً المعلم .</a:t>
                      </a:r>
                      <a:endParaRPr lang="ar-AE" sz="11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100" b="1" dirty="0">
                          <a:latin typeface="Sakkal Majalla" panose="02000000000000000000" pitchFamily="2" charset="-78"/>
                          <a:cs typeface="Sakkal Majalla" panose="02000000000000000000" pitchFamily="2" charset="-78"/>
                        </a:rPr>
                        <a:t>انشطه</a:t>
                      </a:r>
                      <a:r>
                        <a:rPr lang="ar-SA" sz="1100" b="1" baseline="0" dirty="0">
                          <a:latin typeface="Sakkal Majalla" panose="02000000000000000000" pitchFamily="2" charset="-78"/>
                          <a:cs typeface="Sakkal Majalla" panose="02000000000000000000" pitchFamily="2" charset="-78"/>
                        </a:rPr>
                        <a:t> مهارية</a:t>
                      </a:r>
                      <a:endParaRPr lang="ar-AE" sz="11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a:r>
                        <a:rPr lang="ar-EG" sz="1400" b="1" i="0" kern="1200" dirty="0">
                          <a:solidFill>
                            <a:srgbClr val="FF0000"/>
                          </a:solidFill>
                          <a:effectLst/>
                          <a:latin typeface="Sakkal Majalla" panose="02000000000000000000" pitchFamily="2" charset="-78"/>
                          <a:ea typeface="+mn-ea"/>
                          <a:cs typeface="Sakkal Majalla" panose="02000000000000000000" pitchFamily="2" charset="-78"/>
                        </a:rPr>
                        <a:t>النشاط الفنى </a:t>
                      </a:r>
                    </a:p>
                    <a:p>
                      <a:pPr algn="r"/>
                      <a:r>
                        <a:rPr lang="ar-EG" sz="1200" b="0" i="0" u="none" kern="1200" dirty="0">
                          <a:solidFill>
                            <a:schemeClr val="tx1"/>
                          </a:solidFill>
                          <a:effectLst/>
                          <a:latin typeface="+mn-lt"/>
                          <a:ea typeface="+mn-ea"/>
                          <a:cs typeface="+mn-cs"/>
                        </a:rPr>
                        <a:t>"عمل قطة . </a:t>
                      </a:r>
                    </a:p>
                    <a:p>
                      <a:pPr algn="r"/>
                      <a:r>
                        <a:rPr lang="ar-EG" sz="1200" b="0" i="0" u="none" kern="1200" dirty="0">
                          <a:solidFill>
                            <a:schemeClr val="tx1"/>
                          </a:solidFill>
                          <a:effectLst/>
                          <a:latin typeface="+mn-lt"/>
                          <a:ea typeface="+mn-ea"/>
                          <a:cs typeface="+mn-cs"/>
                        </a:rPr>
                        <a:t>ورق مربعة ثم طيها عند المنتصف بشكل مثلث ثم طى راس المثلث الى الداخل ثم طى الحواف  ورسم وش القطة </a:t>
                      </a:r>
                    </a:p>
                    <a:p>
                      <a:pPr algn="r"/>
                      <a:r>
                        <a:rPr lang="ar-EG" sz="1200" b="1" i="0" u="none" kern="1200" dirty="0">
                          <a:solidFill>
                            <a:srgbClr val="FF0000"/>
                          </a:solidFill>
                          <a:effectLst/>
                          <a:latin typeface="Sakkal Majalla" panose="02000000000000000000" pitchFamily="2" charset="-78"/>
                          <a:ea typeface="+mn-ea"/>
                          <a:cs typeface="Sakkal Majalla" panose="02000000000000000000" pitchFamily="2" charset="-78"/>
                        </a:rPr>
                        <a:t>أهميتها:</a:t>
                      </a:r>
                      <a:endParaRPr lang="ar-EG" sz="1200" b="0" i="0" u="none"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200" b="1" i="0" kern="1200" dirty="0">
                          <a:solidFill>
                            <a:schemeClr val="tx1"/>
                          </a:solidFill>
                          <a:effectLst/>
                          <a:latin typeface="Sakkal Majalla" panose="02000000000000000000" pitchFamily="2" charset="-78"/>
                          <a:ea typeface="+mn-ea"/>
                          <a:cs typeface="Sakkal Majalla" panose="02000000000000000000" pitchFamily="2" charset="-78"/>
                        </a:rPr>
                        <a:t>يساعد هذا النشاط على تقوية العضلات الدقيقة و الكبيرة عند الأطفال و زيادة التركيز و التآزر العضلي والبصري و غيرها من المهارات.</a:t>
                      </a: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endParaRPr lang="ar-EG" sz="1200" dirty="0">
                        <a:latin typeface="Sakkal Majalla" panose="02000000000000000000" pitchFamily="2" charset="-78"/>
                        <a:cs typeface="Sakkal Majalla" panose="02000000000000000000" pitchFamily="2" charset="-78"/>
                      </a:endParaRPr>
                    </a:p>
                    <a:p>
                      <a:pPr algn="r"/>
                      <a:endParaRPr lang="ar-EG" sz="1200" dirty="0">
                        <a:latin typeface="Sakkal Majalla" panose="02000000000000000000" pitchFamily="2" charset="-78"/>
                        <a:cs typeface="Sakkal Majalla" panose="02000000000000000000" pitchFamily="2" charset="-78"/>
                      </a:endParaRPr>
                    </a:p>
                    <a:p>
                      <a:pPr algn="r"/>
                      <a:endParaRPr lang="ar-EG" sz="1200" dirty="0">
                        <a:latin typeface="Sakkal Majalla" panose="02000000000000000000" pitchFamily="2" charset="-78"/>
                        <a:cs typeface="Sakkal Majalla" panose="02000000000000000000" pitchFamily="2" charset="-78"/>
                      </a:endParaRPr>
                    </a:p>
                    <a:p>
                      <a:pPr algn="r"/>
                      <a:endParaRPr lang="ar-EG" sz="1200" dirty="0">
                        <a:latin typeface="Sakkal Majalla" panose="02000000000000000000" pitchFamily="2" charset="-78"/>
                        <a:cs typeface="Sakkal Majalla" panose="02000000000000000000" pitchFamily="2" charset="-78"/>
                      </a:endParaRPr>
                    </a:p>
                    <a:p>
                      <a:pPr algn="r"/>
                      <a:endParaRPr lang="ar-EG" sz="1200" dirty="0">
                        <a:latin typeface="Sakkal Majalla" panose="02000000000000000000" pitchFamily="2" charset="-78"/>
                        <a:cs typeface="Sakkal Majalla" panose="02000000000000000000" pitchFamily="2" charset="-78"/>
                      </a:endParaRPr>
                    </a:p>
                    <a:p>
                      <a:pPr algn="r"/>
                      <a:endParaRPr lang="ar-EG" sz="1200" dirty="0">
                        <a:latin typeface="Sakkal Majalla" panose="02000000000000000000" pitchFamily="2" charset="-78"/>
                        <a:cs typeface="Sakkal Majalla" panose="02000000000000000000" pitchFamily="2" charset="-78"/>
                      </a:endParaRPr>
                    </a:p>
                    <a:p>
                      <a:pPr algn="r"/>
                      <a:endParaRPr lang="ar-EG" sz="1200" dirty="0">
                        <a:latin typeface="Sakkal Majalla" panose="02000000000000000000" pitchFamily="2" charset="-78"/>
                        <a:cs typeface="Sakkal Majalla" panose="02000000000000000000" pitchFamily="2" charset="-78"/>
                      </a:endParaRPr>
                    </a:p>
                    <a:p>
                      <a:pPr algn="r"/>
                      <a:r>
                        <a:rPr lang="ar-EG" sz="1200" dirty="0">
                          <a:latin typeface="Sakkal Majalla" panose="02000000000000000000" pitchFamily="2" charset="-78"/>
                          <a:cs typeface="Sakkal Majalla" panose="02000000000000000000" pitchFamily="2" charset="-78"/>
                        </a:rPr>
                        <a:t/>
                      </a:r>
                      <a:br>
                        <a:rPr lang="ar-EG" sz="1200" dirty="0">
                          <a:latin typeface="Sakkal Majalla" panose="02000000000000000000" pitchFamily="2" charset="-78"/>
                          <a:cs typeface="Sakkal Majalla" panose="02000000000000000000" pitchFamily="2" charset="-78"/>
                        </a:rPr>
                      </a:br>
                      <a:endParaRPr lang="ar-SA" sz="12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bg1"/>
                    </a:solidFill>
                  </a:tcPr>
                </a:tc>
                <a:tc>
                  <a:txBody>
                    <a:bodyPr/>
                    <a:lstStyle/>
                    <a:p>
                      <a:pPr algn="ctr" rtl="1"/>
                      <a:endParaRPr lang="ar-AE" sz="1200" b="1" dirty="0">
                        <a:latin typeface="Sakkal Majalla" panose="02000000000000000000" pitchFamily="2" charset="-78"/>
                        <a:cs typeface="Sakkal Majalla" panose="02000000000000000000" pitchFamily="2" charset="-78"/>
                      </a:endParaRPr>
                    </a:p>
                    <a:p>
                      <a:pPr algn="ctr" rtl="1"/>
                      <a:endParaRPr lang="ar-EG" sz="1200" b="1" baseline="0"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 name="Rounded Rectangle 1"/>
          <p:cNvSpPr/>
          <p:nvPr/>
        </p:nvSpPr>
        <p:spPr>
          <a:xfrm>
            <a:off x="5729171" y="5717178"/>
            <a:ext cx="3712704"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TextBox 5"/>
          <p:cNvSpPr txBox="1"/>
          <p:nvPr/>
        </p:nvSpPr>
        <p:spPr>
          <a:xfrm>
            <a:off x="5905102" y="5875843"/>
            <a:ext cx="3360841" cy="307777"/>
          </a:xfrm>
          <a:prstGeom prst="rect">
            <a:avLst/>
          </a:prstGeom>
          <a:solidFill>
            <a:schemeClr val="accent4">
              <a:lumMod val="20000"/>
              <a:lumOff val="8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hlinkClick r:id="rId3"/>
              </a:rPr>
              <a:t>https://www.youtube.com/watch?v=2LaIBgvzIRY</a:t>
            </a:r>
            <a:endParaRPr kumimoji="0" lang="en-US" sz="1400" b="0"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endParaRPr>
          </a:p>
        </p:txBody>
      </p:sp>
      <p:sp>
        <p:nvSpPr>
          <p:cNvPr id="18" name="Date Placeholder 17"/>
          <p:cNvSpPr>
            <a:spLocks noGrp="1"/>
          </p:cNvSpPr>
          <p:nvPr>
            <p:ph type="dt" sz="half" idx="10"/>
          </p:nvPr>
        </p:nvSpPr>
        <p:spPr/>
        <p:txBody>
          <a:bodyPr/>
          <a:lstStyle/>
          <a:p>
            <a:fld id="{8CADBA5E-4532-4792-A258-A0D67C635858}" type="datetime3">
              <a:rPr lang="en-US" smtClean="0"/>
              <a:t>23 August 2020</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5</a:t>
            </a:fld>
            <a:endParaRPr lang="en-GB"/>
          </a:p>
        </p:txBody>
      </p:sp>
      <p:pic>
        <p:nvPicPr>
          <p:cNvPr id="7" name="Picture 2" descr=" ">
            <a:extLst>
              <a:ext uri="{FF2B5EF4-FFF2-40B4-BE49-F238E27FC236}">
                <a16:creationId xmlns:a16="http://schemas.microsoft.com/office/drawing/2014/main" id="{C3AB4AEB-EF80-45E6-80F7-509857FF9E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923" y="1373754"/>
            <a:ext cx="3376855" cy="5238357"/>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5471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899729505"/>
              </p:ext>
            </p:extLst>
          </p:nvPr>
        </p:nvGraphicFramePr>
        <p:xfrm>
          <a:off x="85173" y="168488"/>
          <a:ext cx="11804073" cy="651475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a:r>
                        <a:rPr lang="ar-EG" sz="1200" b="1" u="none" baseline="0" dirty="0">
                          <a:solidFill>
                            <a:srgbClr val="FF0000"/>
                          </a:solidFill>
                          <a:latin typeface="Sakkal Majalla" panose="02000000000000000000" pitchFamily="2" charset="-78"/>
                          <a:cs typeface="Sakkal Majalla" panose="02000000000000000000" pitchFamily="2" charset="-78"/>
                        </a:rPr>
                        <a:t>النشاط الموسيقي </a:t>
                      </a:r>
                      <a:r>
                        <a:rPr lang="ar-EG" sz="1200" b="1" u="none" baseline="0" dirty="0">
                          <a:solidFill>
                            <a:schemeClr val="tx1">
                              <a:lumMod val="95000"/>
                              <a:lumOff val="5000"/>
                            </a:schemeClr>
                          </a:solidFill>
                          <a:latin typeface="Sakkal Majalla" panose="02000000000000000000" pitchFamily="2" charset="-78"/>
                          <a:cs typeface="Sakkal Majalla" panose="02000000000000000000" pitchFamily="2" charset="-78"/>
                        </a:rPr>
                        <a:t>.</a:t>
                      </a:r>
                    </a:p>
                    <a:p>
                      <a:pPr algn="r"/>
                      <a:r>
                        <a:rPr lang="ar-EG" sz="1200" b="1" u="none" baseline="0" dirty="0">
                          <a:solidFill>
                            <a:schemeClr val="tx1">
                              <a:lumMod val="95000"/>
                              <a:lumOff val="5000"/>
                            </a:schemeClr>
                          </a:solidFill>
                          <a:latin typeface="Sakkal Majalla" panose="02000000000000000000" pitchFamily="2" charset="-78"/>
                          <a:cs typeface="Sakkal Majalla" panose="02000000000000000000" pitchFamily="2" charset="-78"/>
                        </a:rPr>
                        <a:t>ترد كلمات اغنية القصة مع الموسقية .</a:t>
                      </a:r>
                      <a:endParaRPr lang="ar-EG" sz="1200" b="1" u="none" baseline="0" dirty="0">
                        <a:solidFill>
                          <a:srgbClr val="FF0000"/>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600" b="1" baseline="0" dirty="0">
                        <a:latin typeface="Sakkal Majalla" panose="02000000000000000000" pitchFamily="2" charset="-78"/>
                        <a:cs typeface="Sakkal Majalla" panose="02000000000000000000" pitchFamily="2" charset="-78"/>
                      </a:endParaRPr>
                    </a:p>
                    <a:p>
                      <a:pPr algn="ctr" rtl="1"/>
                      <a:r>
                        <a:rPr lang="ar-AE" sz="1600" b="1" baseline="0" dirty="0">
                          <a:latin typeface="Sakkal Majalla" panose="02000000000000000000" pitchFamily="2" charset="-78"/>
                          <a:cs typeface="Sakkal Majalla" panose="02000000000000000000" pitchFamily="2" charset="-78"/>
                        </a:rPr>
                        <a:t>دليل للمعلم</a:t>
                      </a:r>
                    </a:p>
                    <a:p>
                      <a:pPr algn="ctr" rtl="1"/>
                      <a:endParaRPr lang="ar-AE" sz="16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200" b="1" baseline="0" dirty="0">
                          <a:latin typeface="Sakkal Majalla" panose="02000000000000000000" pitchFamily="2" charset="-78"/>
                          <a:cs typeface="Sakkal Majalla" panose="02000000000000000000" pitchFamily="2" charset="-78"/>
                        </a:rPr>
                        <a:t>أن يحل ورق النشاط بالمنزل</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Sakkal Majalla" panose="02000000000000000000" pitchFamily="2" charset="-78"/>
                        </a:rPr>
                        <a:t>الواجب المنزلي </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الأيباد تتضمن:</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a:latin typeface="Sakkal Majalla" panose="02000000000000000000" pitchFamily="2" charset="-78"/>
                          <a:cs typeface="Sakkal Majalla" panose="02000000000000000000" pitchFamily="2" charset="-78"/>
                        </a:rPr>
                        <a:t>ت</a:t>
                      </a:r>
                      <a:r>
                        <a:rPr lang="ar-EG" sz="1200" b="1" baseline="0" dirty="0">
                          <a:latin typeface="Sakkal Majalla" panose="02000000000000000000" pitchFamily="2" charset="-78"/>
                          <a:cs typeface="Sakkal Majalla" panose="02000000000000000000" pitchFamily="2" charset="-78"/>
                        </a:rPr>
                        <a:t>حميل بعض الألعاب الخاصة بالطى </a:t>
                      </a: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Sakkal Majalla" panose="02000000000000000000" pitchFamily="2" charset="-78"/>
                        </a:rPr>
                        <a:t>تمارين الكترونية</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متوسط : ان </a:t>
                      </a:r>
                      <a:r>
                        <a:rPr lang="ar-EG" sz="1200" b="1" baseline="0" dirty="0">
                          <a:latin typeface="Sakkal Majalla" panose="02000000000000000000" pitchFamily="2" charset="-78"/>
                          <a:cs typeface="Sakkal Majalla" panose="02000000000000000000" pitchFamily="2" charset="-78"/>
                        </a:rPr>
                        <a:t>يحل الطفل 4 نشاطات من 8    </a:t>
                      </a:r>
                      <a:r>
                        <a:rPr lang="ar-AE" sz="1200" b="1" baseline="0" dirty="0">
                          <a:latin typeface="Sakkal Majalla" panose="02000000000000000000" pitchFamily="2" charset="-78"/>
                          <a:cs typeface="Sakkal Majalla" panose="02000000000000000000" pitchFamily="2" charset="-78"/>
                        </a:rPr>
                        <a:t>  جيد: </a:t>
                      </a:r>
                      <a:r>
                        <a:rPr lang="ar-SA" sz="1200" b="1" baseline="0" dirty="0">
                          <a:latin typeface="Sakkal Majalla" panose="02000000000000000000" pitchFamily="2" charset="-78"/>
                          <a:cs typeface="Sakkal Majalla" panose="02000000000000000000" pitchFamily="2" charset="-78"/>
                        </a:rPr>
                        <a:t>ان </a:t>
                      </a:r>
                      <a:r>
                        <a:rPr lang="ar-EG" sz="1200" b="1" baseline="0" dirty="0">
                          <a:latin typeface="Sakkal Majalla" panose="02000000000000000000" pitchFamily="2" charset="-78"/>
                          <a:cs typeface="Sakkal Majalla" panose="02000000000000000000" pitchFamily="2" charset="-78"/>
                        </a:rPr>
                        <a:t>يحل الطالب 6  من 8        </a:t>
                      </a:r>
                      <a:r>
                        <a:rPr lang="ar-AE" sz="1200" b="1" baseline="0" dirty="0">
                          <a:latin typeface="Sakkal Majalla" panose="02000000000000000000" pitchFamily="2" charset="-78"/>
                          <a:cs typeface="Sakkal Majalla" panose="02000000000000000000" pitchFamily="2" charset="-78"/>
                        </a:rPr>
                        <a:t> </a:t>
                      </a:r>
                      <a:r>
                        <a:rPr lang="ar-EG" sz="1200" b="1" baseline="0" dirty="0">
                          <a:latin typeface="Sakkal Majalla" panose="02000000000000000000" pitchFamily="2" charset="-78"/>
                          <a:cs typeface="Sakkal Majalla" panose="02000000000000000000" pitchFamily="2" charset="-78"/>
                        </a:rPr>
                        <a:t>ضعيف :- أن يحل الطفل نشاطين من 8    </a:t>
                      </a:r>
                      <a:endParaRPr lang="ar-AE" sz="1200" b="1" baseline="0" dirty="0">
                        <a:latin typeface="Sakkal Majalla" panose="02000000000000000000" pitchFamily="2" charset="-78"/>
                        <a:cs typeface="Sakkal Majalla" panose="02000000000000000000" pitchFamily="2" charset="-78"/>
                      </a:endParaRPr>
                    </a:p>
                    <a:p>
                      <a:pPr algn="r" rtl="1"/>
                      <a:r>
                        <a:rPr lang="ar-EG" sz="1200" b="1" baseline="0" dirty="0">
                          <a:latin typeface="Sakkal Majalla" panose="02000000000000000000" pitchFamily="2" charset="-78"/>
                          <a:cs typeface="Sakkal Majalla" panose="02000000000000000000" pitchFamily="2" charset="-78"/>
                        </a:rPr>
                        <a:t>8    </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latin typeface="Sakkal Majalla" panose="02000000000000000000" pitchFamily="2" charset="-78"/>
                          <a:cs typeface="Sakkal Majalla" panose="02000000000000000000" pitchFamily="2" charset="-78"/>
                        </a:rPr>
                        <a:t>التقييم</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TextBox 3"/>
          <p:cNvSpPr txBox="1"/>
          <p:nvPr/>
        </p:nvSpPr>
        <p:spPr>
          <a:xfrm rot="10800000" flipH="1" flipV="1">
            <a:off x="5078395" y="5371137"/>
            <a:ext cx="2007496"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EG" sz="1400" b="1" dirty="0">
                <a:solidFill>
                  <a:srgbClr val="FF0000"/>
                </a:solidFill>
                <a:latin typeface="Arial" panose="020B0604020202020204" pitchFamily="34" charset="0"/>
                <a:cs typeface="Arial" panose="020B0604020202020204" pitchFamily="34" charset="0"/>
              </a:rPr>
              <a:t>الأستمتاع بالأنشودة الغنائية</a:t>
            </a:r>
            <a:r>
              <a:rPr kumimoji="0" lang="ar-AE" sz="1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ounded Rectangle 4"/>
          <p:cNvSpPr/>
          <p:nvPr/>
        </p:nvSpPr>
        <p:spPr>
          <a:xfrm>
            <a:off x="4843951" y="4611757"/>
            <a:ext cx="2957847" cy="39471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rot="10800000" flipV="1">
            <a:off x="4837043" y="4704091"/>
            <a:ext cx="2957846" cy="276999"/>
          </a:xfrm>
          <a:prstGeom prst="rect">
            <a:avLst/>
          </a:prstGeom>
        </p:spPr>
        <p:txBody>
          <a:bodyPr wrap="squar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rPr>
              <a:t>https://youtu.be/joc-_iLjZ_o</a:t>
            </a:r>
            <a:endParaRPr kumimoji="0" lang="ar-SA" sz="1200" b="0" i="0" u="none" strike="noStrike" kern="1200" cap="none" spc="0" normalizeH="0" baseline="0" noProof="0" dirty="0">
              <a:ln>
                <a:noFill/>
              </a:ln>
              <a:solidFill>
                <a:srgbClr val="5B9BD5">
                  <a:lumMod val="50000"/>
                </a:srgbClr>
              </a:solidFill>
              <a:effectLst/>
              <a:uLnTx/>
              <a:uFillTx/>
              <a:latin typeface="Arial" panose="020B0604020202020204" pitchFamily="34" charset="0"/>
              <a:ea typeface="+mn-ea"/>
              <a:cs typeface="Arial" panose="020B0604020202020204" pitchFamily="34" charset="0"/>
            </a:endParaRPr>
          </a:p>
        </p:txBody>
      </p:sp>
      <p:sp>
        <p:nvSpPr>
          <p:cNvPr id="8" name="Date Placeholder 7"/>
          <p:cNvSpPr>
            <a:spLocks noGrp="1"/>
          </p:cNvSpPr>
          <p:nvPr>
            <p:ph type="dt" sz="half" idx="10"/>
          </p:nvPr>
        </p:nvSpPr>
        <p:spPr/>
        <p:txBody>
          <a:bodyPr/>
          <a:lstStyle/>
          <a:p>
            <a:fld id="{13E19267-0502-414C-ADC8-E730C18BC296}" type="datetime3">
              <a:rPr lang="en-US" smtClean="0"/>
              <a:t>23 August 2020</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6</a:t>
            </a:fld>
            <a:endParaRPr lang="en-GB"/>
          </a:p>
        </p:txBody>
      </p:sp>
      <p:pic>
        <p:nvPicPr>
          <p:cNvPr id="10" name="Picture 6" descr="ألعاب ورقية سهلة DIY للأطفال.  🐤🐤🐤">
            <a:extLst>
              <a:ext uri="{FF2B5EF4-FFF2-40B4-BE49-F238E27FC236}">
                <a16:creationId xmlns:a16="http://schemas.microsoft.com/office/drawing/2014/main" id="{6FAA335B-037E-401B-B5A3-9FCA3C48A5F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16" t="12761" r="4753" b="48323"/>
          <a:stretch/>
        </p:blipFill>
        <p:spPr bwMode="auto">
          <a:xfrm>
            <a:off x="3460526" y="281447"/>
            <a:ext cx="2635473" cy="2864558"/>
          </a:xfrm>
          <a:prstGeom prst="rect">
            <a:avLst/>
          </a:prstGeom>
          <a:ln>
            <a:noFill/>
          </a:ln>
          <a:effectLst>
            <a:outerShdw blurRad="292100" dist="139700" dir="2700000" algn="tl" rotWithShape="0">
              <a:srgbClr val="333333">
                <a:alpha val="65000"/>
              </a:srgbClr>
            </a:outerShdw>
          </a:effectLst>
        </p:spPr>
      </p:pic>
      <p:pic>
        <p:nvPicPr>
          <p:cNvPr id="7" name="Picture 4" descr="اصنع سفينة القرش للسباحة Finny the Shark!">
            <a:extLst>
              <a:ext uri="{FF2B5EF4-FFF2-40B4-BE49-F238E27FC236}">
                <a16:creationId xmlns:a16="http://schemas.microsoft.com/office/drawing/2014/main" id="{7EB514BC-A529-4721-8641-FA67E062E91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947" b="53938"/>
          <a:stretch/>
        </p:blipFill>
        <p:spPr bwMode="auto">
          <a:xfrm>
            <a:off x="345322" y="256591"/>
            <a:ext cx="2883733" cy="2889414"/>
          </a:xfrm>
          <a:prstGeom prst="rect">
            <a:avLst/>
          </a:prstGeom>
          <a:ln>
            <a:noFill/>
          </a:ln>
          <a:effectLst>
            <a:outerShdw blurRad="292100" dist="139700" dir="2700000" algn="tl" rotWithShape="0">
              <a:srgbClr val="333333">
                <a:alpha val="65000"/>
              </a:srgbClr>
            </a:outerShdw>
          </a:effectLst>
        </p:spPr>
      </p:pic>
      <p:sp>
        <p:nvSpPr>
          <p:cNvPr id="14" name="Rounded Rectangle 4">
            <a:extLst>
              <a:ext uri="{FF2B5EF4-FFF2-40B4-BE49-F238E27FC236}">
                <a16:creationId xmlns:a16="http://schemas.microsoft.com/office/drawing/2014/main" id="{DF41C8C9-EC6D-433A-A36B-CD6955BD62C5}"/>
              </a:ext>
            </a:extLst>
          </p:cNvPr>
          <p:cNvSpPr/>
          <p:nvPr/>
        </p:nvSpPr>
        <p:spPr>
          <a:xfrm>
            <a:off x="7024353" y="1205224"/>
            <a:ext cx="2957847" cy="91314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8" name="Picture 17">
            <a:extLst>
              <a:ext uri="{FF2B5EF4-FFF2-40B4-BE49-F238E27FC236}">
                <a16:creationId xmlns:a16="http://schemas.microsoft.com/office/drawing/2014/main" id="{70CF98CC-4E22-48EB-983A-E66ED5DC98DB}"/>
              </a:ext>
            </a:extLst>
          </p:cNvPr>
          <p:cNvPicPr>
            <a:picLocks noChangeAspect="1"/>
          </p:cNvPicPr>
          <p:nvPr/>
        </p:nvPicPr>
        <p:blipFill>
          <a:blip r:embed="rId5"/>
          <a:stretch>
            <a:fillRect/>
          </a:stretch>
        </p:blipFill>
        <p:spPr>
          <a:xfrm>
            <a:off x="7210812" y="1258222"/>
            <a:ext cx="2584928" cy="823031"/>
          </a:xfrm>
          <a:prstGeom prst="rect">
            <a:avLst/>
          </a:prstGeom>
        </p:spPr>
      </p:pic>
    </p:spTree>
    <p:extLst>
      <p:ext uri="{BB962C8B-B14F-4D97-AF65-F5344CB8AC3E}">
        <p14:creationId xmlns:p14="http://schemas.microsoft.com/office/powerpoint/2010/main" val="183423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a:xfrm rot="-360000">
            <a:off x="268217" y="997532"/>
            <a:ext cx="4367023" cy="734415"/>
          </a:xfrm>
        </p:spPr>
        <p:txBody>
          <a:bodyPr anchor="ctr">
            <a:normAutofit/>
          </a:bodyPr>
          <a:lstStyle/>
          <a:p>
            <a:pPr algn="ctr" rtl="1"/>
            <a:r>
              <a:rPr lang="ar-EG" sz="2000" b="1" dirty="0">
                <a:latin typeface="Sakkal Majalla" panose="02000000000000000000" pitchFamily="2" charset="-78"/>
                <a:cs typeface="Sakkal Majalla" panose="02000000000000000000" pitchFamily="2" charset="-78"/>
              </a:rPr>
              <a:t>-ثني (طي) ورقه عند منتصفها مقلداً المعلم .</a:t>
            </a:r>
            <a:endParaRPr lang="en-US" sz="2000" b="1" dirty="0">
              <a:latin typeface="Sakkal Majalla" panose="02000000000000000000" pitchFamily="2" charset="-78"/>
              <a:cs typeface="Sakkal Majalla" panose="02000000000000000000" pitchFamily="2" charset="-78"/>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p:txBody>
          <a:bodyPr anchor="t">
            <a:normAutofit/>
          </a:bodyPr>
          <a:lstStyle/>
          <a:p>
            <a:pPr lvl="1" algn="ctr" fontAlgn="base"/>
            <a:r>
              <a:rPr lang="ar-EG" sz="1200" dirty="0"/>
              <a:t/>
            </a:r>
            <a:br>
              <a:rPr lang="ar-EG" sz="1200" dirty="0"/>
            </a:br>
            <a:r>
              <a:rPr lang="ar-EG" sz="2800" b="0" i="0" dirty="0">
                <a:solidFill>
                  <a:schemeClr val="bg1"/>
                </a:solidFill>
                <a:effectLst/>
                <a:latin typeface="Sakkal Majalla" panose="02000000000000000000" pitchFamily="2" charset="-78"/>
                <a:cs typeface="Sakkal Majalla" panose="02000000000000000000" pitchFamily="2" charset="-78"/>
              </a:rPr>
              <a:t>الأوريجامي</a:t>
            </a:r>
            <a:endParaRPr lang="ar-EG" sz="2800" b="1" dirty="0">
              <a:solidFill>
                <a:schemeClr val="bg1"/>
              </a:solidFill>
              <a:latin typeface="Sakkal Majalla" panose="02000000000000000000" pitchFamily="2" charset="-78"/>
              <a:cs typeface="Sakkal Majalla" panose="02000000000000000000" pitchFamily="2" charset="-78"/>
            </a:endParaRPr>
          </a:p>
          <a:p>
            <a:pPr lvl="1" algn="ctr" fontAlgn="base"/>
            <a:endParaRPr lang="ar-EG" sz="1400" b="1" i="0" dirty="0">
              <a:solidFill>
                <a:schemeClr val="bg1"/>
              </a:solidFill>
              <a:effectLst/>
              <a:latin typeface="Arimo"/>
            </a:endParaRP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642038" y="3429000"/>
            <a:ext cx="3913188" cy="2249488"/>
          </a:xfrm>
        </p:spPr>
        <p:txBody>
          <a:bodyPr>
            <a:normAutofit/>
          </a:bodyPr>
          <a:lstStyle/>
          <a:p>
            <a:pPr algn="r" rtl="1"/>
            <a:r>
              <a:rPr lang="ar-EG" sz="1400" b="0" i="0" dirty="0">
                <a:solidFill>
                  <a:srgbClr val="000000"/>
                </a:solidFill>
                <a:effectLst/>
                <a:latin typeface="Sakkal Majalla" panose="02000000000000000000" pitchFamily="2" charset="-78"/>
                <a:cs typeface="Sakkal Majalla" panose="02000000000000000000" pitchFamily="2" charset="-78"/>
              </a:rPr>
              <a:t>هو فن طي الورق الياباني، في الأغلب تمارسه كل أم مع طفلها، عندما تصنع له مركب أو طائرة من الورق، وله أثر إيجابي على ذكائه وقوة ذاكرته. </a:t>
            </a:r>
            <a:r>
              <a:rPr lang="ar-EG" sz="1400" dirty="0">
                <a:latin typeface="Sakkal Majalla" panose="02000000000000000000" pitchFamily="2" charset="-78"/>
                <a:cs typeface="Sakkal Majalla" panose="02000000000000000000" pitchFamily="2" charset="-78"/>
              </a:rPr>
              <a:t/>
            </a:r>
            <a:br>
              <a:rPr lang="ar-EG" sz="1400" dirty="0">
                <a:latin typeface="Sakkal Majalla" panose="02000000000000000000" pitchFamily="2" charset="-78"/>
                <a:cs typeface="Sakkal Majalla" panose="02000000000000000000" pitchFamily="2" charset="-78"/>
              </a:rPr>
            </a:br>
            <a:r>
              <a:rPr lang="ar-EG" sz="1400" dirty="0"/>
              <a:t/>
            </a:r>
            <a:br>
              <a:rPr lang="ar-EG" sz="1400" dirty="0"/>
            </a:br>
            <a:endParaRPr lang="ar-EG" sz="1200" b="1" dirty="0">
              <a:latin typeface="Sakkal Majalla" panose="02000000000000000000" pitchFamily="2" charset="-78"/>
              <a:cs typeface="Sakkal Majalla" panose="02000000000000000000" pitchFamily="2" charset="-78"/>
            </a:endParaRPr>
          </a:p>
          <a:p>
            <a:pPr algn="r" rtl="1"/>
            <a:endParaRPr lang="ar-EG" sz="1200" b="1" dirty="0">
              <a:latin typeface="Sakkal Majalla" panose="02000000000000000000" pitchFamily="2" charset="-78"/>
              <a:cs typeface="Sakkal Majalla" panose="02000000000000000000" pitchFamily="2" charset="-78"/>
            </a:endParaRPr>
          </a:p>
          <a:p>
            <a:pPr algn="r" rtl="1"/>
            <a:endParaRPr lang="ar-EG" sz="1200" b="1" dirty="0">
              <a:latin typeface="Sakkal Majalla" panose="02000000000000000000" pitchFamily="2" charset="-78"/>
              <a:cs typeface="Sakkal Majalla" panose="02000000000000000000" pitchFamily="2" charset="-78"/>
            </a:endParaRPr>
          </a:p>
          <a:p>
            <a:pPr marL="0" indent="0" algn="r" rtl="1">
              <a:buNone/>
            </a:pPr>
            <a:endParaRPr lang="ar-EG" sz="1200" b="0" i="0" dirty="0">
              <a:effectLst/>
              <a:latin typeface="Arimo"/>
            </a:endParaRPr>
          </a:p>
          <a:p>
            <a:pPr lvl="1" algn="r" fontAlgn="base"/>
            <a:endParaRPr lang="ar-AE" sz="12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fld id="{98C0CDE5-970C-4CC4-BF43-0DA127E73E82}" type="slidenum">
              <a:rPr lang="en-US" smtClean="0"/>
              <a:pPr/>
              <a:t>7</a:t>
            </a:fld>
            <a:endParaRPr lang="en-US" dirty="0"/>
          </a:p>
        </p:txBody>
      </p:sp>
      <p:sp>
        <p:nvSpPr>
          <p:cNvPr id="7" name="Date Placeholder 6"/>
          <p:cNvSpPr>
            <a:spLocks noGrp="1"/>
          </p:cNvSpPr>
          <p:nvPr>
            <p:ph type="dt" sz="half" idx="10"/>
          </p:nvPr>
        </p:nvSpPr>
        <p:spPr/>
        <p:txBody>
          <a:bodyPr/>
          <a:lstStyle/>
          <a:p>
            <a:fld id="{5B15B7AE-9453-41D7-AC83-A2E65FBBCAE4}" type="datetime3">
              <a:rPr lang="en-US" noProof="0" smtClean="0"/>
              <a:t>23 August 2020</a:t>
            </a:fld>
            <a:endParaRPr lang="en-US" noProof="0" dirty="0"/>
          </a:p>
        </p:txBody>
      </p:sp>
      <p:sp>
        <p:nvSpPr>
          <p:cNvPr id="12" name="Rectangle: Rounded Corners 11">
            <a:extLst>
              <a:ext uri="{FF2B5EF4-FFF2-40B4-BE49-F238E27FC236}">
                <a16:creationId xmlns:a16="http://schemas.microsoft.com/office/drawing/2014/main" id="{9EC8F5BB-81C1-47C9-8A7E-5B70BBC713E9}"/>
              </a:ext>
            </a:extLst>
          </p:cNvPr>
          <p:cNvSpPr/>
          <p:nvPr/>
        </p:nvSpPr>
        <p:spPr>
          <a:xfrm rot="694842">
            <a:off x="7182678" y="4343251"/>
            <a:ext cx="1997765" cy="860424"/>
          </a:xfrm>
          <a:prstGeom prst="roundRect">
            <a:avLst>
              <a:gd name="adj" fmla="val 3256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EG" sz="3600" dirty="0"/>
              <a:t>ماما</a:t>
            </a:r>
            <a:endParaRPr lang="en-US" sz="3600" dirty="0"/>
          </a:p>
        </p:txBody>
      </p:sp>
      <p:pic>
        <p:nvPicPr>
          <p:cNvPr id="8" name="Picture 4" descr="اوريغامي سهل للأطفال: كلب (وجه)">
            <a:extLst>
              <a:ext uri="{FF2B5EF4-FFF2-40B4-BE49-F238E27FC236}">
                <a16:creationId xmlns:a16="http://schemas.microsoft.com/office/drawing/2014/main" id="{B282FB9B-6B88-43A4-BCD9-5637604C0C32}"/>
              </a:ext>
            </a:extLst>
          </p:cNvPr>
          <p:cNvPicPr>
            <a:picLocks noGrp="1" noChangeAspect="1" noChangeArrowheads="1"/>
          </p:cNvPicPr>
          <p:nvPr>
            <p:ph type="pic" sz="quarter" idx="14"/>
          </p:nvPr>
        </p:nvPicPr>
        <p:blipFill rotWithShape="1">
          <a:blip r:embed="rId2">
            <a:extLst>
              <a:ext uri="{28A0092B-C50C-407E-A947-70E740481C1C}">
                <a14:useLocalDpi xmlns:a14="http://schemas.microsoft.com/office/drawing/2010/main" val="0"/>
              </a:ext>
            </a:extLst>
          </a:blip>
          <a:srcRect t="3679" b="3679"/>
          <a:stretch/>
        </p:blipFill>
        <p:spPr bwMode="auto">
          <a:xfrm rot="762906">
            <a:off x="6518322" y="305616"/>
            <a:ext cx="4496058" cy="5367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270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99026" y="287639"/>
            <a:ext cx="4685739" cy="832104"/>
          </a:xfrm>
        </p:spPr>
        <p:txBody>
          <a:bodyPr>
            <a:normAutofit/>
          </a:bodyPr>
          <a:lstStyle/>
          <a:p>
            <a:pPr algn="ctr"/>
            <a:r>
              <a:rPr lang="ar-EG" sz="1600" dirty="0">
                <a:latin typeface="Sakkal Majalla" panose="02000000000000000000" pitchFamily="2" charset="-78"/>
                <a:cs typeface="Sakkal Majalla" panose="02000000000000000000" pitchFamily="2" charset="-78"/>
              </a:rPr>
              <a:t>-ثني (طي) ورقه عند منتصفها مقلداً المعلم .</a:t>
            </a:r>
            <a:br>
              <a:rPr lang="ar-EG" sz="1600" dirty="0">
                <a:latin typeface="Sakkal Majalla" panose="02000000000000000000" pitchFamily="2" charset="-78"/>
                <a:cs typeface="Sakkal Majalla" panose="02000000000000000000" pitchFamily="2" charset="-78"/>
              </a:rPr>
            </a:br>
            <a:r>
              <a:rPr lang="ar-AE" sz="1600" dirty="0">
                <a:latin typeface="Sakkal Majalla" panose="02000000000000000000" pitchFamily="2" charset="-78"/>
                <a:cs typeface="Sakkal Majalla" panose="02000000000000000000" pitchFamily="2" charset="-78"/>
              </a:rPr>
              <a:t> </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4098" name="Picture 2" descr="أكثر من 50 حرفًا ورقية للأطفال لإلهام العقل الماكر والطفل المبدع في منزلك - Hike n Dip">
            <a:extLst>
              <a:ext uri="{FF2B5EF4-FFF2-40B4-BE49-F238E27FC236}">
                <a16:creationId xmlns:a16="http://schemas.microsoft.com/office/drawing/2014/main" id="{062E541E-4524-4204-B6CF-89850B2743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4195" y="1510744"/>
            <a:ext cx="2815400" cy="449580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4102" name="Picture 6" descr="فكرة حرفة ورق الدجاج الهندسي للأطفال.  استخدم القالب في المنزل أو قالب المعلم عند الصياغة مع مجموعة من الأطفال لإنشاء هذه الدجاجة الأم مع ثلاثة أطفال مدسوسين تحت جناحها.  هذه حرفة ممتعة لموضوع حيوانات المزرعة أو الربيع ، وهي رائعة للأطفال لتنمية المهارات الحركية الدقيقة من خلال القص واللصق #kidscrafts #papercraft #constructionpaper #chicken #farmanimals #spring #mothers">
            <a:extLst>
              <a:ext uri="{FF2B5EF4-FFF2-40B4-BE49-F238E27FC236}">
                <a16:creationId xmlns:a16="http://schemas.microsoft.com/office/drawing/2014/main" id="{C6C9F358-5C7E-4809-AC11-780AE9597B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9943" y="1510745"/>
            <a:ext cx="2825199" cy="44958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3" name="Picture 6" descr="Budete potřebovat jen papír a nůžky: 20+ asných nápadů na podzimní dekorace z papíru، které si děti zamilují!  |  بريما إلهام">
            <a:extLst>
              <a:ext uri="{FF2B5EF4-FFF2-40B4-BE49-F238E27FC236}">
                <a16:creationId xmlns:a16="http://schemas.microsoft.com/office/drawing/2014/main" id="{A6D63672-8D2A-4B9D-BAC6-2FD185810A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6858" y="1510744"/>
            <a:ext cx="2815400" cy="454901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1548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99026" y="287639"/>
            <a:ext cx="4685739" cy="832104"/>
          </a:xfrm>
        </p:spPr>
        <p:txBody>
          <a:bodyPr>
            <a:normAutofit/>
          </a:bodyPr>
          <a:lstStyle/>
          <a:p>
            <a:pPr algn="ctr"/>
            <a:r>
              <a:rPr lang="ar-EG" sz="1600" dirty="0">
                <a:latin typeface="Arial" panose="020B0604020202020204" pitchFamily="34" charset="0"/>
                <a:cs typeface="Sakkal Majalla" panose="02000000000000000000" pitchFamily="2" charset="-78"/>
              </a:rPr>
              <a:t>- -ثني (طي) ورقه عند منتصفها مقلداً المعلم</a:t>
            </a:r>
            <a:r>
              <a:rPr lang="ar-EG" sz="1600" dirty="0">
                <a:latin typeface="Sakkal Majalla" panose="02000000000000000000" pitchFamily="2" charset="-78"/>
                <a:cs typeface="Sakkal Majalla" panose="02000000000000000000" pitchFamily="2" charset="-78"/>
              </a:rPr>
              <a:t/>
            </a:r>
            <a:br>
              <a:rPr lang="ar-EG" sz="1600" dirty="0">
                <a:latin typeface="Sakkal Majalla" panose="02000000000000000000" pitchFamily="2" charset="-78"/>
                <a:cs typeface="Sakkal Majalla" panose="02000000000000000000" pitchFamily="2" charset="-78"/>
              </a:rPr>
            </a:br>
            <a:r>
              <a:rPr lang="ar-AE" sz="1600" dirty="0">
                <a:latin typeface="Sakkal Majalla" panose="02000000000000000000" pitchFamily="2" charset="-78"/>
                <a:cs typeface="Sakkal Majalla" panose="02000000000000000000" pitchFamily="2" charset="-78"/>
              </a:rPr>
              <a:t> </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2050" name="Picture 2" descr="Paper Boat by mart_m 9 steps instruction how to make paper boat. Eps 10 and Ai CS 3 included.">
            <a:extLst>
              <a:ext uri="{FF2B5EF4-FFF2-40B4-BE49-F238E27FC236}">
                <a16:creationId xmlns:a16="http://schemas.microsoft.com/office/drawing/2014/main" id="{D0E575C0-A945-4657-907C-06FD601142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8529" y="1696069"/>
            <a:ext cx="2792067" cy="346585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2052" name="Picture 4" descr="6 Fun Things For Teenage Girls to do When Bored - Corrupted Crafts">
            <a:extLst>
              <a:ext uri="{FF2B5EF4-FFF2-40B4-BE49-F238E27FC236}">
                <a16:creationId xmlns:a16="http://schemas.microsoft.com/office/drawing/2014/main" id="{FFD148C4-C160-4B9B-9FF2-61AF4CA99D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65385" y="1696071"/>
            <a:ext cx="2743200" cy="346585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2054" name="Picture 6" descr="Mike mike mike guess what day it is?! CRAFT DAYYYYY! That’s about as amped as I get for Wednesdays…but anyway, last week I saw these cute little monster bookmarks on Pinterest that made…">
            <a:extLst>
              <a:ext uri="{FF2B5EF4-FFF2-40B4-BE49-F238E27FC236}">
                <a16:creationId xmlns:a16="http://schemas.microsoft.com/office/drawing/2014/main" id="{42FABC2A-60BA-4973-836C-52FD9EF416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1674" y="1649273"/>
            <a:ext cx="2792067" cy="355945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04884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EED42B-3B47-45C2-9F50-0B4533C0F1E3}">
  <ds:schemaRefs>
    <ds:schemaRef ds:uri="http://schemas.microsoft.com/office/2006/documentManagement/types"/>
    <ds:schemaRef ds:uri="c1803469-1359-4921-b8b2-4aa11e6de6e4"/>
    <ds:schemaRef ds:uri="http://purl.org/dc/elements/1.1/"/>
    <ds:schemaRef ds:uri="0860e916-1933-4f54-bf75-902e7a9d18bb"/>
    <ds:schemaRef ds:uri="http://schemas.microsoft.com/office/infopath/2007/PartnerControls"/>
    <ds:schemaRef ds:uri="http://schemas.openxmlformats.org/package/2006/metadata/core-properties"/>
    <ds:schemaRef ds:uri="http://purl.org/dc/term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B1D1AD35-AF57-4B32-8A96-2853E34EF9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3546</TotalTime>
  <Words>1074</Words>
  <Application>Microsoft Office PowerPoint</Application>
  <PresentationFormat>Widescreen</PresentationFormat>
  <Paragraphs>167</Paragraphs>
  <Slides>12</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Aharoni</vt:lpstr>
      <vt:lpstr>Arial</vt:lpstr>
      <vt:lpstr>Arimo</vt:lpstr>
      <vt:lpstr>Calibri</vt:lpstr>
      <vt:lpstr>Calibri Light</vt:lpstr>
      <vt:lpstr>Franklin Gothic Book</vt:lpstr>
      <vt:lpstr>Sakkal Majalla</vt:lpstr>
      <vt:lpstr>Office Theme</vt:lpstr>
      <vt:lpstr>1_Office Theme</vt:lpstr>
      <vt:lpstr>- -ثني (طي) ورقه عند منتصفها مقلداً المعلم .</vt:lpstr>
      <vt:lpstr>PowerPoint Presentation</vt:lpstr>
      <vt:lpstr>PowerPoint Presentation</vt:lpstr>
      <vt:lpstr>PowerPoint Presentation</vt:lpstr>
      <vt:lpstr>PowerPoint Presentation</vt:lpstr>
      <vt:lpstr>PowerPoint Presentation</vt:lpstr>
      <vt:lpstr>-ثني (طي) ورقه عند منتصفها مقلداً المعلم .</vt:lpstr>
      <vt:lpstr>-ثني (طي) ورقه عند منتصفها مقلداً المعلم .  </vt:lpstr>
      <vt:lpstr>- -ثني (طي) ورقه عند منتصفها مقلداً المعلم  </vt:lpstr>
      <vt:lpstr>- -ثني (طي) ورقه عند منتصفها مقلداً المعلم  </vt:lpstr>
      <vt:lpstr>- - -ثني (طي) ورقه عند منتصفها مقلداً المعلم   </vt:lpstr>
      <vt:lpstr>- - -ثني (طي) ورقه عند منتصفها مقلداً المعلم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311</cp:revision>
  <dcterms:created xsi:type="dcterms:W3CDTF">2020-07-26T19:33:45Z</dcterms:created>
  <dcterms:modified xsi:type="dcterms:W3CDTF">2020-08-23T14:23:42Z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