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60" r:id="rId5"/>
  </p:sldMasterIdLst>
  <p:notesMasterIdLst>
    <p:notesMasterId r:id="rId19"/>
  </p:notesMasterIdLst>
  <p:sldIdLst>
    <p:sldId id="267" r:id="rId6"/>
    <p:sldId id="257" r:id="rId7"/>
    <p:sldId id="258" r:id="rId8"/>
    <p:sldId id="287" r:id="rId9"/>
    <p:sldId id="296" r:id="rId10"/>
    <p:sldId id="294" r:id="rId11"/>
    <p:sldId id="264" r:id="rId12"/>
    <p:sldId id="278" r:id="rId13"/>
    <p:sldId id="293" r:id="rId14"/>
    <p:sldId id="288" r:id="rId15"/>
    <p:sldId id="290" r:id="rId16"/>
    <p:sldId id="291" r:id="rId17"/>
    <p:sldId id="295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5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817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72371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87709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58720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93431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5696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5DDA-372B-43CF-86FE-C9B6645BBCC7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342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2F16D-244F-47C2-842A-9317BC736D29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88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787B-4AB8-4174-BC68-AD1479FF75F2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9668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796671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aphic 16">
            <a:extLst>
              <a:ext uri="{FF2B5EF4-FFF2-40B4-BE49-F238E27FC236}">
                <a16:creationId xmlns:a16="http://schemas.microsoft.com/office/drawing/2014/main" id="{AD638337-297E-49B3-AE0F-B36EC9D01661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2FA8DCE5-120B-4D39-B899-95EBEC388DEA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3F4B5D3-A813-434A-B7AA-8FEE19B9CF16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DFBA5C-859C-4C16-8ECF-9FCA37E77DD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442380"/>
            <a:ext cx="3913632" cy="80467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72000" bIns="72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BF8466-F90A-4774-B172-0061F1A79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A6D05-D16B-4603-A323-876374AD20C5}" type="datetime3">
              <a:rPr lang="en-US" noProof="0" smtClean="0"/>
              <a:t>23 August 2020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C76C28-113A-459C-BD12-125E112B1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51ADD0-1305-43DD-A03D-2FE3B5D0E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0" name="Graphic 23">
            <a:extLst>
              <a:ext uri="{FF2B5EF4-FFF2-40B4-BE49-F238E27FC236}">
                <a16:creationId xmlns:a16="http://schemas.microsoft.com/office/drawing/2014/main" id="{74E08599-4D6A-4CDA-9228-3DBD31E1E64D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Graphic 6">
            <a:extLst>
              <a:ext uri="{FF2B5EF4-FFF2-40B4-BE49-F238E27FC236}">
                <a16:creationId xmlns:a16="http://schemas.microsoft.com/office/drawing/2014/main" id="{548D0821-4E36-47CF-A7AC-8FB339F5F24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F708432B-D626-47BC-8C1E-E5F2ADCDCE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46111" y="974881"/>
            <a:ext cx="3933620" cy="734415"/>
          </a:xfrm>
        </p:spPr>
        <p:txBody>
          <a:bodyPr anchor="b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Text Layout 1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B8041375-FFF3-48A5-8985-52AD4D496A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8990" y="3392622"/>
            <a:ext cx="3913188" cy="2249488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 b="0"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grpSp>
        <p:nvGrpSpPr>
          <p:cNvPr id="19" name="Graphic 17">
            <a:extLst>
              <a:ext uri="{FF2B5EF4-FFF2-40B4-BE49-F238E27FC236}">
                <a16:creationId xmlns:a16="http://schemas.microsoft.com/office/drawing/2014/main" id="{1CF7F5A7-666B-4C97-8F1C-0930361F612E}"/>
              </a:ext>
            </a:extLst>
          </p:cNvPr>
          <p:cNvGrpSpPr/>
          <p:nvPr/>
        </p:nvGrpSpPr>
        <p:grpSpPr>
          <a:xfrm>
            <a:off x="5530724" y="0"/>
            <a:ext cx="6340653" cy="6429600"/>
            <a:chOff x="5530724" y="0"/>
            <a:chExt cx="6340653" cy="64296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E7BC95EC-0C9A-48BD-BC1E-AF1C1DA9C02C}"/>
                </a:ext>
              </a:extLst>
            </p:cNvPr>
            <p:cNvSpPr/>
            <p:nvPr/>
          </p:nvSpPr>
          <p:spPr>
            <a:xfrm>
              <a:off x="5518024" y="-12700"/>
              <a:ext cx="2287209" cy="5565543"/>
            </a:xfrm>
            <a:custGeom>
              <a:avLst/>
              <a:gdLst>
                <a:gd name="connsiteX0" fmla="*/ 1132162 w 2287209"/>
                <a:gd name="connsiteY0" fmla="*/ 5560454 h 5565543"/>
                <a:gd name="connsiteX1" fmla="*/ 2283391 w 2287209"/>
                <a:gd name="connsiteY1" fmla="*/ 12700 h 5565543"/>
                <a:gd name="connsiteX2" fmla="*/ 552736 w 2287209"/>
                <a:gd name="connsiteY2" fmla="*/ 12700 h 5565543"/>
                <a:gd name="connsiteX3" fmla="*/ 12700 w 2287209"/>
                <a:gd name="connsiteY3" fmla="*/ 5359688 h 5565543"/>
                <a:gd name="connsiteX4" fmla="*/ 1132162 w 2287209"/>
                <a:gd name="connsiteY4" fmla="*/ 5560454 h 5565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7209" h="5565543">
                  <a:moveTo>
                    <a:pt x="1132162" y="5560454"/>
                  </a:moveTo>
                  <a:lnTo>
                    <a:pt x="2283391" y="12700"/>
                  </a:lnTo>
                  <a:lnTo>
                    <a:pt x="552736" y="12700"/>
                  </a:lnTo>
                  <a:cubicBezTo>
                    <a:pt x="569255" y="560360"/>
                    <a:pt x="573067" y="2477804"/>
                    <a:pt x="12700" y="5359688"/>
                  </a:cubicBezTo>
                  <a:cubicBezTo>
                    <a:pt x="363406" y="5395267"/>
                    <a:pt x="1132162" y="5560454"/>
                    <a:pt x="1132162" y="5560454"/>
                  </a:cubicBezTo>
                  <a:close/>
                </a:path>
              </a:pathLst>
            </a:custGeom>
            <a:gradFill flip="none" rotWithShape="1">
              <a:gsLst>
                <a:gs pos="3000">
                  <a:schemeClr val="accent5">
                    <a:alpha val="6000"/>
                  </a:schemeClr>
                </a:gs>
                <a:gs pos="100000">
                  <a:schemeClr val="accent5">
                    <a:alpha val="50000"/>
                  </a:schemeClr>
                </a:gs>
              </a:gsLst>
              <a:lin ang="5880000" scaled="0"/>
              <a:tileRect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F5F80F8-FA23-4496-B401-E10D70AC21A8}"/>
                </a:ext>
              </a:extLst>
            </p:cNvPr>
            <p:cNvSpPr/>
            <p:nvPr/>
          </p:nvSpPr>
          <p:spPr>
            <a:xfrm>
              <a:off x="5537084" y="-12700"/>
              <a:ext cx="6340653" cy="6455013"/>
            </a:xfrm>
            <a:custGeom>
              <a:avLst/>
              <a:gdLst>
                <a:gd name="connsiteX0" fmla="*/ 5080140 w 6340653"/>
                <a:gd name="connsiteY0" fmla="*/ 6446112 h 6455013"/>
                <a:gd name="connsiteX1" fmla="*/ 6334294 w 6340653"/>
                <a:gd name="connsiteY1" fmla="*/ 545112 h 6455013"/>
                <a:gd name="connsiteX2" fmla="*/ 3831070 w 6340653"/>
                <a:gd name="connsiteY2" fmla="*/ 12700 h 6455013"/>
                <a:gd name="connsiteX3" fmla="*/ 1151222 w 6340653"/>
                <a:gd name="connsiteY3" fmla="*/ 12700 h 6455013"/>
                <a:gd name="connsiteX4" fmla="*/ 12700 w 6340653"/>
                <a:gd name="connsiteY4" fmla="*/ 5369854 h 6455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40653" h="6455013">
                  <a:moveTo>
                    <a:pt x="5080140" y="6446112"/>
                  </a:moveTo>
                  <a:lnTo>
                    <a:pt x="6334294" y="545112"/>
                  </a:lnTo>
                  <a:lnTo>
                    <a:pt x="3831070" y="12700"/>
                  </a:lnTo>
                  <a:lnTo>
                    <a:pt x="1151222" y="12700"/>
                  </a:lnTo>
                  <a:lnTo>
                    <a:pt x="12700" y="536985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0" scaled="1"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5F2E539-DDA4-47DC-A929-17C7DB4D8C88}"/>
                </a:ext>
              </a:extLst>
            </p:cNvPr>
            <p:cNvSpPr/>
            <p:nvPr/>
          </p:nvSpPr>
          <p:spPr>
            <a:xfrm>
              <a:off x="5830609" y="-12700"/>
              <a:ext cx="5756144" cy="6150052"/>
            </a:xfrm>
            <a:custGeom>
              <a:avLst/>
              <a:gdLst>
                <a:gd name="connsiteX0" fmla="*/ 5715476 w 5756143"/>
                <a:gd name="connsiteY0" fmla="*/ 764938 h 6150052"/>
                <a:gd name="connsiteX1" fmla="*/ 4579496 w 5756143"/>
                <a:gd name="connsiteY1" fmla="*/ 6113197 h 6150052"/>
                <a:gd name="connsiteX2" fmla="*/ 43196 w 5756143"/>
                <a:gd name="connsiteY2" fmla="*/ 5150027 h 6150052"/>
                <a:gd name="connsiteX3" fmla="*/ 1134704 w 5756143"/>
                <a:gd name="connsiteY3" fmla="*/ 12700 h 6150052"/>
                <a:gd name="connsiteX4" fmla="*/ 1109290 w 5756143"/>
                <a:gd name="connsiteY4" fmla="*/ 12700 h 6150052"/>
                <a:gd name="connsiteX5" fmla="*/ 12700 w 5756143"/>
                <a:gd name="connsiteY5" fmla="*/ 5169087 h 6150052"/>
                <a:gd name="connsiteX6" fmla="*/ 4598556 w 5756143"/>
                <a:gd name="connsiteY6" fmla="*/ 6143693 h 6150052"/>
                <a:gd name="connsiteX7" fmla="*/ 5743431 w 5756143"/>
                <a:gd name="connsiteY7" fmla="*/ 757314 h 6150052"/>
                <a:gd name="connsiteX8" fmla="*/ 5745972 w 5756143"/>
                <a:gd name="connsiteY8" fmla="*/ 744607 h 6150052"/>
                <a:gd name="connsiteX9" fmla="*/ 2299910 w 5756143"/>
                <a:gd name="connsiteY9" fmla="*/ 12700 h 6150052"/>
                <a:gd name="connsiteX10" fmla="*/ 2177925 w 5756143"/>
                <a:gd name="connsiteY10" fmla="*/ 12700 h 6150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756143" h="6150052">
                  <a:moveTo>
                    <a:pt x="5715476" y="764938"/>
                  </a:moveTo>
                  <a:lnTo>
                    <a:pt x="4579496" y="6113197"/>
                  </a:lnTo>
                  <a:lnTo>
                    <a:pt x="43196" y="5150027"/>
                  </a:lnTo>
                  <a:lnTo>
                    <a:pt x="1134704" y="12700"/>
                  </a:lnTo>
                  <a:lnTo>
                    <a:pt x="1109290" y="12700"/>
                  </a:lnTo>
                  <a:lnTo>
                    <a:pt x="12700" y="5169087"/>
                  </a:lnTo>
                  <a:lnTo>
                    <a:pt x="4598556" y="6143693"/>
                  </a:lnTo>
                  <a:lnTo>
                    <a:pt x="5743431" y="757314"/>
                  </a:lnTo>
                  <a:lnTo>
                    <a:pt x="5745972" y="744607"/>
                  </a:lnTo>
                  <a:lnTo>
                    <a:pt x="2299910" y="12700"/>
                  </a:lnTo>
                  <a:lnTo>
                    <a:pt x="2177925" y="12700"/>
                  </a:lnTo>
                  <a:close/>
                </a:path>
              </a:pathLst>
            </a:custGeom>
            <a:solidFill>
              <a:schemeClr val="bg1"/>
            </a:soli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76641E2E-882B-485E-AD7C-2BC054BEA52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 rot="720000">
            <a:off x="6384187" y="209524"/>
            <a:ext cx="4647699" cy="5472101"/>
          </a:xfrm>
          <a:custGeom>
            <a:avLst/>
            <a:gdLst>
              <a:gd name="connsiteX0" fmla="*/ 0 w 4643879"/>
              <a:gd name="connsiteY0" fmla="*/ 5462044 h 5462044"/>
              <a:gd name="connsiteX1" fmla="*/ 1160970 w 4643879"/>
              <a:gd name="connsiteY1" fmla="*/ 0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6146 w 4643879"/>
              <a:gd name="connsiteY2" fmla="*/ 8068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4634592 w 4643879"/>
              <a:gd name="connsiteY4" fmla="*/ 5460922 h 5462044"/>
              <a:gd name="connsiteX5" fmla="*/ 0 w 4643879"/>
              <a:gd name="connsiteY5" fmla="*/ 5462044 h 546204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72101 h 5472101"/>
              <a:gd name="connsiteX1" fmla="*/ 8345 w 4647218"/>
              <a:gd name="connsiteY1" fmla="*/ 21518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0 w 4647218"/>
              <a:gd name="connsiteY0" fmla="*/ 5472101 h 5472101"/>
              <a:gd name="connsiteX1" fmla="*/ 5908 w 4647218"/>
              <a:gd name="connsiteY1" fmla="*/ 22456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38412 w 4647699"/>
              <a:gd name="connsiteY4" fmla="*/ 5465839 h 5472101"/>
              <a:gd name="connsiteX5" fmla="*/ 481 w 4647699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43537 w 4647699"/>
              <a:gd name="connsiteY4" fmla="*/ 5464749 h 5472101"/>
              <a:gd name="connsiteX5" fmla="*/ 481 w 4647699"/>
              <a:gd name="connsiteY5" fmla="*/ 5472101 h 5472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7699" h="5472101">
                <a:moveTo>
                  <a:pt x="481" y="5472101"/>
                </a:moveTo>
                <a:cubicBezTo>
                  <a:pt x="4478" y="3656033"/>
                  <a:pt x="-2747" y="2037289"/>
                  <a:pt x="1250" y="221221"/>
                </a:cubicBezTo>
                <a:lnTo>
                  <a:pt x="1049359" y="0"/>
                </a:lnTo>
                <a:lnTo>
                  <a:pt x="4647699" y="4917"/>
                </a:lnTo>
                <a:cubicBezTo>
                  <a:pt x="4644603" y="1825224"/>
                  <a:pt x="4646633" y="3644442"/>
                  <a:pt x="4643537" y="5464749"/>
                </a:cubicBezTo>
                <a:lnTo>
                  <a:pt x="481" y="5472101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5114522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078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21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975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23 August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916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23 August 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879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23 August 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63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998D2-4126-411A-8949-6F4D826F56A2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9487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23 August 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055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23 August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3784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23 August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978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189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0510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56957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5BA1-66C5-4C23-B9BA-F1EDD450FA3F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97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4428-25CE-497A-9941-367C16ECCEA0}" type="datetime3">
              <a:rPr lang="en-US" smtClean="0"/>
              <a:t>23 August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57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3F8D-8F5F-4D98-B67F-54B571C7FB47}" type="datetime3">
              <a:rPr lang="en-US" smtClean="0"/>
              <a:t>23 August 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863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29FF-CCF6-46F0-B460-CA0EFD3579DE}" type="datetime3">
              <a:rPr lang="en-US" smtClean="0"/>
              <a:t>23 August 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90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E4715-3104-467E-A5F5-3DDF7E4FA2A3}" type="datetime3">
              <a:rPr lang="en-US" smtClean="0"/>
              <a:t>23 August 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898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3F583-97E1-40F8-841A-DA31DC16C36F}" type="datetime3">
              <a:rPr lang="en-US" smtClean="0"/>
              <a:t>23 August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189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A5538-93A8-4427-B2D0-69F246BC64D3}" type="datetime3">
              <a:rPr lang="en-US" smtClean="0"/>
              <a:t>23 August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30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487B0-7C3C-4749-A2B6-DB540BDFBDD3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963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3" r:id="rId12"/>
    <p:sldLayoutId id="2147483676" r:id="rId13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1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2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27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30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vingalongsidewildlife.com/2012_09_01_archive.html" TargetMode="External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2LaIBgvzIRY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0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2LaIBgvzIRY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0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17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 descr="Kids on Desk Looking at Notebook">
            <a:extLst>
              <a:ext uri="{FF2B5EF4-FFF2-40B4-BE49-F238E27FC236}">
                <a16:creationId xmlns:a16="http://schemas.microsoft.com/office/drawing/2014/main" id="{F1EACC03-9DC7-4C77-9BAE-11CBF767B58D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/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840000">
            <a:off x="7315459" y="2608024"/>
            <a:ext cx="4851352" cy="1827069"/>
          </a:xfrm>
        </p:spPr>
        <p:txBody>
          <a:bodyPr>
            <a:normAutofit/>
          </a:bodyPr>
          <a:lstStyle/>
          <a:p>
            <a:pPr algn="ctr" rtl="1"/>
            <a:r>
              <a:rPr lang="ar-EG" sz="2800" dirty="0">
                <a:latin typeface="Arial" panose="020B0604020202020204" pitchFamily="34" charset="0"/>
                <a:cs typeface="Sakkal Majalla" panose="02000000000000000000" pitchFamily="2" charset="-78"/>
              </a:rPr>
              <a:t>- حل المتاهات المعقدة</a:t>
            </a:r>
            <a:endParaRPr lang="ru-RU" sz="2800" dirty="0">
              <a:latin typeface="Arial" panose="020B0604020202020204" pitchFamily="34" charset="0"/>
              <a:cs typeface="Sakkal Majalla" panose="020000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CFF"/>
              </a:clrFrom>
              <a:clrTo>
                <a:srgbClr val="FFFC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98864">
            <a:off x="9695101" y="503793"/>
            <a:ext cx="1124804" cy="97121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 rot="557694">
            <a:off x="8672097" y="5266975"/>
            <a:ext cx="22445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AE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مقدم الهدف:</a:t>
            </a:r>
            <a:r>
              <a:rPr lang="ar-EG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وفاء بخيت بولس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35287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9026" y="287639"/>
            <a:ext cx="4685739" cy="832104"/>
          </a:xfrm>
        </p:spPr>
        <p:txBody>
          <a:bodyPr anchor="b">
            <a:normAutofit/>
          </a:bodyPr>
          <a:lstStyle/>
          <a:p>
            <a:pPr algn="ctr"/>
            <a:r>
              <a:rPr lang="ar-EG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نشاط فنى عمل سيارات للسير فى المتاهات .</a:t>
            </a:r>
            <a:br>
              <a:rPr lang="ar-EG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AE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098" name="Picture 2" descr="J.OSSORIO PAPERCRAFT: Papercraft recortable de un autobús de escuela ama...">
            <a:extLst>
              <a:ext uri="{FF2B5EF4-FFF2-40B4-BE49-F238E27FC236}">
                <a16:creationId xmlns:a16="http://schemas.microsoft.com/office/drawing/2014/main" id="{3C445A12-7EF2-4D75-816B-B96D66FF6E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6460" y="1594401"/>
            <a:ext cx="2247900" cy="391850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 ">
            <a:extLst>
              <a:ext uri="{FF2B5EF4-FFF2-40B4-BE49-F238E27FC236}">
                <a16:creationId xmlns:a16="http://schemas.microsoft.com/office/drawing/2014/main" id="{46F3AAD6-A254-4F46-8150-606AD7FBC0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5111" y="1594400"/>
            <a:ext cx="2247900" cy="391850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DIY trucks from diaper boxes - how fun for tots!">
            <a:extLst>
              <a:ext uri="{FF2B5EF4-FFF2-40B4-BE49-F238E27FC236}">
                <a16:creationId xmlns:a16="http://schemas.microsoft.com/office/drawing/2014/main" id="{D4229ADD-4C3A-4269-9019-FC780FCCE3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7809" y="1594402"/>
            <a:ext cx="2541933" cy="391850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80322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9026" y="287639"/>
            <a:ext cx="4685739" cy="832104"/>
          </a:xfrm>
        </p:spPr>
        <p:txBody>
          <a:bodyPr>
            <a:normAutofit/>
          </a:bodyPr>
          <a:lstStyle/>
          <a:p>
            <a:pPr algn="ctr"/>
            <a:r>
              <a:rPr lang="ar-EG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- حل المتاهات المعقدة</a:t>
            </a:r>
            <a:br>
              <a:rPr lang="ar-EG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AE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074" name="Picture 2" descr=" ">
            <a:extLst>
              <a:ext uri="{FF2B5EF4-FFF2-40B4-BE49-F238E27FC236}">
                <a16:creationId xmlns:a16="http://schemas.microsoft.com/office/drawing/2014/main" id="{AF7F2886-DD52-4E87-A260-3BC296F1C0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3027" y="1514473"/>
            <a:ext cx="4518990" cy="4250221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ayvanlar Eğlenceli Çizgi Çalışmaları | En Güzel Labirent Etkinlikleri">
            <a:extLst>
              <a:ext uri="{FF2B5EF4-FFF2-40B4-BE49-F238E27FC236}">
                <a16:creationId xmlns:a16="http://schemas.microsoft.com/office/drawing/2014/main" id="{7E5DE28E-76E3-4EA3-B2E2-17FCF41D79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7304" y="1514474"/>
            <a:ext cx="4227445" cy="4250221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04884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9026" y="287639"/>
            <a:ext cx="4685739" cy="832104"/>
          </a:xfrm>
        </p:spPr>
        <p:txBody>
          <a:bodyPr>
            <a:normAutofit/>
          </a:bodyPr>
          <a:lstStyle/>
          <a:p>
            <a:pPr algn="ctr"/>
            <a:r>
              <a:rPr lang="ar-EG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- حل المتاهات المعقدة</a:t>
            </a:r>
            <a:br>
              <a:rPr lang="ar-EG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AE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050" name="Picture 2" descr=" ">
            <a:extLst>
              <a:ext uri="{FF2B5EF4-FFF2-40B4-BE49-F238E27FC236}">
                <a16:creationId xmlns:a16="http://schemas.microsoft.com/office/drawing/2014/main" id="{C976BAEB-5B6E-41DF-8FB3-E149030DB1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7257" y="1417981"/>
            <a:ext cx="2994990" cy="453712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Plansa educativa labirint 4">
            <a:extLst>
              <a:ext uri="{FF2B5EF4-FFF2-40B4-BE49-F238E27FC236}">
                <a16:creationId xmlns:a16="http://schemas.microsoft.com/office/drawing/2014/main" id="{4ED1D3AD-CCBB-4B9F-91D3-83F3F0B493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3096" y="1417981"/>
            <a:ext cx="2411893" cy="453712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سهلها تسهل على قولتهم ولدي مستانس عالمغناطيس وكل مره احاول اطلع فكره حلوه تخليه يستخدمه بطريقه غير">
            <a:extLst>
              <a:ext uri="{FF2B5EF4-FFF2-40B4-BE49-F238E27FC236}">
                <a16:creationId xmlns:a16="http://schemas.microsoft.com/office/drawing/2014/main" id="{BFFAD312-A88E-4606-BF66-3C2AD2BB34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6129" y="1417981"/>
            <a:ext cx="3482837" cy="453712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2274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9026" y="287639"/>
            <a:ext cx="4685739" cy="832104"/>
          </a:xfrm>
        </p:spPr>
        <p:txBody>
          <a:bodyPr>
            <a:normAutofit/>
          </a:bodyPr>
          <a:lstStyle/>
          <a:p>
            <a:pPr algn="ctr"/>
            <a:r>
              <a:rPr lang="ar-EG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- حل المتاهات المعقدة</a:t>
            </a:r>
            <a:br>
              <a:rPr lang="ar-EG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AE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أوراق عمل قابلة للطباعة للأطفال متاهات 9">
            <a:extLst>
              <a:ext uri="{FF2B5EF4-FFF2-40B4-BE49-F238E27FC236}">
                <a16:creationId xmlns:a16="http://schemas.microsoft.com/office/drawing/2014/main" id="{CF401A46-E1C3-4A5C-87A4-3007BA8C80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2049" y="1219200"/>
            <a:ext cx="3164785" cy="50093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 ">
            <a:extLst>
              <a:ext uri="{FF2B5EF4-FFF2-40B4-BE49-F238E27FC236}">
                <a16:creationId xmlns:a16="http://schemas.microsoft.com/office/drawing/2014/main" id="{F8A3280B-D960-41AD-8759-F57C876EA82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252"/>
          <a:stretch/>
        </p:blipFill>
        <p:spPr bwMode="auto">
          <a:xfrm>
            <a:off x="1333498" y="1219200"/>
            <a:ext cx="3530050" cy="50093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كتاب أنشطة سوبر لطيف للفتيات #Mazes #WordSearch #Coloring #Dot to Dot والمزيد الآن على Amazon">
            <a:extLst>
              <a:ext uri="{FF2B5EF4-FFF2-40B4-BE49-F238E27FC236}">
                <a16:creationId xmlns:a16="http://schemas.microsoft.com/office/drawing/2014/main" id="{37B30D4F-92DD-4B14-98EB-328FA9EF5AE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440"/>
          <a:stretch/>
        </p:blipFill>
        <p:spPr bwMode="auto">
          <a:xfrm>
            <a:off x="8384765" y="1219199"/>
            <a:ext cx="2743200" cy="50093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1369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6673686"/>
              </p:ext>
            </p:extLst>
          </p:nvPr>
        </p:nvGraphicFramePr>
        <p:xfrm>
          <a:off x="154004" y="220749"/>
          <a:ext cx="11906451" cy="651217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2894627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12996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2492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 </a:t>
                      </a: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أ. جمعه شعيب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</a:t>
                      </a:r>
                      <a:r>
                        <a:rPr lang="ar-EG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وفاء بخيت بولس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ar-EG" sz="120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حل </a:t>
                      </a:r>
                      <a:r>
                        <a:rPr lang="ar-EG" sz="12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المتاهات </a:t>
                      </a:r>
                      <a:r>
                        <a:rPr lang="ar-EG" sz="120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المعقدة</a:t>
                      </a:r>
                      <a:endParaRPr lang="en-US" sz="1200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171450" marR="0" lvl="0" indent="-17145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ar-AE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رقم الهدف :(</a:t>
                      </a:r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1138</a:t>
                      </a:r>
                      <a:r>
                        <a:rPr lang="ar-AE" sz="1200" b="1" i="0" u="none" strike="noStrike" baseline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)</a:t>
                      </a:r>
                      <a:r>
                        <a:rPr lang="ar-AE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</a:t>
                      </a:r>
                    </a:p>
                    <a:p>
                      <a:pPr marL="171450" marR="0" lvl="0" indent="-17145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ar-AE" sz="12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العمرية:</a:t>
                      </a:r>
                      <a:r>
                        <a:rPr lang="ar-EG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10-11 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الشدة: متوسطة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الاعاقة الذهنية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5568603">
                <a:tc gridSpan="3">
                  <a:txBody>
                    <a:bodyPr/>
                    <a:lstStyle/>
                    <a:p>
                      <a:pPr algn="r" rtl="1"/>
                      <a:r>
                        <a:rPr lang="ar-AE" sz="12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درس </a:t>
                      </a:r>
                      <a:r>
                        <a:rPr lang="ar-EG" sz="12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المتاهات المعقدة.</a:t>
                      </a:r>
                    </a:p>
                    <a:p>
                      <a:pPr algn="r" rtl="1"/>
                      <a:r>
                        <a:rPr lang="ar-EG" sz="12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قصة: الارنب العنيد .</a:t>
                      </a:r>
                    </a:p>
                    <a:p>
                      <a:pPr algn="r"/>
                      <a:r>
                        <a:rPr lang="ar-EG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كان هناك أرنبا صغيرًا ، أصغر فرد فى عائلتة الكبيرة. كان منزله في غابة قديمة ، حيث كانت الأشجار عالية جدًا ، ونمت الأزهار البرية بكثرة. أعطته والدته أن يفهم أنه لا يجب أن يبتعد عنها ، لئلا يضيع ، ولا يتمكن من العثور عليها.</a:t>
                      </a:r>
                    </a:p>
                    <a:p>
                      <a:pPr algn="r"/>
                      <a:r>
                        <a:rPr lang="ar-EG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لكن الأرنب كان عنيدًا. كان يعتقد أن والدته كانت حذرة للغاية ؛ وهكذا ، ذات يوم ، عندما لم يكن أحد يراقبه ، انزلق بعيدًا عنها ، وجلس وسط العشب ، تحت شجرة زان عالية.</a:t>
                      </a:r>
                    </a:p>
                    <a:p>
                      <a:pPr algn="r"/>
                      <a:r>
                        <a:rPr lang="ar-EG" sz="12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/>
                      </a:r>
                      <a:br>
                        <a:rPr lang="ar-EG" sz="12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</a:br>
                      <a:r>
                        <a:rPr lang="ar-EG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وأخذت  والدته تناديه ، لكنه لم ينتبه إلى صوتها. كان يومًا صيفيًا دافئًا ، ونام. وسرعان ما أذهله صوت نباح الكلاب. استيقظ ، آه ، كم كان خائفًا!</a:t>
                      </a:r>
                      <a:br>
                        <a:rPr lang="ar-EG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r>
                        <a:rPr lang="ar-EG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لحسن الحظ بالنسبة له ، لم تأت الكلاب حيث كان رابضًا ؛ لأن أسيادهم كانوا يصطادون الطيور لا الأرانب. اعتقد باني أن أفضل شيء يمكنه فعله الآن هو العودة إلى والدته  وأخواته بأسرع ما يمكن.</a:t>
                      </a:r>
                      <a:br>
                        <a:rPr lang="ar-EG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r>
                        <a:rPr lang="ar-EG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لكن لم يكن من السهل العثور عليهم مرة أخرى. ما إن دخل في الطريق المفتوح حتى شاهدته مجموعة من الأولاد ؛ وفي الحال كان من أيديهم وابل من الحجارة. لحسن الحظ لم يصب بالحجارة.</a:t>
                      </a:r>
                    </a:p>
                    <a:p>
                      <a:pPr algn="r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EG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لكنه لم يقطع خطوات أبعد عندما أطلق رجل مسلح النار عليه. لحسن الحظ أخطأ الرجل هدفه ، وذهبت الطلقة إلى بعض الشجيرات</a:t>
                      </a: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EG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بعد أن نجا من هذا الخطر الجديد ، قفز الأرنب بسرعة فوق العشب العالي ، حتى وصل إلى جذع شجرة ساقط. هنا كان يأمل أن يجد والدته ؛ لكن آه! لم يكن هناك أي أثر يمكن رؤيته. جاء الليل. وكان على الأرنب المسكين الاستلقاء وحده والذهاب للنوم.</a:t>
                      </a:r>
                      <a:r>
                        <a:rPr lang="ar-EG" sz="12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/>
                      </a:r>
                      <a:br>
                        <a:rPr lang="ar-EG" sz="12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</a:br>
                      <a:r>
                        <a:rPr lang="ar-EG" sz="12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لكن </a:t>
                      </a:r>
                      <a:r>
                        <a:rPr lang="ar-EG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أمطرت بغزارة في صباح اليوم التالي. وتسلل الأرنب إلى جذع الشجرة الأجوف ، حيث يمكنه الدفء والجفاف. ولكن قبل الظهر طلعت الشمس بشكل جميل. وكان الأرنب الصغير جائعًا جدًا ونفد.</a:t>
                      </a:r>
                      <a:r>
                        <a:rPr lang="ar-EG" sz="12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/>
                      </a:r>
                      <a:br>
                        <a:rPr lang="ar-EG" sz="12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</a:br>
                      <a:r>
                        <a:rPr lang="ar-EG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أول ما رآه هو والدته وبقية أفراد الأسرة يتناولون العشاء. أوه ، كم كان سعيدا! لم تأنبه والدته ، بل أعطته الكثير ليأكل ؛ وقرر أنه لن يهرب مرة أخرى من أمه 0</a:t>
                      </a: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en-US" sz="12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01CF-05FC-40DD-9306-5E37CEF60A8F}" type="datetime3">
              <a:rPr lang="en-US" smtClean="0"/>
              <a:t>23 August 2020</a:t>
            </a:fld>
            <a:endParaRPr lang="en-GB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48C0F2F-46A7-4F51-B39F-6B38ACFC5B90}"/>
              </a:ext>
            </a:extLst>
          </p:cNvPr>
          <p:cNvSpPr txBox="1"/>
          <p:nvPr/>
        </p:nvSpPr>
        <p:spPr>
          <a:xfrm rot="399397">
            <a:off x="6875724" y="5569751"/>
            <a:ext cx="10904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hlinkClick r:id="rId3" tooltip="http://www.livingalongsidewildlife.com/2012_09_01_archive.html"/>
              </a:rPr>
              <a:t>This Photo</a:t>
            </a:r>
            <a:r>
              <a:rPr lang="en-US" sz="900" dirty="0"/>
              <a:t> by Unknown Author is licensed under CC BY-NC-ND</a:t>
            </a:r>
          </a:p>
        </p:txBody>
      </p:sp>
      <p:pic>
        <p:nvPicPr>
          <p:cNvPr id="4" name="Picture 8">
            <a:extLst>
              <a:ext uri="{FF2B5EF4-FFF2-40B4-BE49-F238E27FC236}">
                <a16:creationId xmlns:a16="http://schemas.microsoft.com/office/drawing/2014/main" id="{674D7470-F45F-4756-AE10-1D3446AE2B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4447" y="3895683"/>
            <a:ext cx="2569873" cy="264322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id="{3296EF43-3B9A-417D-AC2F-254CD8A92A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0555" y="3895681"/>
            <a:ext cx="2335549" cy="264322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>
            <a:extLst>
              <a:ext uri="{FF2B5EF4-FFF2-40B4-BE49-F238E27FC236}">
                <a16:creationId xmlns:a16="http://schemas.microsoft.com/office/drawing/2014/main" id="{5EB2570E-B6CA-4F67-AC57-7E6EAE14C7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2395" y="3895681"/>
            <a:ext cx="2226415" cy="26432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>
            <a:extLst>
              <a:ext uri="{FF2B5EF4-FFF2-40B4-BE49-F238E27FC236}">
                <a16:creationId xmlns:a16="http://schemas.microsoft.com/office/drawing/2014/main" id="{970BDEF9-9AE7-4FC4-8732-4A8503328F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439" y="3895683"/>
            <a:ext cx="2689773" cy="264322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3815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9064107"/>
              </p:ext>
            </p:extLst>
          </p:nvPr>
        </p:nvGraphicFramePr>
        <p:xfrm>
          <a:off x="371061" y="245889"/>
          <a:ext cx="11589108" cy="64778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4294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96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876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1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 حل المتاهات المعقدة</a:t>
                      </a:r>
                      <a:endParaRPr lang="ar-AE" sz="11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810">
                <a:tc>
                  <a:txBody>
                    <a:bodyPr/>
                    <a:lstStyle/>
                    <a:p>
                      <a:pPr algn="r" rtl="1"/>
                      <a:r>
                        <a:rPr lang="ar-SA" sz="11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1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1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0228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100" b="1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 ستراتيجيات التعليم:</a:t>
                      </a: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/>
                      </a:r>
                      <a:b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r>
                        <a:rPr lang="ar-EG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اهمية  نشاط حل المتاهة .</a:t>
                      </a:r>
                    </a:p>
                    <a:p>
                      <a:pPr algn="r"/>
                      <a:r>
                        <a:rPr lang="ar-EG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 التدريب على مهارة حل المشكلات:</a:t>
                      </a:r>
                      <a:endParaRPr lang="ar-EG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EG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)تساعد المتاهة الطفل على إعمال العمليات التنفيذية في المخ 0</a:t>
                      </a: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Executive Functioning )  </a:t>
                      </a:r>
                      <a:r>
                        <a:rPr lang="ar-EG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مثل التخطيط و العصف الذهني للعديد من الاستراتيجيات المختلفة لحل نفس المشكلة مثل حل المتاهة من البداية إلى النهاية او العكس.</a:t>
                      </a:r>
                    </a:p>
                    <a:p>
                      <a:pPr algn="r"/>
                      <a:r>
                        <a:rPr lang="ar-EG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 تدريب و تقوية العضلات الدقيقة:</a:t>
                      </a:r>
                      <a:endParaRPr lang="ar-EG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EG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و ذلك لأن المتاهة تحتاج لتحكم و دقة في استخدام القلم و الإمساك به أثناء رسم الطريق داخل المتاهة دون لمس الخط الخارجي أو الخروج عنه. و يمكنك متابعة تقدم طفلك في تحكمه من خلال قلة اخطائه مع الوقت في الخروج عن الطريق المحدد.</a:t>
                      </a:r>
                    </a:p>
                    <a:p>
                      <a:pPr algn="r"/>
                      <a:r>
                        <a:rPr lang="ar-EG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و هذه المهارة تساعده لاحقا في المهارات الكتابية في كتابة الحروف و غيرها و التحكم في شكل الخط.</a:t>
                      </a:r>
                      <a:endParaRPr lang="ar-EG" sz="1200" b="0" i="0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EG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3- تنمية المهارات البصرية:</a:t>
                      </a:r>
                      <a:endParaRPr lang="ar-EG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EG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يحتاج الطفل أثناء حله للمتاهة لعمل مسح بصري لصورة المتاهة كاملة بعينيه حتى يستطيع إيجاد الحل و الطريق الصحيح. </a:t>
                      </a:r>
                    </a:p>
                    <a:p>
                      <a:pPr algn="r"/>
                      <a:r>
                        <a:rPr lang="ar-EG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و هذه المهارة تساعده لاحقا في القراءة و الكتابة عند تحريك عينيه على الورقة من اليمين إلى اليسار أو العكس.</a:t>
                      </a:r>
                      <a:endParaRPr lang="ar-EG" sz="1200" b="0" i="0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EG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4- الثقة بالنفس:</a:t>
                      </a:r>
                      <a:endParaRPr lang="ar-EG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EG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عندما يقوم الطفل بحل المتاهة فهو يرى نجاحه و تزيد ثقته بنفسه، لذلك يجب التدرج معه بتقديم أبسط أنواع المتهات حتى يرى نجاحا سريعا يشجعه على الإكمال في المستويات الأعلى بالتدريج.</a:t>
                      </a: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المقدمة 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endParaRPr lang="ar-EG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Rounded Rectangle 1"/>
          <p:cNvSpPr/>
          <p:nvPr/>
        </p:nvSpPr>
        <p:spPr>
          <a:xfrm>
            <a:off x="6997148" y="5929922"/>
            <a:ext cx="3712704" cy="60148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275443" y="6164779"/>
            <a:ext cx="3360841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  <a:hlinkClick r:id="rId3"/>
              </a:rPr>
              <a:t>https://www.youtube.com/watch?v=2LaIBgvzIRY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23 August 2020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3</a:t>
            </a:fld>
            <a:endParaRPr lang="en-GB"/>
          </a:p>
        </p:txBody>
      </p:sp>
      <p:pic>
        <p:nvPicPr>
          <p:cNvPr id="4" name="Picture 10" descr="11">
            <a:extLst>
              <a:ext uri="{FF2B5EF4-FFF2-40B4-BE49-F238E27FC236}">
                <a16:creationId xmlns:a16="http://schemas.microsoft.com/office/drawing/2014/main" id="{636FE67D-90B8-4188-A2C1-A5CA94BFB1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582" y="3710609"/>
            <a:ext cx="3637039" cy="28840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eğlenceli resimlerle labirent etkinlikleri (10)">
            <a:extLst>
              <a:ext uri="{FF2B5EF4-FFF2-40B4-BE49-F238E27FC236}">
                <a16:creationId xmlns:a16="http://schemas.microsoft.com/office/drawing/2014/main" id="{61EF3C65-26E5-4BF0-B8CE-D0B04DF4FB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4190" y="3710609"/>
            <a:ext cx="2570923" cy="28840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964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6508008"/>
              </p:ext>
            </p:extLst>
          </p:nvPr>
        </p:nvGraphicFramePr>
        <p:xfrm>
          <a:off x="225287" y="201391"/>
          <a:ext cx="11755944" cy="63319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884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74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968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- حل المتاهات المعقدة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703">
                <a:tc>
                  <a:txBody>
                    <a:bodyPr/>
                    <a:lstStyle/>
                    <a:p>
                      <a:pPr algn="r" rtl="1"/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59261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EG" sz="1600" b="0" i="0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الدرس:</a:t>
                      </a:r>
                      <a:endParaRPr lang="ar-SA" sz="1600" b="0" i="0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EG" sz="1400" b="0" i="0" u="non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أنشطة  تحفيزية تساعد و تدعم مهارات الطفل لحل المتاهات:</a:t>
                      </a:r>
                      <a:endParaRPr lang="en-US" sz="1400" b="0" i="0" u="none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EG" sz="1200" b="1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عمل أشكال بخطوط متقطعة ( نقاط) على الورق و تطلب من الطفل أن يصل بين النقاط لإكمال الشكل.</a:t>
                      </a:r>
                      <a:endParaRPr lang="ar-EG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en-US" sz="1200" b="1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) </a:t>
                      </a:r>
                      <a:r>
                        <a:rPr lang="ar-EG" sz="1200" b="1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بلون معين ثم تعطي الطفل لون مختلف و تطلب منه ان يرسم فوق الخط المرسوم. و سوف يستمتع الطفل بتغيير اللون أثناء كتابته </a:t>
                      </a:r>
                      <a:endParaRPr lang="en-US" sz="1200" b="1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EG" sz="1200" b="1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عليه بلون مختلف ( مثال: إن رسمت الخطوط باللون الأصفر و اعطيته قلم تحديد وردي فسيتحول الخط للون البرتقالي و هكذا).</a:t>
                      </a:r>
                      <a:endParaRPr lang="ar-EG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EG" sz="1200" b="1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تلوين رسومات ذات مساحات واسعة و خطوط خارجية واضحة و عريضة.</a:t>
                      </a:r>
                      <a:endParaRPr lang="ar-EG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en-US" sz="1200" b="1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EG" sz="1200" b="1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تدريب الطفل دائما على الضغط على القلم بشكل مناسب على الورقة</a:t>
                      </a:r>
                      <a:endParaRPr lang="ar-EG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EG" sz="1200" b="1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- لأن الضغط بشدة على القلم سوف يرهق يديه.</a:t>
                      </a:r>
                      <a:endParaRPr lang="ar-EG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EG" sz="1200" b="1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- و الضغط الضعيف بالقلم على الورقة سوف ينتج عنه خطوط غير جيدة و متزعزعة.</a:t>
                      </a:r>
                      <a:endParaRPr lang="ar-EG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EG" sz="1200" b="1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الكتابة بالأصبع على أسطح مختلفة: مرآة الحمام مغطاة بالبخار، زجاج السيارة المغطى بالبخار، الرمل و غيرها.</a:t>
                      </a:r>
                      <a:endParaRPr lang="ar-EG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EG" sz="1200" b="1" i="0" u="non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" اجعل الطفل دائما يستخدم إصبع السبابة في اليد التي يستخدمها" </a:t>
                      </a:r>
                      <a:endParaRPr lang="ar-EG" sz="1200" b="1" u="none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EG" sz="1200" b="1" u="none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التدرج في تقديم النشاط:</a:t>
                      </a:r>
                      <a:endParaRPr lang="ar-EG" sz="1200" u="none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EG" sz="1200" b="1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 هذا التدرج الذي سأتبعه و هو اجتهاد شخصي يحتمل الصواب أو الخطأ و الاهم منه هو ملاحظة الطفل و اتباع احتياجاته و تقدمه</a:t>
                      </a:r>
                      <a:endParaRPr lang="en-US" sz="1200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EG" sz="1200" b="1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 من النشاط في البداية هو تمكن الطفل من السير عبر الممرات دون لمس الخطوط الخارجية لها. فنبدأ بمتاهات مستقيمة و بسيطة مجرد توصل بين </a:t>
                      </a:r>
                    </a:p>
                    <a:p>
                      <a:pPr algn="r"/>
                      <a:r>
                        <a:rPr lang="ar-EG" sz="1200" b="1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صورتين بشكل مستقيم ثم متعرج و هكذا و تكون ممراتها واسعة.</a:t>
                      </a:r>
                      <a:endParaRPr lang="ar-EG" sz="1200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EG" sz="1200" b="1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ثم بعد ذلك يمكنا تقديم متاهات ذات مسار أطول، أضيق و ذو انحناءات أكثر و لكن بشكل تدريجي أيضا.</a:t>
                      </a:r>
                      <a:endParaRPr lang="ar-EG" sz="1200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EG" sz="1200" b="1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ثم بعد ذلك نقوم بتقديم متاهات بها أكثر من طريق حتى نبدأ العمل على مهارات حل المشكلات و إيجاد الحل أولا: طرق غير متداخلة ثم طرق متداخلة.</a:t>
                      </a:r>
                      <a:endParaRPr lang="ar-EG" sz="1200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endParaRPr lang="ar-EG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endParaRPr lang="ar-EG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endParaRPr lang="ar-EG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endParaRPr lang="ar-EG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endParaRPr lang="ar-EG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endParaRPr lang="ar-EG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A42EF-3AAD-44DC-B736-900FDC7B54C3}" type="datetime3">
              <a:rPr lang="en-US" smtClean="0"/>
              <a:t>23 August 2020</a:t>
            </a:fld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4</a:t>
            </a:fld>
            <a:endParaRPr lang="en-GB"/>
          </a:p>
        </p:txBody>
      </p:sp>
      <p:pic>
        <p:nvPicPr>
          <p:cNvPr id="2" name="Picture 2" descr="المتاهة L2-05">
            <a:extLst>
              <a:ext uri="{FF2B5EF4-FFF2-40B4-BE49-F238E27FC236}">
                <a16:creationId xmlns:a16="http://schemas.microsoft.com/office/drawing/2014/main" id="{FB5E70DA-DCB5-4995-9D70-4F26427256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052" y="1382816"/>
            <a:ext cx="3776870" cy="478538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4484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25287" y="201391"/>
          <a:ext cx="11755944" cy="66029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884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74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968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- حل المتاهات المعقدة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703">
                <a:tc>
                  <a:txBody>
                    <a:bodyPr/>
                    <a:lstStyle/>
                    <a:p>
                      <a:pPr algn="r" rtl="1"/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59261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EG" sz="1600" b="0" i="0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الدرس:</a:t>
                      </a:r>
                      <a:endParaRPr lang="ar-SA" sz="1600" b="0" i="0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EG" sz="1400" b="0" i="0" u="non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أنشطة  تحفيزية تساعد و تدعم مهارات الطفل لحل المتاهات:</a:t>
                      </a:r>
                      <a:endParaRPr lang="en-US" sz="1400" b="0" i="0" u="none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EG" sz="1200" b="1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عمل أشكال بخطوط متقطعة ( نقاط) على الورق و تطلب من الطفل أن يصل بين النقاط لإكمال الشكل.</a:t>
                      </a:r>
                      <a:endParaRPr lang="ar-EG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en-US" sz="1200" b="1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) </a:t>
                      </a:r>
                      <a:r>
                        <a:rPr lang="ar-EG" sz="1200" b="1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بلون معين ثم تعطي الطفل لون مختلف و تطلب منه ان يرسم فوق الخط المرسوم. و سوف يستمتع الطفل بتغيير اللون أثناء كتابته </a:t>
                      </a:r>
                      <a:endParaRPr lang="en-US" sz="1200" b="1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EG" sz="1200" b="1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عليه بلون مختلف ( مثال: إن رسمت الخطوط باللون الأصفر و اعطيته قلم تحديد وردي فسيتحول الخط للون البرتقالي و هكذا).</a:t>
                      </a:r>
                      <a:endParaRPr lang="ar-EG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EG" sz="1200" b="1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تلوين رسومات ذات مساحات واسعة و خطوط خارجية واضحة و عريضة.</a:t>
                      </a:r>
                      <a:endParaRPr lang="ar-EG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en-US" sz="1200" b="1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EG" sz="1200" b="1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تدريب الطفل دائما على الضغط على القلم بشكل مناسب على الورقة</a:t>
                      </a:r>
                      <a:endParaRPr lang="ar-EG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EG" sz="1200" b="1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- لأن الضغط بشدة على القلم سوف يرهق يديه.</a:t>
                      </a:r>
                      <a:endParaRPr lang="ar-EG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EG" sz="1200" b="1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- و الضغط الضعيف بالقلم على الورقة سوف ينتج عنه خطوط غير جيدة و متزعزعة.</a:t>
                      </a:r>
                      <a:endParaRPr lang="ar-EG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EG" sz="1200" b="1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الكتابة بالأصبع على أسطح مختلفة: مرآة الحمام مغطاة بالبخار، زجاج السيارة المغطى بالبخار، الرمل و غيرها.</a:t>
                      </a:r>
                      <a:endParaRPr lang="ar-EG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EG" sz="1200" b="1" i="0" u="non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" اجعل الطفل دائما يستخدم إصبع السبابة في اليد التي يستخدمها" </a:t>
                      </a:r>
                      <a:endParaRPr lang="ar-EG" sz="1600" u="none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EG" sz="1200" b="1" u="none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التدرج في تنفيذ النشاط:</a:t>
                      </a:r>
                      <a:endParaRPr lang="ar-EG" sz="1200" u="none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EG" sz="1200" b="1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يمكن أن نقسم حل المتاهة إلى خطوات مختلفة:</a:t>
                      </a:r>
                      <a:endParaRPr lang="ar-EG" sz="1200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EG" sz="1200" b="1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1- يبدأ الطفل بحل المتاهة بإصبعه.</a:t>
                      </a:r>
                      <a:endParaRPr lang="ar-EG" sz="1200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EG" sz="1200" b="1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2- يقوم بحل المتاهة بقلم رصاص.</a:t>
                      </a:r>
                      <a:endParaRPr lang="ar-EG" sz="1200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>
                        <a:buFont typeface="Arial" panose="020B0604020202020204" pitchFamily="34" charset="0"/>
                        <a:buChar char="•"/>
                      </a:pPr>
                      <a:r>
                        <a:rPr lang="ar-EG" sz="1200" b="1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3- يقوم بحلها مرة أخرى بقلم ثابت.</a:t>
                      </a:r>
                      <a:r>
                        <a:rPr lang="ar-EG" sz="1200" b="1" i="0" dirty="0">
                          <a:solidFill>
                            <a:srgbClr val="333333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ذكر الطفل دائما أن يرسم ببطء في الكتابة حتى يزيد تحكمه في مسك القلم و الكتابة بدقة.</a:t>
                      </a:r>
                      <a:endParaRPr lang="ar-EG" sz="1200" b="0" i="0" dirty="0">
                        <a:solidFill>
                          <a:srgbClr val="333333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>
                        <a:buFont typeface="Arial" panose="020B0604020202020204" pitchFamily="34" charset="0"/>
                        <a:buChar char="•"/>
                      </a:pPr>
                      <a:r>
                        <a:rPr lang="ar-EG" sz="1200" b="1" i="0" dirty="0">
                          <a:solidFill>
                            <a:srgbClr val="333333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يمكن طباعة أكثر من نسخة لنفس المتاهة و ذلك حتى تتيح له الفرصة من تكرارها لتثبيت و ثقل المهارات المكتسبة لديه.</a:t>
                      </a:r>
                    </a:p>
                    <a:p>
                      <a:pPr algn="r">
                        <a:buFont typeface="Arial" panose="020B0604020202020204" pitchFamily="34" charset="0"/>
                        <a:buChar char="•"/>
                      </a:pPr>
                      <a:r>
                        <a:rPr lang="ar-EG" sz="1200" b="1" i="0" dirty="0">
                          <a:solidFill>
                            <a:srgbClr val="333333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( أو يمكن طباعتها و تغليفها بالتغليف الحراري فيمكنك الرسم عليها و المسح عدد لا نهائي من المرات).</a:t>
                      </a:r>
                      <a:endParaRPr lang="ar-EG" sz="1200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EG" sz="1200" b="1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فيتيح ذلك للطفل حل نفس المتاهة ثلاث مرات متتالية مما يتيح له ثقل المهارات المكتسبة من حل المتاهة.</a:t>
                      </a:r>
                      <a:endParaRPr lang="ar-EG" sz="120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EG" sz="1200" b="1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كما أنه في البداية أثناء استخدام إصبعه نتيح له الفرصة لفهم المغزي من هذا النشاط و أنه يجب عليه تجنب 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EG" sz="1200" b="1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الخروج عن الخطوط الخارجية للممر قبل الانتقال لمرحلة إمساك القلم.</a:t>
                      </a:r>
                      <a:endParaRPr lang="ar-EG" sz="120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endParaRPr lang="ar-EG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endParaRPr lang="ar-EG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endParaRPr lang="ar-EG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endParaRPr lang="ar-EG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endParaRPr lang="ar-EG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endParaRPr lang="ar-EG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A42EF-3AAD-44DC-B736-900FDC7B54C3}" type="datetime3">
              <a:rPr lang="en-US" smtClean="0"/>
              <a:t>23 August 2020</a:t>
            </a:fld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5</a:t>
            </a:fld>
            <a:endParaRPr lang="en-GB"/>
          </a:p>
        </p:txBody>
      </p:sp>
      <p:pic>
        <p:nvPicPr>
          <p:cNvPr id="4" name="Picture 2" descr=" ">
            <a:extLst>
              <a:ext uri="{FF2B5EF4-FFF2-40B4-BE49-F238E27FC236}">
                <a16:creationId xmlns:a16="http://schemas.microsoft.com/office/drawing/2014/main" id="{C654F684-DCEB-4039-8C6E-F22BE154891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47" b="6457"/>
          <a:stretch/>
        </p:blipFill>
        <p:spPr bwMode="auto">
          <a:xfrm>
            <a:off x="424069" y="1338469"/>
            <a:ext cx="4333462" cy="50178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07614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71061" y="245889"/>
          <a:ext cx="11589108" cy="64778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4294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96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876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1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 حل المتاهات المعقدة</a:t>
                      </a:r>
                      <a:endParaRPr lang="ar-AE" sz="11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810">
                <a:tc>
                  <a:txBody>
                    <a:bodyPr/>
                    <a:lstStyle/>
                    <a:p>
                      <a:pPr algn="r" rtl="1"/>
                      <a:r>
                        <a:rPr lang="ar-SA" sz="11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1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1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0228">
                <a:tc>
                  <a:txBody>
                    <a:bodyPr/>
                    <a:lstStyle/>
                    <a:p>
                      <a:pPr algn="r"/>
                      <a:r>
                        <a:rPr lang="ar-EG" sz="1400" b="1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النشاط الفنى </a:t>
                      </a:r>
                    </a:p>
                    <a:p>
                      <a:pPr algn="r"/>
                      <a:r>
                        <a:rPr lang="ar-EG" sz="1200" b="1" i="0" u="non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" متاهة الخرز":</a:t>
                      </a:r>
                      <a:endParaRPr lang="ar-EG" sz="1200" b="0" i="0" u="non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EG" sz="1200" b="1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هي عبارة عن لعبة خشبية أو بلاستيكية بها العديد من المسارات المرتبطة بالقاعدة و متداخلة و كل مسار به عدد من الخرز يمكن للطفل تحريكه.</a:t>
                      </a:r>
                      <a:endParaRPr lang="ar-EG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EG" sz="1200" b="1" i="0" u="none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أهميتها:</a:t>
                      </a:r>
                      <a:endParaRPr lang="ar-EG" sz="1200" b="0" i="0" u="non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EG" sz="1200" b="1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يساعد هذا النشاط على تقوية العضلات الدقيقة و الكبيرة عند الأطفال و زيادة التركيز و التآزر العضلي والبصري و غيرها من المهارات.</a:t>
                      </a:r>
                      <a:endParaRPr lang="ar-EG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EG" sz="1200" b="1" i="0" u="none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مستواياتها:</a:t>
                      </a:r>
                      <a:endParaRPr lang="ar-EG" sz="1200" b="0" i="0" u="non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EG" sz="1200" b="1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يوجد منها أحجام و أشكال مختلفة:</a:t>
                      </a:r>
                      <a:endParaRPr lang="ar-EG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EG" sz="1200" b="1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- تساعد السن الصغير جدا على التركيز حيث تلفت الألوان المختلفة انتباههم.</a:t>
                      </a:r>
                      <a:endParaRPr lang="ar-EG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EG" sz="1200" b="1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- يمكن تقديمها للسن الصغير لتقوية العضلات الدقيقة اثناء نقل الحرز من ناحية للاخرى.</a:t>
                      </a:r>
                      <a:endParaRPr lang="ar-EG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EG" sz="1200" b="1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- يمكن للسن الاكبر قليلا استخدامها في العد بما أن الخرز يتحرك داخل المسار و كذلك في تعلم الألوان و التنسيق بينها.</a:t>
                      </a:r>
                      <a:endParaRPr lang="ar-EG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EG" sz="1200" b="1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- ثم يمكن استخدامها لاحقا في الجمع و الطرح و يوجد منها ما هو مخصوص لذلك.</a:t>
                      </a:r>
                      <a:endParaRPr lang="ar-EG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EG" sz="1200" b="1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/>
                      </a:r>
                      <a:br>
                        <a:rPr lang="ar-EG" sz="1200" b="1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r>
                        <a:rPr lang="ar-EG" sz="1200" b="1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النشاط الفنى 2</a:t>
                      </a:r>
                    </a:p>
                    <a:p>
                      <a:pPr algn="r"/>
                      <a:r>
                        <a:rPr lang="ar-EG" sz="1200" b="1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صنع متاهة </a:t>
                      </a:r>
                      <a:endParaRPr lang="ar-EG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EG" sz="1200" b="1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وذلك باستخدام: </a:t>
                      </a:r>
                      <a:endParaRPr lang="ar-EG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EG" sz="1200" b="1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 أعواد تنظيف الغليون.</a:t>
                      </a:r>
                      <a:endParaRPr lang="ar-EG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EG" sz="1200" b="1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 خرز ذو حجم مناسب.</a:t>
                      </a:r>
                      <a:endParaRPr lang="ar-EG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EG" sz="1200" b="1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3- قطعة من الفليين او الفوم كالمستخدم في تغليف و حماية الاجهزة الجديدة.</a:t>
                      </a:r>
                      <a:endParaRPr lang="ar-EG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endParaRPr lang="ar-EG" sz="12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endParaRPr lang="ar-EG" sz="12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endParaRPr lang="ar-EG" sz="12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endParaRPr lang="ar-EG" sz="12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endParaRPr lang="ar-EG" sz="12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endParaRPr lang="ar-EG" sz="12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endParaRPr lang="ar-EG" sz="12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EG" sz="12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/>
                      </a:r>
                      <a:br>
                        <a:rPr lang="ar-EG" sz="12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</a:br>
                      <a:endParaRPr lang="ar-SA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endParaRPr lang="ar-EG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Rounded Rectangle 1"/>
          <p:cNvSpPr/>
          <p:nvPr/>
        </p:nvSpPr>
        <p:spPr>
          <a:xfrm>
            <a:off x="6997148" y="5929922"/>
            <a:ext cx="3712704" cy="60148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275443" y="6164779"/>
            <a:ext cx="3360841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  <a:hlinkClick r:id="rId3"/>
              </a:rPr>
              <a:t>https://www.youtube.com/watch?v=2LaIBgvzIRY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23 August 2020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6</a:t>
            </a:fld>
            <a:endParaRPr lang="en-GB"/>
          </a:p>
        </p:txBody>
      </p:sp>
      <p:pic>
        <p:nvPicPr>
          <p:cNvPr id="4" name="Picture 6" descr="انشطه منتسورى للاطفال بخامات بسيطه لانشطه متنوعه">
            <a:extLst>
              <a:ext uri="{FF2B5EF4-FFF2-40B4-BE49-F238E27FC236}">
                <a16:creationId xmlns:a16="http://schemas.microsoft.com/office/drawing/2014/main" id="{A5D270E5-85E2-4435-9372-43FCF3385C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088" y="1444485"/>
            <a:ext cx="3869634" cy="259742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اروع طريقة و اسهلها لعمل لعبة المتاهة لطفك فكرة جميلة و بسيطة ...">
            <a:extLst>
              <a:ext uri="{FF2B5EF4-FFF2-40B4-BE49-F238E27FC236}">
                <a16:creationId xmlns:a16="http://schemas.microsoft.com/office/drawing/2014/main" id="{2D81F394-9AD5-45C9-9B46-346E67FE0C9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65" r="15902"/>
          <a:stretch/>
        </p:blipFill>
        <p:spPr bwMode="auto">
          <a:xfrm>
            <a:off x="564344" y="4262993"/>
            <a:ext cx="4630509" cy="2239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54715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7704223"/>
              </p:ext>
            </p:extLst>
          </p:nvPr>
        </p:nvGraphicFramePr>
        <p:xfrm>
          <a:off x="180109" y="165333"/>
          <a:ext cx="11804073" cy="65147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40904">
                <a:tc>
                  <a:txBody>
                    <a:bodyPr/>
                    <a:lstStyle/>
                    <a:p>
                      <a:pPr algn="r"/>
                      <a:r>
                        <a:rPr lang="ar-EG" sz="1200" b="1" u="none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التدرج في تنفيذ النشاط:</a:t>
                      </a:r>
                      <a:endParaRPr lang="ar-EG" sz="1200" u="none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EG" sz="1200" b="1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يمكن أن نقسم حل المتاهة إلى خطوات مختلفة:</a:t>
                      </a:r>
                      <a:endParaRPr lang="ar-EG" sz="1200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EG" sz="1200" b="1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1- يبدأ الطفل بحل المتاهة بإصبعه.</a:t>
                      </a:r>
                      <a:endParaRPr lang="ar-EG" sz="1200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EG" sz="1200" b="1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2- يقوم بحل المتاهة بقلم رصاص.</a:t>
                      </a:r>
                      <a:endParaRPr lang="ar-EG" sz="1200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>
                        <a:buFont typeface="Arial" panose="020B0604020202020204" pitchFamily="34" charset="0"/>
                        <a:buChar char="•"/>
                      </a:pPr>
                      <a:r>
                        <a:rPr lang="ar-EG" sz="1200" b="1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3- يقوم بحلها مرة أخرى بقلم ثابت.</a:t>
                      </a:r>
                      <a:r>
                        <a:rPr lang="ar-EG" sz="1200" b="1" i="0" dirty="0">
                          <a:solidFill>
                            <a:srgbClr val="333333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ذكر الطفل دائما أن يرسم ببطء في الكتابة حتى يزيد تحكمه في مسك القلم و الكتابة بدقة.</a:t>
                      </a:r>
                      <a:endParaRPr lang="ar-EG" sz="1200" b="0" i="0" dirty="0">
                        <a:solidFill>
                          <a:srgbClr val="333333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>
                        <a:buFont typeface="Arial" panose="020B0604020202020204" pitchFamily="34" charset="0"/>
                        <a:buChar char="•"/>
                      </a:pPr>
                      <a:r>
                        <a:rPr lang="ar-EG" sz="1200" b="1" i="0" dirty="0">
                          <a:solidFill>
                            <a:srgbClr val="333333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يمكن طباعة أكثر من نسخة لنفس المتاهة و ذلك حتى تتيح له الفرصة من تكرارها لتثبيت و ثقل المهارات المكتسبة لديه.</a:t>
                      </a:r>
                    </a:p>
                    <a:p>
                      <a:pPr algn="r">
                        <a:buFont typeface="Arial" panose="020B0604020202020204" pitchFamily="34" charset="0"/>
                        <a:buChar char="•"/>
                      </a:pPr>
                      <a:r>
                        <a:rPr lang="ar-EG" sz="1200" b="1" i="0" dirty="0">
                          <a:solidFill>
                            <a:srgbClr val="333333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( أو يمكن طباعتها و تغليفها بالتغليف الحراري فيمكنك الرسم عليها و المسح عدد لا نهائي من المرات).</a:t>
                      </a:r>
                      <a:endParaRPr lang="ar-EG" sz="1200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EG" sz="1200" b="1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فيتيح ذلك للطفل حل نفس المتاهة ثلاث مرات متتالية مما يتيح له ثقل المهارات المكتسبة من حل المتاهة.</a:t>
                      </a:r>
                      <a:endParaRPr lang="ar-EG" sz="120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EG" sz="1200" b="1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كما أنه في البداية أثناء استخدام إصبعه نتيح له الفرصة لفهم المغزي من هذا النشاط و أنه يجب عليه تجنب 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EG" sz="1200" b="1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الخروج عن الخطوط الخارجية للممر قبل الانتقال لمرحلة إمساك القلم.</a:t>
                      </a:r>
                      <a:endParaRPr lang="ar-EG" sz="120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EG" sz="1200" b="1" u="none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EG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الموسيقي </a:t>
                      </a:r>
                    </a:p>
                    <a:p>
                      <a:pPr algn="r" rtl="1"/>
                      <a:r>
                        <a:rPr lang="ar-EG" sz="1200" b="1" u="none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يتتبع المتاهة على الأرض عند سماع الموسيقى 0 </a:t>
                      </a:r>
                      <a:endParaRPr lang="ar-AE" sz="1200" b="1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9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أن يحل ورق النشاط بالمنزل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16429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مجموعة تدريبات على الأيباد تتضمن:</a:t>
                      </a: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</a:t>
                      </a:r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حميل بعض الألعاب الخاصة بالمتاهات .</a:t>
                      </a: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 : ان </a:t>
                      </a:r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يحل الطفل 4 متاهات من 8   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جيد: 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</a:t>
                      </a:r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يحل الطالب 6  من 8       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ضعيف :- أن يحل الطفل 2 متاهة  من 8    </a:t>
                      </a: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8    </a:t>
                      </a: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 rot="10800000" flipH="1" flipV="1">
            <a:off x="5078395" y="5371137"/>
            <a:ext cx="2007496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EG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الأستمتاع بالأنشودة الغنائية</a:t>
            </a:r>
            <a:r>
              <a:rPr kumimoji="0" lang="ar-A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843951" y="4611757"/>
            <a:ext cx="2957847" cy="39471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 rot="10800000" flipV="1">
            <a:off x="4837043" y="4611758"/>
            <a:ext cx="29578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https://www.youtube.com/watch?v=t5-8yQytLe8</a:t>
            </a:r>
            <a:endParaRPr kumimoji="0" lang="ar-SA" sz="12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19267-0502-414C-ADC8-E730C18BC296}" type="datetime3">
              <a:rPr lang="en-US" smtClean="0"/>
              <a:t>23 August 2020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7</a:t>
            </a:fld>
            <a:endParaRPr lang="en-GB"/>
          </a:p>
        </p:txBody>
      </p:sp>
      <p:pic>
        <p:nvPicPr>
          <p:cNvPr id="12" name="Picture 4" descr="Activité de labyrinthe de paille # Activité #Maze #Paille # activités # Activité #babynames #baby #names #cute #baby #names">
            <a:extLst>
              <a:ext uri="{FF2B5EF4-FFF2-40B4-BE49-F238E27FC236}">
                <a16:creationId xmlns:a16="http://schemas.microsoft.com/office/drawing/2014/main" id="{539D445C-5771-4CA9-A6DC-A422ED34B9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135" y="247809"/>
            <a:ext cx="2625614" cy="31749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8" descr="نشاط حركي لتنمية مهارات وتركيز الأطفال 😍😍😍... - Smart Kids ...">
            <a:extLst>
              <a:ext uri="{FF2B5EF4-FFF2-40B4-BE49-F238E27FC236}">
                <a16:creationId xmlns:a16="http://schemas.microsoft.com/office/drawing/2014/main" id="{172DBABC-30EE-4C13-975F-E2F2922A0D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2913" y="1885581"/>
            <a:ext cx="2894368" cy="153712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4239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9195BEB-A072-45D8-848D-E8CA744F9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-360000">
            <a:off x="268217" y="997532"/>
            <a:ext cx="4367023" cy="734415"/>
          </a:xfrm>
        </p:spPr>
        <p:txBody>
          <a:bodyPr anchor="ctr">
            <a:normAutofit/>
          </a:bodyPr>
          <a:lstStyle/>
          <a:p>
            <a:pPr algn="ctr" rtl="1"/>
            <a:r>
              <a:rPr lang="ar-EG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-- حل المتاهات المعقدة</a:t>
            </a:r>
            <a:endParaRPr lang="en-US" sz="20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587D558-5792-4FF7-9111-65F4C874C61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algn="r" fontAlgn="base"/>
            <a:r>
              <a:rPr lang="ar-EG" sz="1200" dirty="0">
                <a:solidFill>
                  <a:schemeClr val="bg1"/>
                </a:solidFill>
                <a:latin typeface="inherit"/>
              </a:rPr>
              <a:t>                            </a:t>
            </a:r>
            <a:r>
              <a:rPr lang="ar-EG" sz="1400" b="1" i="0" dirty="0">
                <a:solidFill>
                  <a:schemeClr val="bg1"/>
                </a:solidFill>
                <a:effectLst/>
                <a:latin typeface="Arimo"/>
              </a:rPr>
              <a:t> تعريف المتاهة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E58025A-9737-434D-AE90-0CC9E799028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2038" y="3429000"/>
            <a:ext cx="3913188" cy="2249488"/>
          </a:xfrm>
        </p:spPr>
        <p:txBody>
          <a:bodyPr>
            <a:normAutofit/>
          </a:bodyPr>
          <a:lstStyle/>
          <a:p>
            <a:pPr marL="0" indent="0" algn="r">
              <a:lnSpc>
                <a:spcPct val="150000"/>
              </a:lnSpc>
              <a:buNone/>
            </a:pPr>
            <a:r>
              <a:rPr lang="ar-SA" sz="1200" b="1" kern="1200" dirty="0">
                <a:solidFill>
                  <a:schemeClr val="tx1"/>
                </a:solidFill>
                <a:effectLst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هي شبكة ( بسيطة إلى معقدة حسب مستواها)  من الممرات حيث يجب </a:t>
            </a:r>
            <a:endParaRPr lang="en-US" sz="1200" b="1" kern="1200" dirty="0">
              <a:solidFill>
                <a:schemeClr val="tx1"/>
              </a:solidFill>
              <a:effectLst/>
              <a:latin typeface="Sakkal Majalla" panose="02000000000000000000" pitchFamily="2" charset="-78"/>
              <a:ea typeface="+mn-ea"/>
              <a:cs typeface="Sakkal Majalla" panose="02000000000000000000" pitchFamily="2" charset="-78"/>
            </a:endParaRPr>
          </a:p>
          <a:p>
            <a:pPr marL="0" indent="0" algn="r">
              <a:lnSpc>
                <a:spcPct val="150000"/>
              </a:lnSpc>
              <a:buNone/>
            </a:pPr>
            <a:r>
              <a:rPr lang="ar-SA" sz="1200" b="1" kern="1200" dirty="0">
                <a:solidFill>
                  <a:schemeClr val="tx1"/>
                </a:solidFill>
                <a:effectLst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على المرء إيجاد طريقه بداخلها للوصول إلى هدفه أو الخروج منها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. </a:t>
            </a:r>
            <a:endParaRPr lang="en-US" sz="1200" kern="1200" dirty="0">
              <a:solidFill>
                <a:schemeClr val="tx1"/>
              </a:solidFill>
              <a:effectLst/>
              <a:latin typeface="Sakkal Majalla" panose="02000000000000000000" pitchFamily="2" charset="-78"/>
              <a:ea typeface="+mn-ea"/>
              <a:cs typeface="Sakkal Majalla" panose="02000000000000000000" pitchFamily="2" charset="-78"/>
            </a:endParaRPr>
          </a:p>
          <a:p>
            <a:pPr marL="0" indent="0" algn="r">
              <a:lnSpc>
                <a:spcPct val="150000"/>
              </a:lnSpc>
              <a:buNone/>
            </a:pPr>
            <a:r>
              <a:rPr lang="ar-SA" sz="1200" b="1" kern="1200" dirty="0">
                <a:solidFill>
                  <a:schemeClr val="tx1"/>
                </a:solidFill>
                <a:effectLst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و يعرفها أحد علماء الأعصاب على إنها تحدي لأحد اهم المهارات لدينا و هي القدرة </a:t>
            </a:r>
            <a:endParaRPr lang="en-US" sz="1200" b="1" kern="1200" dirty="0">
              <a:solidFill>
                <a:schemeClr val="tx1"/>
              </a:solidFill>
              <a:effectLst/>
              <a:latin typeface="Sakkal Majalla" panose="02000000000000000000" pitchFamily="2" charset="-78"/>
              <a:ea typeface="+mn-ea"/>
              <a:cs typeface="Sakkal Majalla" panose="02000000000000000000" pitchFamily="2" charset="-78"/>
            </a:endParaRPr>
          </a:p>
          <a:p>
            <a:pPr marL="0" indent="0" algn="r">
              <a:lnSpc>
                <a:spcPct val="150000"/>
              </a:lnSpc>
              <a:buNone/>
            </a:pPr>
            <a:r>
              <a:rPr lang="ar-SA" sz="1200" b="1" kern="1200" dirty="0">
                <a:solidFill>
                  <a:schemeClr val="tx1"/>
                </a:solidFill>
                <a:effectLst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على خلق إدراك للمحيط من حولنا و خريطته و القدرة على التحرك من خلال إدراك هذه الخريطة</a:t>
            </a:r>
            <a:endParaRPr lang="ar-EG" sz="1200" b="1" u="none" baseline="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r" rtl="1">
              <a:buNone/>
            </a:pPr>
            <a:endParaRPr lang="ar-EG" sz="1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endParaRPr lang="ar-EG" sz="1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endParaRPr lang="ar-EG" sz="1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endParaRPr lang="ar-EG" sz="1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endParaRPr lang="ar-EG" sz="1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r" rtl="1">
              <a:buNone/>
            </a:pPr>
            <a:endParaRPr lang="ar-EG" sz="1200" b="0" i="0" dirty="0">
              <a:effectLst/>
              <a:latin typeface="Arimo"/>
            </a:endParaRPr>
          </a:p>
          <a:p>
            <a:pPr lvl="1" algn="r" fontAlgn="base"/>
            <a:endParaRPr lang="ar-AE" sz="1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E8D56A-2615-403F-A09F-BC30DF1EE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5B7AE-9453-41D7-AC83-A2E65FBBCAE4}" type="datetime3">
              <a:rPr lang="en-US" noProof="0" smtClean="0"/>
              <a:t>23 August 2020</a:t>
            </a:fld>
            <a:endParaRPr lang="en-US" noProof="0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9EC8F5BB-81C1-47C9-8A7E-5B70BBC713E9}"/>
              </a:ext>
            </a:extLst>
          </p:cNvPr>
          <p:cNvSpPr/>
          <p:nvPr/>
        </p:nvSpPr>
        <p:spPr>
          <a:xfrm rot="694842">
            <a:off x="7182678" y="4343251"/>
            <a:ext cx="1997765" cy="860424"/>
          </a:xfrm>
          <a:prstGeom prst="roundRect">
            <a:avLst>
              <a:gd name="adj" fmla="val 32561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3600" dirty="0"/>
              <a:t>ماما</a:t>
            </a:r>
            <a:endParaRPr lang="en-US" sz="3600" dirty="0"/>
          </a:p>
        </p:txBody>
      </p:sp>
      <p:pic>
        <p:nvPicPr>
          <p:cNvPr id="2052" name="Picture 4" descr="абиринты для детей &quot;омоги мышке добраться до сыра&quot; |  KidsClever - развитие ребенка">
            <a:extLst>
              <a:ext uri="{FF2B5EF4-FFF2-40B4-BE49-F238E27FC236}">
                <a16:creationId xmlns:a16="http://schemas.microsoft.com/office/drawing/2014/main" id="{16EC72BF-0FD4-49F7-95C5-CDA7CC696F3C}"/>
              </a:ext>
            </a:extLst>
          </p:cNvPr>
          <p:cNvPicPr>
            <a:picLocks noGrp="1" noChangeAspect="1" noChangeArrowheads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47" b="2147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92701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9026" y="287639"/>
            <a:ext cx="4685739" cy="832104"/>
          </a:xfrm>
        </p:spPr>
        <p:txBody>
          <a:bodyPr>
            <a:normAutofit/>
          </a:bodyPr>
          <a:lstStyle/>
          <a:p>
            <a:pPr algn="ctr"/>
            <a:r>
              <a:rPr lang="ar-EG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- حل المتاهات المعقدة</a:t>
            </a:r>
            <a:br>
              <a:rPr lang="ar-EG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AE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8" name="Picture 4" descr="A board game template Premium Vector | Premium Vector #Freepik #vector #background #car #abstract #kids">
            <a:extLst>
              <a:ext uri="{FF2B5EF4-FFF2-40B4-BE49-F238E27FC236}">
                <a16:creationId xmlns:a16="http://schemas.microsoft.com/office/drawing/2014/main" id="{67C4EE8D-F470-46EB-A869-41E6FD003A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3113" y="1643269"/>
            <a:ext cx="7765774" cy="426719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15489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2EED42B-3B47-45C2-9F50-0B4533C0F1E3}">
  <ds:schemaRefs>
    <ds:schemaRef ds:uri="http://schemas.microsoft.com/office/infopath/2007/PartnerControls"/>
    <ds:schemaRef ds:uri="http://purl.org/dc/elements/1.1/"/>
    <ds:schemaRef ds:uri="c1803469-1359-4921-b8b2-4aa11e6de6e4"/>
    <ds:schemaRef ds:uri="http://schemas.microsoft.com/office/2006/metadata/properties"/>
    <ds:schemaRef ds:uri="0860e916-1933-4f54-bf75-902e7a9d18bb"/>
    <ds:schemaRef ds:uri="http://purl.org/dc/terms/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60e916-1933-4f54-bf75-902e7a9d18bb"/>
    <ds:schemaRef ds:uri="c1803469-1359-4921-b8b2-4aa11e6de6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2767</TotalTime>
  <Words>1794</Words>
  <Application>Microsoft Office PowerPoint</Application>
  <PresentationFormat>Widescreen</PresentationFormat>
  <Paragraphs>224</Paragraphs>
  <Slides>13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Arial</vt:lpstr>
      <vt:lpstr>Arimo</vt:lpstr>
      <vt:lpstr>Calibri</vt:lpstr>
      <vt:lpstr>Calibri Light</vt:lpstr>
      <vt:lpstr>Franklin Gothic Book</vt:lpstr>
      <vt:lpstr>inherit</vt:lpstr>
      <vt:lpstr>Sakkal Majalla</vt:lpstr>
      <vt:lpstr>Office Theme</vt:lpstr>
      <vt:lpstr>1_Office Theme</vt:lpstr>
      <vt:lpstr>- حل المتاهات المعقدة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-- حل المتاهات المعقدة</vt:lpstr>
      <vt:lpstr>- حل المتاهات المعقدة  </vt:lpstr>
      <vt:lpstr>نشاط فنى عمل سيارات للسير فى المتاهات .  </vt:lpstr>
      <vt:lpstr>- حل المتاهات المعقدة  </vt:lpstr>
      <vt:lpstr>- حل المتاهات المعقدة  </vt:lpstr>
      <vt:lpstr>- حل المتاهات المعقدة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للهدف</dc:title>
  <dc:creator>NADYAH NASSER ALKAABI</dc:creator>
  <cp:lastModifiedBy>JUMAH SHUAIB MUSTAFA</cp:lastModifiedBy>
  <cp:revision>247</cp:revision>
  <dcterms:created xsi:type="dcterms:W3CDTF">2020-07-26T19:33:45Z</dcterms:created>
  <dcterms:modified xsi:type="dcterms:W3CDTF">2020-08-23T14:23:56Z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